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comments/comment2.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3.xml" ContentType="application/vnd.openxmlformats-officedocument.presentationml.comments+xml"/>
  <Override PartName="/ppt/notesSlides/notesSlide17.xml" ContentType="application/vnd.openxmlformats-officedocument.presentationml.notesSlide+xml"/>
  <Override PartName="/ppt/comments/comment4.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comment5.xml" ContentType="application/vnd.openxmlformats-officedocument.presentationml.comments+xml"/>
  <Override PartName="/ppt/notesSlides/notesSlide20.xml" ContentType="application/vnd.openxmlformats-officedocument.presentationml.notesSlide+xml"/>
  <Override PartName="/ppt/comments/comment6.xml" ContentType="application/vnd.openxmlformats-officedocument.presentationml.comments+xml"/>
  <Override PartName="/ppt/notesSlides/notesSlide21.xml" ContentType="application/vnd.openxmlformats-officedocument.presentationml.notesSlide+xml"/>
  <Override PartName="/ppt/comments/comment7.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comment8.xml" ContentType="application/vnd.openxmlformats-officedocument.presentationml.comments+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1" r:id="rId1"/>
  </p:sldMasterIdLst>
  <p:notesMasterIdLst>
    <p:notesMasterId r:id="rId26"/>
  </p:notesMasterIdLst>
  <p:sldIdLst>
    <p:sldId id="256" r:id="rId2"/>
    <p:sldId id="258" r:id="rId3"/>
    <p:sldId id="268" r:id="rId4"/>
    <p:sldId id="269" r:id="rId5"/>
    <p:sldId id="259" r:id="rId6"/>
    <p:sldId id="260" r:id="rId7"/>
    <p:sldId id="261" r:id="rId8"/>
    <p:sldId id="279" r:id="rId9"/>
    <p:sldId id="263" r:id="rId10"/>
    <p:sldId id="262" r:id="rId11"/>
    <p:sldId id="264" r:id="rId12"/>
    <p:sldId id="265" r:id="rId13"/>
    <p:sldId id="266" r:id="rId14"/>
    <p:sldId id="278" r:id="rId15"/>
    <p:sldId id="267" r:id="rId16"/>
    <p:sldId id="270" r:id="rId17"/>
    <p:sldId id="280" r:id="rId18"/>
    <p:sldId id="271" r:id="rId19"/>
    <p:sldId id="272" r:id="rId20"/>
    <p:sldId id="273" r:id="rId21"/>
    <p:sldId id="274" r:id="rId22"/>
    <p:sldId id="277" r:id="rId23"/>
    <p:sldId id="275" r:id="rId24"/>
    <p:sldId id="276" r:id="rId25"/>
  </p:sldIdLst>
  <p:sldSz cx="12192000" cy="6858000"/>
  <p:notesSz cx="6858000" cy="9144000"/>
  <p:embeddedFontLst>
    <p:embeddedFont>
      <p:font typeface="Corbel" panose="020B0503020204020204" pitchFamily="34" charset="0"/>
      <p:regular r:id="rId27"/>
      <p:bold r:id="rId28"/>
      <p:italic r:id="rId29"/>
      <p:boldItalic r:id="rId30"/>
    </p:embeddedFont>
    <p:embeddedFont>
      <p:font typeface="Cambria Math" panose="02040503050406030204" pitchFamily="18" charset="0"/>
      <p:regular r:id="rId31"/>
    </p:embeddedFont>
    <p:embeddedFont>
      <p:font typeface="Verdana" panose="020B0604030504040204" pitchFamily="34" charset="0"/>
      <p:regular r:id="rId32"/>
      <p:bold r:id="rId33"/>
      <p:italic r:id="rId34"/>
      <p:boldItalic r:id="rId35"/>
    </p:embeddedFont>
    <p:embeddedFont>
      <p:font typeface="Myriad Pro" panose="020B0503030403020204" pitchFamily="34" charset="0"/>
      <p:regular r:id="rId36"/>
      <p:bold r:id="rId37"/>
      <p:italic r:id="rId38"/>
    </p:embeddedFont>
    <p:embeddedFont>
      <p:font typeface="Lato" panose="020F0502020204030203" pitchFamily="34" charset="0"/>
      <p:regular r:id="rId39"/>
      <p:bold r:id="rId40"/>
      <p:italic r:id="rId41"/>
      <p:boldItalic r:id="rId42"/>
    </p:embeddedFont>
    <p:embeddedFont>
      <p:font typeface="Calibri" panose="020F0502020204030204" pitchFamily="34" charset="0"/>
      <p:regular r:id="rId43"/>
      <p:bold r:id="rId44"/>
      <p:italic r:id="rId45"/>
      <p:boldItalic r:id="rId46"/>
    </p:embeddedFont>
  </p:embeddedFontLst>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12FE8151-F676-412B-83A0-FB5047705FF0}">
          <p14:sldIdLst>
            <p14:sldId id="256"/>
          </p14:sldIdLst>
        </p14:section>
        <p14:section name="Introduction" id="{460EB0B7-275A-4A6D-8359-75CE01130B62}">
          <p14:sldIdLst>
            <p14:sldId id="258"/>
            <p14:sldId id="268"/>
            <p14:sldId id="269"/>
            <p14:sldId id="259"/>
            <p14:sldId id="260"/>
            <p14:sldId id="261"/>
            <p14:sldId id="279"/>
          </p14:sldIdLst>
        </p14:section>
        <p14:section name="Our Method" id="{30B707CD-9221-469A-BE9B-B2863F0A4B5C}">
          <p14:sldIdLst>
            <p14:sldId id="263"/>
            <p14:sldId id="262"/>
            <p14:sldId id="264"/>
            <p14:sldId id="265"/>
            <p14:sldId id="266"/>
            <p14:sldId id="278"/>
          </p14:sldIdLst>
        </p14:section>
        <p14:section name="Results" id="{C041C159-D7D2-41F6-9452-311B85FFD37A}">
          <p14:sldIdLst>
            <p14:sldId id="267"/>
            <p14:sldId id="270"/>
            <p14:sldId id="280"/>
            <p14:sldId id="271"/>
            <p14:sldId id="272"/>
            <p14:sldId id="273"/>
            <p14:sldId id="274"/>
            <p14:sldId id="277"/>
            <p14:sldId id="275"/>
            <p14:sldId id="27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bias Rittig" initials="TR" lastIdx="15" clrIdx="0">
    <p:extLst>
      <p:ext uri="{19B8F6BF-5375-455C-9EA6-DF929625EA0E}">
        <p15:presenceInfo xmlns:p15="http://schemas.microsoft.com/office/powerpoint/2012/main" userId="25019d4421802dd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AEAEA"/>
    <a:srgbClr val="671F72"/>
    <a:srgbClr val="E5EC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74" autoAdjust="0"/>
    <p:restoredTop sz="64627" autoAdjust="0"/>
  </p:normalViewPr>
  <p:slideViewPr>
    <p:cSldViewPr snapToGrid="0">
      <p:cViewPr varScale="1">
        <p:scale>
          <a:sx n="71" d="100"/>
          <a:sy n="71" d="100"/>
        </p:scale>
        <p:origin x="2322" y="54"/>
      </p:cViewPr>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font" Target="fonts/font1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3-16T11:30:13.390" idx="1">
    <p:pos x="10" y="10"/>
    <p:text>Tomas: How does the path continue? Background handling</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3-16T11:30:13.390" idx="1">
    <p:pos x="10" y="10"/>
    <p:text>Tomas: How does the path continue? Background handling</p:text>
    <p:extLst>
      <p:ext uri="{C676402C-5697-4E1C-873F-D02D1690AC5C}">
        <p15:threadingInfo xmlns:p15="http://schemas.microsoft.com/office/powerpoint/2012/main" timeZoneBias="-6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3-22T12:04:14.237" idx="10">
    <p:pos x="10" y="10"/>
    <p:text>introduce what baseline means</p:text>
    <p:extLst>
      <p:ext uri="{C676402C-5697-4E1C-873F-D02D1690AC5C}">
        <p15:threadingInfo xmlns:p15="http://schemas.microsoft.com/office/powerpoint/2012/main" timeZoneBias="-6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03-22T12:04:14.237" idx="10">
    <p:pos x="10" y="10"/>
    <p:text>introduce what baseline means</p:text>
    <p:extLst>
      <p:ext uri="{C676402C-5697-4E1C-873F-D02D1690AC5C}">
        <p15:threadingInfo xmlns:p15="http://schemas.microsoft.com/office/powerpoint/2012/main" timeZoneBias="-6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1-03-16T11:50:40.404" idx="6">
    <p:pos x="10" y="10"/>
    <p:text>Tomas: looks a bit like "we hide diffrendering in the paper"</p:text>
    <p:extLst>
      <p:ext uri="{C676402C-5697-4E1C-873F-D02D1690AC5C}">
        <p15:threadingInfo xmlns:p15="http://schemas.microsoft.com/office/powerpoint/2012/main" timeZoneBias="-60"/>
      </p:ext>
    </p:extLst>
  </p:cm>
  <p:cm authorId="1" dt="2021-03-29T12:41:09.417" idx="13">
    <p:pos x="106" y="106"/>
    <p:text>Thomas: why would you compare to diffrend?</p:text>
    <p:extLst>
      <p:ext uri="{C676402C-5697-4E1C-873F-D02D1690AC5C}">
        <p15:threadingInfo xmlns:p15="http://schemas.microsoft.com/office/powerpoint/2012/main" timeZoneBias="-12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1-03-16T11:55:39.106" idx="7">
    <p:pos x="10" y="10"/>
    <p:text>Tomas: How is this thanks to the weight-sharing?</p:text>
    <p:extLst>
      <p:ext uri="{C676402C-5697-4E1C-873F-D02D1690AC5C}">
        <p15:threadingInfo xmlns:p15="http://schemas.microsoft.com/office/powerpoint/2012/main" timeZoneBias="-6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1-03-29T12:41:57.388" idx="14">
    <p:pos x="10" y="10"/>
    <p:text>improve plot of spectral materials</p:text>
    <p:extLst>
      <p:ext uri="{C676402C-5697-4E1C-873F-D02D1690AC5C}">
        <p15:threadingInfo xmlns:p15="http://schemas.microsoft.com/office/powerpoint/2012/main" timeZoneBias="-12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1-03-16T12:00:43.020" idx="8">
    <p:pos x="10" y="10"/>
    <p:text>Tomas: hype the end a bit more</p:text>
    <p:extLst>
      <p:ext uri="{C676402C-5697-4E1C-873F-D02D1690AC5C}">
        <p15:threadingInfo xmlns:p15="http://schemas.microsoft.com/office/powerpoint/2012/main" timeZoneBias="-60"/>
      </p:ext>
    </p:extLst>
  </p:cm>
  <p:cm authorId="1" dt="2021-03-16T12:01:18.644" idx="9">
    <p:pos x="10" y="106"/>
    <p:text>How does this allow for super fast and precise 3D printing in the future!</p:text>
    <p:extLst>
      <p:ext uri="{C676402C-5697-4E1C-873F-D02D1690AC5C}">
        <p15:threadingInfo xmlns:p15="http://schemas.microsoft.com/office/powerpoint/2012/main" timeZoneBias="-60">
          <p15:parentCm authorId="1" idx="8"/>
        </p15:threadingInfo>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A951CC-1E23-49ED-A631-BBAB8512D650}" type="datetimeFigureOut">
              <a:rPr lang="en-US" smtClean="0"/>
              <a:t>5/11/2021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65BCE-C5FD-45F8-8A3D-CFCD81CB8C67}" type="slidenum">
              <a:rPr lang="en-US" smtClean="0"/>
              <a:t>‹#›</a:t>
            </a:fld>
            <a:endParaRPr lang="en-US"/>
          </a:p>
        </p:txBody>
      </p:sp>
    </p:spTree>
    <p:extLst>
      <p:ext uri="{BB962C8B-B14F-4D97-AF65-F5344CB8AC3E}">
        <p14:creationId xmlns:p14="http://schemas.microsoft.com/office/powerpoint/2010/main" val="2744729197"/>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Welcome to my talk, my name is Tobias Rittig and I will be giving today‘s presentation on behalf of my</a:t>
            </a:r>
            <a:r>
              <a:rPr lang="de-DE" baseline="0" dirty="0" smtClean="0"/>
              <a:t> </a:t>
            </a:r>
            <a:r>
              <a:rPr lang="de-DE" dirty="0" smtClean="0"/>
              <a:t>shared-firstauthor Denis Sumin and our other coauthors from these six institutions.</a:t>
            </a:r>
          </a:p>
          <a:p>
            <a:r>
              <a:rPr lang="de-DE" smtClean="0"/>
              <a:t>They are </a:t>
            </a:r>
            <a:r>
              <a:rPr lang="de-DE" dirty="0" smtClean="0"/>
              <a:t>Charles University Prague, MPI Saarbrücken,</a:t>
            </a:r>
            <a:r>
              <a:rPr lang="de-DE" baseline="0" dirty="0" smtClean="0"/>
              <a:t> Usi Lugano, Keldysh Institute Moskow, IST Austria and UCL London.</a:t>
            </a:r>
            <a:r>
              <a:rPr lang="de-DE" dirty="0" smtClean="0"/>
              <a:t> </a:t>
            </a:r>
          </a:p>
          <a:p>
            <a:endParaRPr lang="de-DE" dirty="0" smtClean="0"/>
          </a:p>
          <a:p>
            <a:r>
              <a:rPr lang="de-DE" dirty="0" smtClean="0"/>
              <a:t>As you can see, our title consists</a:t>
            </a:r>
            <a:r>
              <a:rPr lang="de-DE" baseline="0" dirty="0" smtClean="0"/>
              <a:t> of two parts.</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DE"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DE" dirty="0" smtClean="0"/>
              <a:t>And I will first introduce</a:t>
            </a:r>
            <a:r>
              <a:rPr lang="de-DE" baseline="0" dirty="0" smtClean="0"/>
              <a:t> you </a:t>
            </a:r>
            <a:r>
              <a:rPr lang="de-DE" dirty="0" smtClean="0"/>
              <a:t>to the second part of the title. What is scattering-aware color 3d printing?</a:t>
            </a:r>
            <a:endParaRPr lang="en-US" dirty="0" smtClean="0"/>
          </a:p>
          <a:p>
            <a:endParaRPr lang="en-US" dirty="0"/>
          </a:p>
        </p:txBody>
      </p:sp>
      <p:sp>
        <p:nvSpPr>
          <p:cNvPr id="4" name="Slide Number Placeholder 3"/>
          <p:cNvSpPr>
            <a:spLocks noGrp="1"/>
          </p:cNvSpPr>
          <p:nvPr>
            <p:ph type="sldNum" sz="quarter" idx="10"/>
          </p:nvPr>
        </p:nvSpPr>
        <p:spPr/>
        <p:txBody>
          <a:bodyPr/>
          <a:lstStyle/>
          <a:p>
            <a:fld id="{BE565BCE-C5FD-45F8-8A3D-CFCD81CB8C67}" type="slidenum">
              <a:rPr lang="en-US" smtClean="0"/>
              <a:t>1</a:t>
            </a:fld>
            <a:endParaRPr lang="en-US" dirty="0"/>
          </a:p>
        </p:txBody>
      </p:sp>
    </p:spTree>
    <p:extLst>
      <p:ext uri="{BB962C8B-B14F-4D97-AF65-F5344CB8AC3E}">
        <p14:creationId xmlns:p14="http://schemas.microsoft.com/office/powerpoint/2010/main" val="3597009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In our setting, instead of shooting rays,</a:t>
            </a:r>
            <a:r>
              <a:rPr lang="de-DE" baseline="0" dirty="0" smtClean="0"/>
              <a:t> we predict the final appearance of the surface completely with the network.</a:t>
            </a:r>
          </a:p>
          <a:p>
            <a:endParaRPr lang="de-DE" baseline="0" dirty="0" smtClean="0"/>
          </a:p>
          <a:p>
            <a:r>
              <a:rPr lang="de-DE" baseline="0" dirty="0" smtClean="0"/>
              <a:t>&lt;click&gt; So for each surface voxel, we extract a stencil that describes the surrounding volume.</a:t>
            </a:r>
          </a:p>
          <a:p>
            <a:r>
              <a:rPr lang="de-DE" baseline="0" dirty="0" smtClean="0"/>
              <a:t>&lt;click&gt; Then we run them in parallel batches through the network which yields a single radiance value in the end.</a:t>
            </a:r>
          </a:p>
          <a:p>
            <a:endParaRPr lang="de-DE" baseline="0" dirty="0" smtClean="0"/>
          </a:p>
          <a:p>
            <a:r>
              <a:rPr lang="de-DE" baseline="0" dirty="0" smtClean="0"/>
              <a:t>We reassemble these values into a 3D grid again to map the appearance back to the surface voxel.</a:t>
            </a:r>
            <a:br>
              <a:rPr lang="de-DE" baseline="0" dirty="0" smtClean="0"/>
            </a:br>
            <a:r>
              <a:rPr lang="de-DE" baseline="0" dirty="0" smtClean="0"/>
              <a:t>This loop is independent for different colour channels, but they all use the same network.</a:t>
            </a:r>
          </a:p>
          <a:p>
            <a:endParaRPr lang="de-DE" baseline="0" dirty="0" smtClean="0"/>
          </a:p>
          <a:p>
            <a:r>
              <a:rPr lang="de-DE" baseline="0" dirty="0" smtClean="0"/>
              <a:t>Our prediction pipeline is pretty much the same during inference and training except that the stencils during training are not only from a single volume, but from many training examples.</a:t>
            </a:r>
            <a:endParaRPr lang="en-US" dirty="0" smtClean="0"/>
          </a:p>
          <a:p>
            <a:endParaRPr lang="en-US" dirty="0"/>
          </a:p>
        </p:txBody>
      </p:sp>
      <p:sp>
        <p:nvSpPr>
          <p:cNvPr id="4" name="Slide Number Placeholder 3"/>
          <p:cNvSpPr>
            <a:spLocks noGrp="1"/>
          </p:cNvSpPr>
          <p:nvPr>
            <p:ph type="sldNum" sz="quarter" idx="10"/>
          </p:nvPr>
        </p:nvSpPr>
        <p:spPr/>
        <p:txBody>
          <a:bodyPr/>
          <a:lstStyle/>
          <a:p>
            <a:fld id="{BE565BCE-C5FD-45F8-8A3D-CFCD81CB8C67}" type="slidenum">
              <a:rPr lang="en-US" smtClean="0"/>
              <a:t>10</a:t>
            </a:fld>
            <a:endParaRPr lang="en-US"/>
          </a:p>
        </p:txBody>
      </p:sp>
    </p:spTree>
    <p:extLst>
      <p:ext uri="{BB962C8B-B14F-4D97-AF65-F5344CB8AC3E}">
        <p14:creationId xmlns:p14="http://schemas.microsoft.com/office/powerpoint/2010/main" val="989258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The dataset we used for training is purely synthetic.</a:t>
            </a:r>
            <a:r>
              <a:rPr lang="de-DE" baseline="0" dirty="0" smtClean="0"/>
              <a:t> W</a:t>
            </a:r>
            <a:r>
              <a:rPr lang="de-DE" dirty="0" smtClean="0"/>
              <a:t>e generate</a:t>
            </a:r>
            <a:r>
              <a:rPr lang="de-DE" baseline="0" dirty="0" smtClean="0"/>
              <a:t> it from these six basic shapes.</a:t>
            </a:r>
            <a:br>
              <a:rPr lang="de-DE" baseline="0" dirty="0" smtClean="0"/>
            </a:br>
            <a:r>
              <a:rPr lang="de-DE" baseline="0" dirty="0" smtClean="0"/>
              <a:t>A cube, a sphere and a thin plate with some rotations.</a:t>
            </a:r>
          </a:p>
          <a:p>
            <a:endParaRPr lang="de-DE" baseline="0" dirty="0" smtClean="0"/>
          </a:p>
          <a:p>
            <a:r>
              <a:rPr lang="de-DE" baseline="0" dirty="0" smtClean="0"/>
              <a:t>&lt;click&gt;We instantiate them in a few different sizes from 5mm to 25mm and fill the inside with a procedural volumetric texture generated by a noise function.</a:t>
            </a:r>
          </a:p>
          <a:p>
            <a:endParaRPr lang="de-DE"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DE" baseline="0" dirty="0" smtClean="0"/>
              <a:t>You can see a few examples on the right side, together with a slice through to give an intuition of the inner color </a:t>
            </a:r>
            <a:r>
              <a:rPr lang="de-DE" b="0" baseline="0" dirty="0" smtClean="0"/>
              <a:t>distribution. </a:t>
            </a:r>
            <a:r>
              <a:rPr lang="de-DE" baseline="0" dirty="0" smtClean="0"/>
              <a:t>The ground-truth appearance for these volumes is obtained via Monte Carlo simulation with 512 samples.</a:t>
            </a:r>
            <a:endParaRPr lang="de-DE" b="0" baseline="0" dirty="0" smtClean="0"/>
          </a:p>
          <a:p>
            <a:endParaRPr lang="de-DE" baseline="0" dirty="0" smtClean="0"/>
          </a:p>
          <a:p>
            <a:r>
              <a:rPr lang="de-DE" baseline="0" dirty="0" smtClean="0"/>
              <a:t>&lt;click&gt;Before rendering, the volumes are halftoned to the 5 discrete printer materials that have specific measured scattering and absorption coefficients differing over R G and B as plotted here.</a:t>
            </a:r>
          </a:p>
          <a:p>
            <a:r>
              <a:rPr lang="de-DE" baseline="0" dirty="0" smtClean="0"/>
              <a:t>&lt;click&gt;This space is convertable from the albedo / density parametrization that I was talking about before but has the benefit of being linear so that the network can interpolate better.</a:t>
            </a:r>
            <a:br>
              <a:rPr lang="de-DE" baseline="0" dirty="0" smtClean="0"/>
            </a:br>
            <a:r>
              <a:rPr lang="de-DE" baseline="0" dirty="0" smtClean="0"/>
              <a:t>Let me stress how sparse this dataset really is in terms of geometric variation and the volumetric properties of the materials. The limiting factor here is memory during training. Already this dataset does not fit into 256GB and has to be streamed during training.</a:t>
            </a:r>
          </a:p>
        </p:txBody>
      </p:sp>
      <p:sp>
        <p:nvSpPr>
          <p:cNvPr id="4" name="Slide Number Placeholder 3"/>
          <p:cNvSpPr>
            <a:spLocks noGrp="1"/>
          </p:cNvSpPr>
          <p:nvPr>
            <p:ph type="sldNum" sz="quarter" idx="10"/>
          </p:nvPr>
        </p:nvSpPr>
        <p:spPr/>
        <p:txBody>
          <a:bodyPr/>
          <a:lstStyle/>
          <a:p>
            <a:fld id="{BE565BCE-C5FD-45F8-8A3D-CFCD81CB8C67}" type="slidenum">
              <a:rPr lang="en-US" smtClean="0"/>
              <a:t>11</a:t>
            </a:fld>
            <a:endParaRPr lang="en-US"/>
          </a:p>
        </p:txBody>
      </p:sp>
    </p:spTree>
    <p:extLst>
      <p:ext uri="{BB962C8B-B14F-4D97-AF65-F5344CB8AC3E}">
        <p14:creationId xmlns:p14="http://schemas.microsoft.com/office/powerpoint/2010/main" val="4266959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In order to describe the volume topology</a:t>
            </a:r>
            <a:r>
              <a:rPr lang="de-DE" baseline="0" dirty="0" smtClean="0"/>
              <a:t> to the network we take a similar approach to Kallweit et al and sample the volume around our surface voxel.</a:t>
            </a:r>
          </a:p>
          <a:p>
            <a:r>
              <a:rPr lang="de-DE" baseline="0" dirty="0" smtClean="0"/>
              <a:t>Instead of an elongated stencil towards the light source, we sample a symmetric cube aligned with our voxel grid and extract scattering and absorption coefficients. </a:t>
            </a:r>
          </a:p>
          <a:p>
            <a:endParaRPr lang="de-DE" baseline="0" dirty="0" smtClean="0"/>
          </a:p>
          <a:p>
            <a:r>
              <a:rPr lang="de-DE" baseline="0" dirty="0" smtClean="0"/>
              <a:t>&lt;click&gt; The stencil constists of nine hierarchical levels that double in footprint but keep the same resolution. This means that on the lowest level we sample the neighbouring voxels directly. On the next level, we average every two voxels together and treat them as one sample point.</a:t>
            </a:r>
          </a:p>
          <a:p>
            <a:r>
              <a:rPr lang="de-DE" baseline="0" dirty="0" smtClean="0"/>
              <a:t>&lt;click&gt; This continues until we can describe enough of the surrounding that the influence becomes negligable.</a:t>
            </a:r>
          </a:p>
          <a:p>
            <a:endParaRPr lang="de-DE" baseline="0" dirty="0" smtClean="0"/>
          </a:p>
          <a:p>
            <a:r>
              <a:rPr lang="de-DE" baseline="0" dirty="0" smtClean="0"/>
              <a:t>&lt;click&gt; Technically we solve the averaging using threedimensional Summed Area Tables (SAT) or Integral Volumes, that we implement in a two-level hierarchical way in order to support sparsity and circumvent numerical accuracy problems. That saves precious memory during training.</a:t>
            </a:r>
          </a:p>
        </p:txBody>
      </p:sp>
      <p:sp>
        <p:nvSpPr>
          <p:cNvPr id="4" name="Slide Number Placeholder 3"/>
          <p:cNvSpPr>
            <a:spLocks noGrp="1"/>
          </p:cNvSpPr>
          <p:nvPr>
            <p:ph type="sldNum" sz="quarter" idx="10"/>
          </p:nvPr>
        </p:nvSpPr>
        <p:spPr/>
        <p:txBody>
          <a:bodyPr/>
          <a:lstStyle/>
          <a:p>
            <a:fld id="{BE565BCE-C5FD-45F8-8A3D-CFCD81CB8C67}" type="slidenum">
              <a:rPr lang="en-US" smtClean="0"/>
              <a:t>12</a:t>
            </a:fld>
            <a:endParaRPr lang="en-US"/>
          </a:p>
        </p:txBody>
      </p:sp>
    </p:spTree>
    <p:extLst>
      <p:ext uri="{BB962C8B-B14F-4D97-AF65-F5344CB8AC3E}">
        <p14:creationId xmlns:p14="http://schemas.microsoft.com/office/powerpoint/2010/main" val="4155687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We also improved the rather generic network architecture</a:t>
            </a:r>
            <a:r>
              <a:rPr lang="de-DE" baseline="0" dirty="0" smtClean="0"/>
              <a:t> itself to make it more suitable for volume rendering.</a:t>
            </a:r>
          </a:p>
          <a:p>
            <a:endParaRPr lang="de-DE" baseline="0" dirty="0" smtClean="0"/>
          </a:p>
          <a:p>
            <a:r>
              <a:rPr lang="de-DE" baseline="0" dirty="0" smtClean="0"/>
              <a:t>We introduce weight-sharing in two places for two distinct purposes.</a:t>
            </a:r>
            <a:br>
              <a:rPr lang="de-DE" baseline="0" dirty="0" smtClean="0"/>
            </a:br>
            <a:r>
              <a:rPr lang="de-DE" baseline="0" dirty="0" smtClean="0"/>
              <a:t/>
            </a:r>
            <a:br>
              <a:rPr lang="de-DE" baseline="0" dirty="0" smtClean="0"/>
            </a:br>
            <a:r>
              <a:rPr lang="de-DE" baseline="0" dirty="0" smtClean="0"/>
              <a:t>&lt;click&gt; First we share weights between blocks because each of them essentially processes the same neighbourhood, but on a different scale.</a:t>
            </a:r>
            <a:br>
              <a:rPr lang="de-DE" baseline="0" dirty="0" smtClean="0"/>
            </a:br>
            <a:r>
              <a:rPr lang="de-DE" baseline="0" dirty="0" smtClean="0"/>
              <a:t>That effectively is the same as looking at the volume from futher away, and the same as increasing the optical density. This is a physical invariant that is intrinsic to volumetric light transport.</a:t>
            </a:r>
          </a:p>
          <a:p>
            <a:r>
              <a:rPr lang="de-DE" baseline="0" dirty="0" smtClean="0"/>
              <a:t>So we can share the network weights between the blocks, but have to adjust the optical density of the input values to bring them to the same reference frame.</a:t>
            </a:r>
          </a:p>
          <a:p>
            <a:endParaRPr lang="de-DE" baseline="0" dirty="0" smtClean="0"/>
          </a:p>
          <a:p>
            <a:r>
              <a:rPr lang="de-DE" baseline="0" dirty="0" smtClean="0"/>
              <a:t>&lt;click&gt;On the graph of the values, this effectively scales the convex hulls bigger for each level and covers more of the parameter domain.</a:t>
            </a:r>
          </a:p>
          <a:p>
            <a:r>
              <a:rPr lang="de-DE" baseline="0" dirty="0" smtClean="0"/>
              <a:t>Note that there are also more values appearing in between. This stems from the averaging during stencil creation, where more diverse ratios between base materials are possible, the bigger the averaged volume is.</a:t>
            </a:r>
          </a:p>
        </p:txBody>
      </p:sp>
      <p:sp>
        <p:nvSpPr>
          <p:cNvPr id="4" name="Slide Number Placeholder 3"/>
          <p:cNvSpPr>
            <a:spLocks noGrp="1"/>
          </p:cNvSpPr>
          <p:nvPr>
            <p:ph type="sldNum" sz="quarter" idx="10"/>
          </p:nvPr>
        </p:nvSpPr>
        <p:spPr/>
        <p:txBody>
          <a:bodyPr/>
          <a:lstStyle/>
          <a:p>
            <a:fld id="{BE565BCE-C5FD-45F8-8A3D-CFCD81CB8C67}" type="slidenum">
              <a:rPr lang="en-US" smtClean="0"/>
              <a:t>13</a:t>
            </a:fld>
            <a:endParaRPr lang="en-US"/>
          </a:p>
        </p:txBody>
      </p:sp>
    </p:spTree>
    <p:extLst>
      <p:ext uri="{BB962C8B-B14F-4D97-AF65-F5344CB8AC3E}">
        <p14:creationId xmlns:p14="http://schemas.microsoft.com/office/powerpoint/2010/main" val="3514144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aseline="0" dirty="0" smtClean="0"/>
              <a:t>Second, we also make use of our diffuse lighting setup. Under such lighting, the object looks the same, no matter how you rotate it against the coordinate system. </a:t>
            </a:r>
          </a:p>
          <a:p>
            <a:r>
              <a:rPr lang="de-DE" baseline="0" dirty="0" smtClean="0"/>
              <a:t>In order to model such rotational invariance in a network you would ideally use an architecture with a spherical coordinate system. We have come up with a simpler solution where you can keep the simplicity of a grid-based network, but approximate the rotational symmetry.</a:t>
            </a:r>
            <a:br>
              <a:rPr lang="de-DE" baseline="0" dirty="0" smtClean="0"/>
            </a:br>
            <a:r>
              <a:rPr lang="de-DE" baseline="0" dirty="0" smtClean="0"/>
              <a:t/>
            </a:r>
            <a:br>
              <a:rPr lang="de-DE" baseline="0" dirty="0" smtClean="0"/>
            </a:br>
            <a:r>
              <a:rPr lang="de-DE" baseline="0" dirty="0" smtClean="0"/>
              <a:t>&lt;click&gt; We split our input data in two halves for each axes, rotate these partial cubes or octants to a common orientation and process them with the same weights. This creates a weak rotational symmetry between the coordinate axes and the data‘s orientation.</a:t>
            </a:r>
          </a:p>
          <a:p>
            <a:endParaRPr lang="de-DE" baseline="0" dirty="0" smtClean="0"/>
          </a:p>
          <a:p>
            <a:r>
              <a:rPr lang="de-DE" baseline="0" dirty="0" smtClean="0"/>
              <a:t>&lt;click&gt; In the network this concept is applied throughout the whole graph. Inside of each block, which I have not further detailed in the talk, and also for the dense gathering layers in the end.</a:t>
            </a:r>
          </a:p>
          <a:p>
            <a:endParaRPr lang="de-DE" baseline="0" dirty="0" smtClean="0"/>
          </a:p>
          <a:p>
            <a:r>
              <a:rPr lang="de-DE" baseline="0" dirty="0" smtClean="0"/>
              <a:t>Both of our weight-sharing schemes are useful for general volume rendering, but the second one is more specific to diffuse illumination.</a:t>
            </a:r>
          </a:p>
          <a:p>
            <a:endParaRPr lang="de-DE" baseline="0" dirty="0" smtClean="0"/>
          </a:p>
          <a:p>
            <a:r>
              <a:rPr lang="de-DE" baseline="0" dirty="0" smtClean="0"/>
              <a:t>At the end of the processing, we receive a single float which represents the total radiance due to subsurface scattering in one color channel.</a:t>
            </a:r>
          </a:p>
          <a:p>
            <a:endParaRPr lang="de-DE" baseline="0" dirty="0" smtClean="0"/>
          </a:p>
        </p:txBody>
      </p:sp>
      <p:sp>
        <p:nvSpPr>
          <p:cNvPr id="4" name="Slide Number Placeholder 3"/>
          <p:cNvSpPr>
            <a:spLocks noGrp="1"/>
          </p:cNvSpPr>
          <p:nvPr>
            <p:ph type="sldNum" sz="quarter" idx="10"/>
          </p:nvPr>
        </p:nvSpPr>
        <p:spPr/>
        <p:txBody>
          <a:bodyPr/>
          <a:lstStyle/>
          <a:p>
            <a:fld id="{BE565BCE-C5FD-45F8-8A3D-CFCD81CB8C67}" type="slidenum">
              <a:rPr lang="en-US" smtClean="0"/>
              <a:t>14</a:t>
            </a:fld>
            <a:endParaRPr lang="en-US"/>
          </a:p>
        </p:txBody>
      </p:sp>
    </p:spTree>
    <p:extLst>
      <p:ext uri="{BB962C8B-B14F-4D97-AF65-F5344CB8AC3E}">
        <p14:creationId xmlns:p14="http://schemas.microsoft.com/office/powerpoint/2010/main" val="3905173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565BCE-C5FD-45F8-8A3D-CFCD81CB8C67}" type="slidenum">
              <a:rPr lang="en-US" smtClean="0"/>
              <a:t>15</a:t>
            </a:fld>
            <a:endParaRPr lang="en-US"/>
          </a:p>
        </p:txBody>
      </p:sp>
    </p:spTree>
    <p:extLst>
      <p:ext uri="{BB962C8B-B14F-4D97-AF65-F5344CB8AC3E}">
        <p14:creationId xmlns:p14="http://schemas.microsoft.com/office/powerpoint/2010/main" val="3570023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In the following we are comparing our network against</a:t>
            </a:r>
            <a:r>
              <a:rPr lang="de-DE" baseline="0" dirty="0" smtClean="0"/>
              <a:t> the ground-truth Monte Carlo simulation with 512 samples and a baseline architecture which does not use our weight sharing improvements. We report timings for these hardware configurations, where the Neural Networks run on a conventional desktop workstation and the Monte Carlo method requires a whole compute cluster.</a:t>
            </a:r>
          </a:p>
          <a:p>
            <a:endParaRPr lang="de-DE" baseline="0" dirty="0" smtClean="0"/>
          </a:p>
          <a:p>
            <a:r>
              <a:rPr lang="de-DE" baseline="0" dirty="0" smtClean="0"/>
              <a:t>&lt;click&gt; The objects we compare have a more realistic volumetric distribution of the materials compared to our generated training set. </a:t>
            </a:r>
            <a:br>
              <a:rPr lang="de-DE" baseline="0" dirty="0" smtClean="0"/>
            </a:br>
            <a:r>
              <a:rPr lang="de-DE" baseline="0" dirty="0" smtClean="0"/>
              <a:t>And the difference images I will be showing use a perceptual color metric, where darker is better.</a:t>
            </a:r>
          </a:p>
        </p:txBody>
      </p:sp>
      <p:sp>
        <p:nvSpPr>
          <p:cNvPr id="4" name="Slide Number Placeholder 3"/>
          <p:cNvSpPr>
            <a:spLocks noGrp="1"/>
          </p:cNvSpPr>
          <p:nvPr>
            <p:ph type="sldNum" sz="quarter" idx="10"/>
          </p:nvPr>
        </p:nvSpPr>
        <p:spPr/>
        <p:txBody>
          <a:bodyPr/>
          <a:lstStyle/>
          <a:p>
            <a:fld id="{BE565BCE-C5FD-45F8-8A3D-CFCD81CB8C67}" type="slidenum">
              <a:rPr lang="en-US" smtClean="0"/>
              <a:t>16</a:t>
            </a:fld>
            <a:endParaRPr lang="en-US"/>
          </a:p>
        </p:txBody>
      </p:sp>
    </p:spTree>
    <p:extLst>
      <p:ext uri="{BB962C8B-B14F-4D97-AF65-F5344CB8AC3E}">
        <p14:creationId xmlns:p14="http://schemas.microsoft.com/office/powerpoint/2010/main" val="1076350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aseline="0" dirty="0" smtClean="0"/>
              <a:t>For a single forward prediction of an existing volume, the quality between Monte Carlo and ours is on the same level for most parts of the geometry. &lt;click&gt; The baseline architecture without weight sharing clearly suffers more from the sparse dataset and produces banding artifacts.</a:t>
            </a:r>
          </a:p>
          <a:p>
            <a:endParaRPr lang="de-DE" baseline="0" dirty="0" smtClean="0"/>
          </a:p>
          <a:p>
            <a:r>
              <a:rPr lang="de-DE" baseline="0" dirty="0" smtClean="0"/>
              <a:t>The computational effort for this 4 cm object decreased dramatically to about 2 minutes, even on a single machine.</a:t>
            </a:r>
          </a:p>
        </p:txBody>
      </p:sp>
      <p:sp>
        <p:nvSpPr>
          <p:cNvPr id="4" name="Slide Number Placeholder 3"/>
          <p:cNvSpPr>
            <a:spLocks noGrp="1"/>
          </p:cNvSpPr>
          <p:nvPr>
            <p:ph type="sldNum" sz="quarter" idx="10"/>
          </p:nvPr>
        </p:nvSpPr>
        <p:spPr/>
        <p:txBody>
          <a:bodyPr/>
          <a:lstStyle/>
          <a:p>
            <a:fld id="{BE565BCE-C5FD-45F8-8A3D-CFCD81CB8C67}" type="slidenum">
              <a:rPr lang="en-US" smtClean="0"/>
              <a:t>17</a:t>
            </a:fld>
            <a:endParaRPr lang="en-US"/>
          </a:p>
        </p:txBody>
      </p:sp>
    </p:spTree>
    <p:extLst>
      <p:ext uri="{BB962C8B-B14F-4D97-AF65-F5344CB8AC3E}">
        <p14:creationId xmlns:p14="http://schemas.microsoft.com/office/powerpoint/2010/main" val="1603797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Now lets look at the Neural</a:t>
            </a:r>
            <a:r>
              <a:rPr lang="de-DE" baseline="0" dirty="0" smtClean="0"/>
              <a:t> Predictor inside an iterative optimization loop. Here, any potential bias would add up over multiple iterations and manifest itself in the final appearance.</a:t>
            </a:r>
          </a:p>
          <a:p>
            <a:endParaRPr lang="de-DE"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DE" baseline="0" dirty="0" smtClean="0"/>
              <a:t>&lt;click&gt; Again, the quality between ours and MC matches very well. If we look at difference images against the target, out network even produces a better match in some areas.</a:t>
            </a:r>
          </a:p>
          <a:p>
            <a:r>
              <a:rPr lang="de-DE" baseline="0" dirty="0" smtClean="0"/>
              <a:t>For the baseline network, the blacks are underestimated, resulting in an overdarkening from the optimization.</a:t>
            </a:r>
          </a:p>
          <a:p>
            <a:endParaRPr lang="de-DE" baseline="0" dirty="0" smtClean="0"/>
          </a:p>
          <a:p>
            <a:r>
              <a:rPr lang="de-DE" baseline="0" dirty="0" smtClean="0"/>
              <a:t>&lt;click&gt; When we compare against a Monte Carlo solution that used the same runtime as ours, you can even visually see the reduced quality in the details. </a:t>
            </a:r>
          </a:p>
          <a:p>
            <a:endParaRPr lang="de-DE" baseline="0" dirty="0" smtClean="0"/>
          </a:p>
          <a:p>
            <a:endParaRPr lang="de-DE" baseline="0" dirty="0" smtClean="0"/>
          </a:p>
        </p:txBody>
      </p:sp>
      <p:sp>
        <p:nvSpPr>
          <p:cNvPr id="4" name="Slide Number Placeholder 3"/>
          <p:cNvSpPr>
            <a:spLocks noGrp="1"/>
          </p:cNvSpPr>
          <p:nvPr>
            <p:ph type="sldNum" sz="quarter" idx="10"/>
          </p:nvPr>
        </p:nvSpPr>
        <p:spPr/>
        <p:txBody>
          <a:bodyPr/>
          <a:lstStyle/>
          <a:p>
            <a:fld id="{BE565BCE-C5FD-45F8-8A3D-CFCD81CB8C67}" type="slidenum">
              <a:rPr lang="en-US" smtClean="0"/>
              <a:t>18</a:t>
            </a:fld>
            <a:endParaRPr lang="en-US" dirty="0"/>
          </a:p>
        </p:txBody>
      </p:sp>
    </p:spTree>
    <p:extLst>
      <p:ext uri="{BB962C8B-B14F-4D97-AF65-F5344CB8AC3E}">
        <p14:creationId xmlns:p14="http://schemas.microsoft.com/office/powerpoint/2010/main" val="24605747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We</a:t>
            </a:r>
            <a:r>
              <a:rPr lang="de-DE" baseline="0" dirty="0" smtClean="0"/>
              <a:t> see a similar trend </a:t>
            </a:r>
            <a:r>
              <a:rPr lang="de-DE" dirty="0" smtClean="0"/>
              <a:t>when we look</a:t>
            </a:r>
            <a:r>
              <a:rPr lang="de-DE" baseline="0" dirty="0" smtClean="0"/>
              <a:t> at fabricated results.</a:t>
            </a:r>
          </a:p>
          <a:p>
            <a:r>
              <a:rPr lang="de-DE" baseline="0" dirty="0" smtClean="0"/>
              <a:t>The two samples are hard to tell apart in terms of quality, but the NN driven optimization pipeline ran in less than 30 minutes overall.</a:t>
            </a:r>
          </a:p>
          <a:p>
            <a:endParaRPr lang="de-DE"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DE" baseline="0" dirty="0" smtClean="0"/>
              <a:t>For the network the runtime is independent of geometric complexity and the optical density, which allows a scattering-aware 3D printing pipeline to become practical for the first time.</a:t>
            </a:r>
          </a:p>
          <a:p>
            <a:endParaRPr lang="de-DE" baseline="0" dirty="0" smtClean="0"/>
          </a:p>
          <a:p>
            <a:r>
              <a:rPr lang="de-DE" baseline="0" dirty="0" smtClean="0"/>
              <a:t>If you want to see more printed results, as well as a study of differentiable rendering versus this heuristic optimization, I would invite you to look at our paper and supplemental material.</a:t>
            </a:r>
          </a:p>
          <a:p>
            <a:endParaRPr lang="de-DE" baseline="0" dirty="0" smtClean="0"/>
          </a:p>
          <a:p>
            <a:r>
              <a:rPr lang="de-DE" baseline="0" dirty="0" smtClean="0"/>
              <a:t>Okay so far we have established that our network does what it was intended for.</a:t>
            </a:r>
            <a:endParaRPr lang="en-US" dirty="0"/>
          </a:p>
        </p:txBody>
      </p:sp>
      <p:sp>
        <p:nvSpPr>
          <p:cNvPr id="4" name="Slide Number Placeholder 3"/>
          <p:cNvSpPr>
            <a:spLocks noGrp="1"/>
          </p:cNvSpPr>
          <p:nvPr>
            <p:ph type="sldNum" sz="quarter" idx="10"/>
          </p:nvPr>
        </p:nvSpPr>
        <p:spPr/>
        <p:txBody>
          <a:bodyPr/>
          <a:lstStyle/>
          <a:p>
            <a:fld id="{BE565BCE-C5FD-45F8-8A3D-CFCD81CB8C67}" type="slidenum">
              <a:rPr lang="en-US" smtClean="0"/>
              <a:t>19</a:t>
            </a:fld>
            <a:endParaRPr lang="en-US"/>
          </a:p>
        </p:txBody>
      </p:sp>
    </p:spTree>
    <p:extLst>
      <p:ext uri="{BB962C8B-B14F-4D97-AF65-F5344CB8AC3E}">
        <p14:creationId xmlns:p14="http://schemas.microsoft.com/office/powerpoint/2010/main" val="3779606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The most detailed color 3D printers out there use inkjet 3D printing or material jetting to</a:t>
            </a:r>
            <a:r>
              <a:rPr lang="de-DE" baseline="0" dirty="0" smtClean="0"/>
              <a:t> deposit tiny droplets of liquid photo-activated polymer. These droplets are then immediately hardened by a UV light source so that the next layer can be printed on top. </a:t>
            </a:r>
          </a:p>
          <a:p>
            <a:endParaRPr lang="de-DE" baseline="0" dirty="0" smtClean="0"/>
          </a:p>
          <a:p>
            <a:r>
              <a:rPr lang="de-DE" baseline="0" dirty="0" smtClean="0"/>
              <a:t>These machines produce great fidelity and are used in multiple industries where appearance matters, such as prototyping, visual effects and medical prosthetics.</a:t>
            </a:r>
          </a:p>
          <a:p>
            <a:endParaRPr lang="de-DE" baseline="0" dirty="0" smtClean="0"/>
          </a:p>
          <a:p>
            <a:r>
              <a:rPr lang="de-DE" baseline="0" dirty="0" smtClean="0"/>
              <a:t>The intrinsic problematic of the technology is the &lt;click&gt; translucency of the materials. It is required for the mixing of colours, but also leads to texture blur and unwanted color gamut limitations. Look here on the right side where a naive solution that extrudes surface colours looses all the fine details has a lower overall contrast.</a:t>
            </a:r>
          </a:p>
        </p:txBody>
      </p:sp>
      <p:sp>
        <p:nvSpPr>
          <p:cNvPr id="4" name="Slide Number Placeholder 3"/>
          <p:cNvSpPr>
            <a:spLocks noGrp="1"/>
          </p:cNvSpPr>
          <p:nvPr>
            <p:ph type="sldNum" sz="quarter" idx="10"/>
          </p:nvPr>
        </p:nvSpPr>
        <p:spPr/>
        <p:txBody>
          <a:bodyPr/>
          <a:lstStyle/>
          <a:p>
            <a:fld id="{BE565BCE-C5FD-45F8-8A3D-CFCD81CB8C67}" type="slidenum">
              <a:rPr lang="en-US" smtClean="0"/>
              <a:t>2</a:t>
            </a:fld>
            <a:endParaRPr lang="en-US"/>
          </a:p>
        </p:txBody>
      </p:sp>
    </p:spTree>
    <p:extLst>
      <p:ext uri="{BB962C8B-B14F-4D97-AF65-F5344CB8AC3E}">
        <p14:creationId xmlns:p14="http://schemas.microsoft.com/office/powerpoint/2010/main" val="3209674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Now to a more detailed evaluation of the performance.</a:t>
            </a:r>
          </a:p>
          <a:p>
            <a:endParaRPr lang="de-DE" dirty="0" smtClean="0"/>
          </a:p>
          <a:p>
            <a:r>
              <a:rPr lang="de-DE" dirty="0" smtClean="0"/>
              <a:t>Say</a:t>
            </a:r>
            <a:r>
              <a:rPr lang="de-DE" baseline="0" dirty="0" smtClean="0"/>
              <a:t> in the future we now have new material set with different optical properties. Here is two examples, where we make the object 4 times more opaque and 4 times more translucent.</a:t>
            </a:r>
          </a:p>
          <a:p>
            <a:endParaRPr lang="de-DE" baseline="0" dirty="0" smtClean="0"/>
          </a:p>
          <a:p>
            <a:r>
              <a:rPr lang="de-DE" baseline="0" dirty="0" smtClean="0"/>
              <a:t>&lt;click&gt; And indeed our network is still able to predict the appearance well, thanks to the our weight-sharing over hierarchical levels that is absent in the baseline architecture.</a:t>
            </a:r>
          </a:p>
          <a:p>
            <a:endParaRPr lang="de-DE" baseline="0" dirty="0" smtClean="0"/>
          </a:p>
          <a:p>
            <a:r>
              <a:rPr lang="de-DE" baseline="0" dirty="0" smtClean="0"/>
              <a:t>Now that was just a constant shift along the density axis. But what if throw some more complex materials at it.</a:t>
            </a:r>
          </a:p>
        </p:txBody>
      </p:sp>
      <p:sp>
        <p:nvSpPr>
          <p:cNvPr id="4" name="Slide Number Placeholder 3"/>
          <p:cNvSpPr>
            <a:spLocks noGrp="1"/>
          </p:cNvSpPr>
          <p:nvPr>
            <p:ph type="sldNum" sz="quarter" idx="10"/>
          </p:nvPr>
        </p:nvSpPr>
        <p:spPr/>
        <p:txBody>
          <a:bodyPr/>
          <a:lstStyle/>
          <a:p>
            <a:fld id="{BE565BCE-C5FD-45F8-8A3D-CFCD81CB8C67}" type="slidenum">
              <a:rPr lang="en-US" smtClean="0"/>
              <a:t>20</a:t>
            </a:fld>
            <a:endParaRPr lang="en-US"/>
          </a:p>
        </p:txBody>
      </p:sp>
    </p:spTree>
    <p:extLst>
      <p:ext uri="{BB962C8B-B14F-4D97-AF65-F5344CB8AC3E}">
        <p14:creationId xmlns:p14="http://schemas.microsoft.com/office/powerpoint/2010/main" val="30000523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And we show that by inventing</a:t>
            </a:r>
            <a:r>
              <a:rPr lang="de-DE" baseline="0" dirty="0" smtClean="0"/>
              <a:t> a completely new set of materials with a spectral distribution that roughly resembles a CMYKW material set.</a:t>
            </a:r>
            <a:br>
              <a:rPr lang="de-DE" baseline="0" dirty="0" smtClean="0"/>
            </a:br>
            <a:r>
              <a:rPr lang="de-DE" baseline="0" dirty="0" smtClean="0"/>
              <a:t>You can see the smoothly varying parameters on the bottom left here.</a:t>
            </a:r>
          </a:p>
          <a:p>
            <a:endParaRPr lang="de-DE" baseline="0" dirty="0" smtClean="0"/>
          </a:p>
          <a:p>
            <a:r>
              <a:rPr lang="de-DE" baseline="0" dirty="0" smtClean="0"/>
              <a:t>Because we trained a single channel network, it is straight forward to apply the network to multiple spectral bands and get a spectral prediction.</a:t>
            </a:r>
          </a:p>
          <a:p>
            <a:endParaRPr lang="de-DE" baseline="0" dirty="0" smtClean="0"/>
          </a:p>
          <a:p>
            <a:r>
              <a:rPr lang="de-DE" baseline="0" dirty="0" smtClean="0"/>
              <a:t>The results we observe show the same trend as before: Our neural network still closely matches a Monte Carlo simulation. Because the values are still within the range of the training values, the baseline solution does not fail in this example.</a:t>
            </a:r>
          </a:p>
          <a:p>
            <a:endParaRPr lang="de-DE" baseline="0" dirty="0" smtClean="0"/>
          </a:p>
          <a:p>
            <a:r>
              <a:rPr lang="de-DE" baseline="0" dirty="0" smtClean="0"/>
              <a:t>Overall we think that this network will be very useful in the future, possibly even for other applications.</a:t>
            </a:r>
          </a:p>
        </p:txBody>
      </p:sp>
      <p:sp>
        <p:nvSpPr>
          <p:cNvPr id="4" name="Slide Number Placeholder 3"/>
          <p:cNvSpPr>
            <a:spLocks noGrp="1"/>
          </p:cNvSpPr>
          <p:nvPr>
            <p:ph type="sldNum" sz="quarter" idx="10"/>
          </p:nvPr>
        </p:nvSpPr>
        <p:spPr/>
        <p:txBody>
          <a:bodyPr/>
          <a:lstStyle/>
          <a:p>
            <a:fld id="{BE565BCE-C5FD-45F8-8A3D-CFCD81CB8C67}" type="slidenum">
              <a:rPr lang="en-US" smtClean="0"/>
              <a:t>21</a:t>
            </a:fld>
            <a:endParaRPr lang="en-US"/>
          </a:p>
        </p:txBody>
      </p:sp>
    </p:spTree>
    <p:extLst>
      <p:ext uri="{BB962C8B-B14F-4D97-AF65-F5344CB8AC3E}">
        <p14:creationId xmlns:p14="http://schemas.microsoft.com/office/powerpoint/2010/main" val="29251254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Of course our method also has its limitations.</a:t>
            </a:r>
          </a:p>
          <a:p>
            <a:endParaRPr lang="de-DE" baseline="0" dirty="0" smtClean="0"/>
          </a:p>
          <a:p>
            <a:r>
              <a:rPr lang="de-DE" baseline="0" dirty="0" smtClean="0"/>
              <a:t>We have two weak assumptions, one being the diffuse illumination, although one could model a more directional lighting similar to Kallweit et al.</a:t>
            </a:r>
          </a:p>
          <a:p>
            <a:r>
              <a:rPr lang="de-DE" baseline="0" dirty="0" smtClean="0"/>
              <a:t>And secondly, our rendered dataset assumes the voxels to be perfect cubes with sharp boundaries. This might not be completly realistic because of materials mixing during the print process. But one could re-render the dataset with interpolations to simulate that.</a:t>
            </a:r>
          </a:p>
          <a:p>
            <a:endParaRPr lang="de-DE" baseline="0" dirty="0" smtClean="0"/>
          </a:p>
          <a:p>
            <a:r>
              <a:rPr lang="de-DE" baseline="0" dirty="0" smtClean="0"/>
              <a:t>A more strict limitation we encountered is that the stencil representation is ambiguous for geometry that has holes. It expresses itself as training instability and we see it as future work to find a solution to this problem.</a:t>
            </a:r>
            <a:endParaRPr lang="en-US" dirty="0"/>
          </a:p>
        </p:txBody>
      </p:sp>
      <p:sp>
        <p:nvSpPr>
          <p:cNvPr id="4" name="Slide Number Placeholder 3"/>
          <p:cNvSpPr>
            <a:spLocks noGrp="1"/>
          </p:cNvSpPr>
          <p:nvPr>
            <p:ph type="sldNum" sz="quarter" idx="10"/>
          </p:nvPr>
        </p:nvSpPr>
        <p:spPr/>
        <p:txBody>
          <a:bodyPr/>
          <a:lstStyle/>
          <a:p>
            <a:fld id="{BE565BCE-C5FD-45F8-8A3D-CFCD81CB8C67}" type="slidenum">
              <a:rPr lang="en-US" smtClean="0"/>
              <a:t>22</a:t>
            </a:fld>
            <a:endParaRPr lang="en-US"/>
          </a:p>
        </p:txBody>
      </p:sp>
    </p:spTree>
    <p:extLst>
      <p:ext uri="{BB962C8B-B14F-4D97-AF65-F5344CB8AC3E}">
        <p14:creationId xmlns:p14="http://schemas.microsoft.com/office/powerpoint/2010/main" val="2215953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In conclusion, I have shown you a machine learned predictor</a:t>
            </a:r>
            <a:r>
              <a:rPr lang="de-DE" baseline="0" dirty="0" smtClean="0"/>
              <a:t> for the appearance of fully heterogeneous media.</a:t>
            </a:r>
          </a:p>
          <a:p>
            <a:endParaRPr lang="de-DE" baseline="0" dirty="0" smtClean="0"/>
          </a:p>
          <a:p>
            <a:r>
              <a:rPr lang="de-DE" baseline="0" dirty="0" smtClean="0"/>
              <a:t>I told you how we apply weight sharing in order to generalize better, especially with very limited geometric variation in the training data.</a:t>
            </a:r>
          </a:p>
          <a:p>
            <a:endParaRPr lang="de-DE" baseline="0" dirty="0" smtClean="0"/>
          </a:p>
          <a:p>
            <a:r>
              <a:rPr lang="de-DE" baseline="0" dirty="0" smtClean="0"/>
              <a:t>For those of you who want to play with the network yourself, we publish our dataset and code under this link.</a:t>
            </a:r>
          </a:p>
        </p:txBody>
      </p:sp>
      <p:sp>
        <p:nvSpPr>
          <p:cNvPr id="4" name="Slide Number Placeholder 3"/>
          <p:cNvSpPr>
            <a:spLocks noGrp="1"/>
          </p:cNvSpPr>
          <p:nvPr>
            <p:ph type="sldNum" sz="quarter" idx="10"/>
          </p:nvPr>
        </p:nvSpPr>
        <p:spPr/>
        <p:txBody>
          <a:bodyPr/>
          <a:lstStyle/>
          <a:p>
            <a:fld id="{BE565BCE-C5FD-45F8-8A3D-CFCD81CB8C67}" type="slidenum">
              <a:rPr lang="en-US" smtClean="0"/>
              <a:t>23</a:t>
            </a:fld>
            <a:endParaRPr lang="en-US"/>
          </a:p>
        </p:txBody>
      </p:sp>
    </p:spTree>
    <p:extLst>
      <p:ext uri="{BB962C8B-B14F-4D97-AF65-F5344CB8AC3E}">
        <p14:creationId xmlns:p14="http://schemas.microsoft.com/office/powerpoint/2010/main" val="2715260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Finally I want to take this opportunity</a:t>
            </a:r>
            <a:r>
              <a:rPr lang="de-DE" baseline="0" dirty="0" smtClean="0"/>
              <a:t> to thank Sebastian Cucerca and the following grant agencies for supporting this project.</a:t>
            </a:r>
            <a:br>
              <a:rPr lang="de-DE" baseline="0" dirty="0" smtClean="0"/>
            </a:br>
            <a:r>
              <a:rPr lang="de-DE" baseline="0" dirty="0" smtClean="0"/>
              <a:t/>
            </a:r>
            <a:br>
              <a:rPr lang="de-DE" baseline="0" dirty="0" smtClean="0"/>
            </a:br>
            <a:r>
              <a:rPr lang="de-DE" baseline="0" dirty="0" smtClean="0"/>
              <a:t>My special thank you belongs to Jaroslav Krivanek who always knew an answer and never gave up. </a:t>
            </a:r>
          </a:p>
          <a:p>
            <a:r>
              <a:rPr lang="de-DE" baseline="0" dirty="0" smtClean="0"/>
              <a:t>He is deeply missed.</a:t>
            </a:r>
          </a:p>
          <a:p>
            <a:endParaRPr lang="de-DE" baseline="0" dirty="0" smtClean="0"/>
          </a:p>
          <a:p>
            <a:r>
              <a:rPr lang="de-DE" baseline="0" dirty="0" smtClean="0"/>
              <a:t>Thank you for your attention.</a:t>
            </a:r>
            <a:endParaRPr lang="en-US" dirty="0" smtClean="0"/>
          </a:p>
        </p:txBody>
      </p:sp>
      <p:sp>
        <p:nvSpPr>
          <p:cNvPr id="4" name="Slide Number Placeholder 3"/>
          <p:cNvSpPr>
            <a:spLocks noGrp="1"/>
          </p:cNvSpPr>
          <p:nvPr>
            <p:ph type="sldNum" sz="quarter" idx="10"/>
          </p:nvPr>
        </p:nvSpPr>
        <p:spPr/>
        <p:txBody>
          <a:bodyPr/>
          <a:lstStyle/>
          <a:p>
            <a:fld id="{BE565BCE-C5FD-45F8-8A3D-CFCD81CB8C67}" type="slidenum">
              <a:rPr lang="en-US" smtClean="0"/>
              <a:t>24</a:t>
            </a:fld>
            <a:endParaRPr lang="en-US"/>
          </a:p>
        </p:txBody>
      </p:sp>
    </p:spTree>
    <p:extLst>
      <p:ext uri="{BB962C8B-B14F-4D97-AF65-F5344CB8AC3E}">
        <p14:creationId xmlns:p14="http://schemas.microsoft.com/office/powerpoint/2010/main" val="340037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We addressed</a:t>
            </a:r>
            <a:r>
              <a:rPr lang="de-DE" baseline="0" dirty="0" smtClean="0"/>
              <a:t> these problems in two </a:t>
            </a:r>
            <a:r>
              <a:rPr lang="de-DE" dirty="0" smtClean="0"/>
              <a:t>previous</a:t>
            </a:r>
            <a:r>
              <a:rPr lang="de-DE" baseline="0" dirty="0" smtClean="0"/>
              <a:t> publications by our group.</a:t>
            </a:r>
          </a:p>
          <a:p>
            <a:r>
              <a:rPr lang="de-DE" baseline="0" dirty="0" smtClean="0"/>
              <a:t>Scattering-aware Texture Reproduction for 3D Printing pioneered this problematic and solved it for planar 2.5D geometry.</a:t>
            </a:r>
          </a:p>
          <a:p>
            <a:r>
              <a:rPr lang="de-DE" baseline="0" dirty="0" smtClean="0"/>
              <a:t>Geometry-aware Scattering Compensation for 3D Printing extended this work to 3D and solved color cross-talk around thin geometry.</a:t>
            </a:r>
          </a:p>
          <a:p>
            <a:endParaRPr lang="de-DE" baseline="0" dirty="0" smtClean="0"/>
          </a:p>
          <a:p>
            <a:r>
              <a:rPr lang="de-DE" baseline="0" dirty="0" smtClean="0"/>
              <a:t> &lt;click&gt; Both methods use an iterative optimization loop that continuously predicts the appearance and refines the material arrangement to get a better match with the virtual target. </a:t>
            </a:r>
          </a:p>
          <a:p>
            <a:r>
              <a:rPr lang="de-DE" baseline="0" dirty="0" smtClean="0"/>
              <a:t>For the &lt;click&gt; prediction we used Monte Carlo light transport simulation which was accurate, but unfortunately very expensive to compute.</a:t>
            </a:r>
          </a:p>
        </p:txBody>
      </p:sp>
      <p:sp>
        <p:nvSpPr>
          <p:cNvPr id="4" name="Slide Number Placeholder 3"/>
          <p:cNvSpPr>
            <a:spLocks noGrp="1"/>
          </p:cNvSpPr>
          <p:nvPr>
            <p:ph type="sldNum" sz="quarter" idx="10"/>
          </p:nvPr>
        </p:nvSpPr>
        <p:spPr/>
        <p:txBody>
          <a:bodyPr/>
          <a:lstStyle/>
          <a:p>
            <a:fld id="{BE565BCE-C5FD-45F8-8A3D-CFCD81CB8C67}" type="slidenum">
              <a:rPr lang="en-US" smtClean="0"/>
              <a:t>3</a:t>
            </a:fld>
            <a:endParaRPr lang="en-US"/>
          </a:p>
        </p:txBody>
      </p:sp>
    </p:spTree>
    <p:extLst>
      <p:ext uri="{BB962C8B-B14F-4D97-AF65-F5344CB8AC3E}">
        <p14:creationId xmlns:p14="http://schemas.microsoft.com/office/powerpoint/2010/main" val="1524896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aseline="0" dirty="0" smtClean="0"/>
              <a:t>In this work, we address this prediction step and present a method based on machine learning to replace a costly light transport simulation while maintaining the high quality.</a:t>
            </a:r>
          </a:p>
          <a:p>
            <a:pPr marL="0" marR="0" lvl="0" indent="0" algn="l" defTabSz="914377" rtl="0" eaLnBrk="1" fontAlgn="auto" latinLnBrk="0" hangingPunct="1">
              <a:lnSpc>
                <a:spcPct val="100000"/>
              </a:lnSpc>
              <a:spcBef>
                <a:spcPts val="0"/>
              </a:spcBef>
              <a:spcAft>
                <a:spcPts val="0"/>
              </a:spcAft>
              <a:buClrTx/>
              <a:buSzTx/>
              <a:buFontTx/>
              <a:buNone/>
              <a:tabLst/>
              <a:defRPr/>
            </a:pPr>
            <a:r>
              <a:rPr lang="de-DE" baseline="0" dirty="0" smtClean="0"/>
              <a:t>So that you can get 3D prints like these &lt;click&gt;, but up to two orders of magnitude faster per iteration and with considerably reduced hardware requirements.</a:t>
            </a:r>
          </a:p>
          <a:p>
            <a:pPr marL="0" marR="0" lvl="0" indent="0" algn="l" defTabSz="914377"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DE" baseline="0" dirty="0" smtClean="0"/>
              <a:t>Our contributions along that topic consist of:</a:t>
            </a:r>
          </a:p>
          <a:p>
            <a:pPr marL="0" marR="0" lvl="0" indent="0" algn="l" defTabSz="914377" rtl="0" eaLnBrk="1" fontAlgn="auto" latinLnBrk="0" hangingPunct="1">
              <a:lnSpc>
                <a:spcPct val="100000"/>
              </a:lnSpc>
              <a:spcBef>
                <a:spcPts val="0"/>
              </a:spcBef>
              <a:spcAft>
                <a:spcPts val="0"/>
              </a:spcAft>
              <a:buClrTx/>
              <a:buSzTx/>
              <a:buFontTx/>
              <a:buNone/>
              <a:tabLst/>
              <a:defRPr/>
            </a:pPr>
            <a:r>
              <a:rPr lang="de-DE" baseline="0" dirty="0" smtClean="0"/>
              <a:t> - &lt;click&gt;a fast predictor for fully heterogeneous subsurface scattering</a:t>
            </a:r>
          </a:p>
          <a:p>
            <a:pPr marL="0" marR="0" lvl="0" indent="0" algn="l" defTabSz="914377" rtl="0" eaLnBrk="1" fontAlgn="auto" latinLnBrk="0" hangingPunct="1">
              <a:lnSpc>
                <a:spcPct val="100000"/>
              </a:lnSpc>
              <a:spcBef>
                <a:spcPts val="0"/>
              </a:spcBef>
              <a:spcAft>
                <a:spcPts val="0"/>
              </a:spcAft>
              <a:buClrTx/>
              <a:buSzTx/>
              <a:buFontTx/>
              <a:buNone/>
              <a:tabLst/>
              <a:defRPr/>
            </a:pPr>
            <a:r>
              <a:rPr lang="de-DE" baseline="0" dirty="0" smtClean="0"/>
              <a:t> - vital architecture improvements over a previous technique lend from cloud rendering</a:t>
            </a:r>
          </a:p>
          <a:p>
            <a:pPr marL="0" marR="0" lvl="0" indent="0" algn="l" defTabSz="914377" rtl="0" eaLnBrk="1" fontAlgn="auto" latinLnBrk="0" hangingPunct="1">
              <a:lnSpc>
                <a:spcPct val="100000"/>
              </a:lnSpc>
              <a:spcBef>
                <a:spcPts val="0"/>
              </a:spcBef>
              <a:spcAft>
                <a:spcPts val="0"/>
              </a:spcAft>
              <a:buClrTx/>
              <a:buSzTx/>
              <a:buFontTx/>
              <a:buNone/>
              <a:tabLst/>
              <a:defRPr/>
            </a:pPr>
            <a:r>
              <a:rPr lang="de-DE" baseline="0" dirty="0" smtClean="0"/>
              <a:t> - a synthetic dataset of volumes</a:t>
            </a:r>
          </a:p>
          <a:p>
            <a:pPr marL="0" marR="0" lvl="0" indent="0" algn="l" defTabSz="914377" rtl="0" eaLnBrk="1" fontAlgn="auto" latinLnBrk="0" hangingPunct="1">
              <a:lnSpc>
                <a:spcPct val="100000"/>
              </a:lnSpc>
              <a:spcBef>
                <a:spcPts val="0"/>
              </a:spcBef>
              <a:spcAft>
                <a:spcPts val="0"/>
              </a:spcAft>
              <a:buClrTx/>
              <a:buSzTx/>
              <a:buFontTx/>
              <a:buNone/>
              <a:tabLst/>
              <a:defRPr/>
            </a:pPr>
            <a:r>
              <a:rPr lang="de-DE" baseline="0" dirty="0" smtClean="0"/>
              <a:t> - various engineering solutions for memory-efficient and out-of-core training.</a:t>
            </a:r>
          </a:p>
        </p:txBody>
      </p:sp>
      <p:sp>
        <p:nvSpPr>
          <p:cNvPr id="4" name="Slide Number Placeholder 3"/>
          <p:cNvSpPr>
            <a:spLocks noGrp="1"/>
          </p:cNvSpPr>
          <p:nvPr>
            <p:ph type="sldNum" sz="quarter" idx="10"/>
          </p:nvPr>
        </p:nvSpPr>
        <p:spPr/>
        <p:txBody>
          <a:bodyPr/>
          <a:lstStyle/>
          <a:p>
            <a:fld id="{BE565BCE-C5FD-45F8-8A3D-CFCD81CB8C67}" type="slidenum">
              <a:rPr lang="en-US" smtClean="0"/>
              <a:t>4</a:t>
            </a:fld>
            <a:endParaRPr lang="en-US"/>
          </a:p>
        </p:txBody>
      </p:sp>
    </p:spTree>
    <p:extLst>
      <p:ext uri="{BB962C8B-B14F-4D97-AF65-F5344CB8AC3E}">
        <p14:creationId xmlns:p14="http://schemas.microsoft.com/office/powerpoint/2010/main" val="2176054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Let me </a:t>
            </a:r>
            <a:r>
              <a:rPr lang="de-DE" baseline="0" dirty="0" smtClean="0"/>
              <a:t>first specify how we model the 3D printouts in our pipeline.</a:t>
            </a:r>
          </a:p>
          <a:p>
            <a:endParaRPr lang="de-DE" baseline="0" dirty="0" smtClean="0"/>
          </a:p>
          <a:p>
            <a:r>
              <a:rPr lang="de-DE" baseline="0" dirty="0" smtClean="0"/>
              <a:t>A path-tracing simulation starts from the surface and traces rays in direction of the normal into the medium. </a:t>
            </a:r>
          </a:p>
          <a:p>
            <a:endParaRPr lang="de-DE" baseline="0" dirty="0" smtClean="0"/>
          </a:p>
          <a:p>
            <a:r>
              <a:rPr lang="de-DE" baseline="0" dirty="0" smtClean="0"/>
              <a:t>&lt;click&gt;There, the rays may be scattered many many times until they reach the surface again at a different location. </a:t>
            </a:r>
          </a:p>
          <a:p>
            <a:r>
              <a:rPr lang="de-DE" baseline="0" dirty="0" smtClean="0"/>
              <a:t>This represents the light attenuation underneath the surface for a diffuse and constant illumination over the surface. </a:t>
            </a:r>
          </a:p>
          <a:p>
            <a:endParaRPr lang="de-DE"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DE" baseline="0" dirty="0" smtClean="0"/>
              <a:t>The interior of objects &lt;click&gt; is filled with a heterogeneous participating medium, that has not only spatially-varying albedo but also the optical density changes for every voxel.</a:t>
            </a:r>
          </a:p>
          <a:p>
            <a:pPr marL="0" marR="0" lvl="0" indent="0" algn="l" defTabSz="914377" rtl="0" eaLnBrk="1" fontAlgn="auto" latinLnBrk="0" hangingPunct="1">
              <a:lnSpc>
                <a:spcPct val="100000"/>
              </a:lnSpc>
              <a:spcBef>
                <a:spcPts val="0"/>
              </a:spcBef>
              <a:spcAft>
                <a:spcPts val="0"/>
              </a:spcAft>
              <a:buClrTx/>
              <a:buSzTx/>
              <a:buFontTx/>
              <a:buNone/>
              <a:tabLst/>
              <a:defRPr/>
            </a:pPr>
            <a:r>
              <a:rPr lang="de-DE" baseline="0" dirty="0" smtClean="0"/>
              <a:t>The medium is a composite of the 5 basic materials that the printer can produce, which are cyan, magenta, yellow, black and white. There is also a transparent material, which we do not consider in this work. </a:t>
            </a:r>
          </a:p>
          <a:p>
            <a:endParaRPr lang="de-DE" baseline="0" dirty="0" smtClean="0"/>
          </a:p>
          <a:p>
            <a:r>
              <a:rPr lang="de-DE" baseline="0" dirty="0" smtClean="0"/>
              <a:t>In essence, we propose to replace this expensive, recursive simulation with a machine learned model that gives the result per surface point with a single inference.</a:t>
            </a:r>
          </a:p>
          <a:p>
            <a:endParaRPr lang="de-DE" baseline="0" dirty="0" smtClean="0"/>
          </a:p>
        </p:txBody>
      </p:sp>
      <p:sp>
        <p:nvSpPr>
          <p:cNvPr id="4" name="Slide Number Placeholder 3"/>
          <p:cNvSpPr>
            <a:spLocks noGrp="1"/>
          </p:cNvSpPr>
          <p:nvPr>
            <p:ph type="sldNum" sz="quarter" idx="10"/>
          </p:nvPr>
        </p:nvSpPr>
        <p:spPr/>
        <p:txBody>
          <a:bodyPr/>
          <a:lstStyle/>
          <a:p>
            <a:fld id="{BE565BCE-C5FD-45F8-8A3D-CFCD81CB8C67}" type="slidenum">
              <a:rPr lang="en-US" smtClean="0"/>
              <a:t>5</a:t>
            </a:fld>
            <a:endParaRPr lang="en-US"/>
          </a:p>
        </p:txBody>
      </p:sp>
    </p:spTree>
    <p:extLst>
      <p:ext uri="{BB962C8B-B14F-4D97-AF65-F5344CB8AC3E}">
        <p14:creationId xmlns:p14="http://schemas.microsoft.com/office/powerpoint/2010/main" val="2122765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Deep learning has been applied to volume</a:t>
            </a:r>
            <a:r>
              <a:rPr lang="de-DE" baseline="0" dirty="0" smtClean="0"/>
              <a:t> rendering before.</a:t>
            </a:r>
          </a:p>
          <a:p>
            <a:endParaRPr lang="de-DE" baseline="0" dirty="0" smtClean="0"/>
          </a:p>
          <a:p>
            <a:r>
              <a:rPr lang="de-DE" baseline="0" dirty="0" smtClean="0"/>
              <a:t>&lt;click&gt; In this work, Vicini et al propose a model that can predict the exit location and transmittance for an incoming ray that enters a homogeneous medium.</a:t>
            </a:r>
          </a:p>
          <a:p>
            <a:endParaRPr lang="de-DE" baseline="0" dirty="0" smtClean="0"/>
          </a:p>
          <a:p>
            <a:r>
              <a:rPr lang="de-DE" baseline="0" dirty="0" smtClean="0"/>
              <a:t>&lt;click&gt;The second work by Kallweit et al, pedicts the multiple scattering contribution of media with heterogeneous density for very directional lighting.</a:t>
            </a:r>
          </a:p>
          <a:p>
            <a:r>
              <a:rPr lang="de-DE" baseline="0" dirty="0" smtClean="0"/>
              <a:t>Both of these integrate the neural network into a ray-based simulation, whereas we query the network for the final result, without the need to shoot any rays.</a:t>
            </a:r>
          </a:p>
          <a:p>
            <a:endParaRPr lang="de-DE" baseline="0" dirty="0" smtClean="0"/>
          </a:p>
          <a:p>
            <a:pPr marL="0" marR="0" lvl="0" indent="0" algn="l" defTabSz="914377" rtl="0" eaLnBrk="1" fontAlgn="auto" latinLnBrk="0" hangingPunct="1">
              <a:lnSpc>
                <a:spcPct val="100000"/>
              </a:lnSpc>
              <a:spcBef>
                <a:spcPts val="0"/>
              </a:spcBef>
              <a:spcAft>
                <a:spcPts val="0"/>
              </a:spcAft>
              <a:buClrTx/>
              <a:buSzTx/>
              <a:buFontTx/>
              <a:buNone/>
              <a:tabLst/>
              <a:defRPr/>
            </a:pPr>
            <a:r>
              <a:rPr lang="de-DE" baseline="0" dirty="0" smtClean="0"/>
              <a:t>&lt;click&gt; As the top work is limited to homogeneous media, we based our approach on the bottom one and extend it to also work with spatially-varying albedo. </a:t>
            </a:r>
            <a:r>
              <a:rPr lang="de-DE" dirty="0" smtClean="0"/>
              <a:t>So let me explain me this work in more</a:t>
            </a:r>
            <a:r>
              <a:rPr lang="de-DE" baseline="0" dirty="0" smtClean="0"/>
              <a:t> detail so you understand how these Radiance Predicting Neural Networks are used.</a:t>
            </a:r>
          </a:p>
          <a:p>
            <a:endParaRPr lang="de-DE" baseline="0" dirty="0" smtClean="0"/>
          </a:p>
        </p:txBody>
      </p:sp>
      <p:sp>
        <p:nvSpPr>
          <p:cNvPr id="4" name="Slide Number Placeholder 3"/>
          <p:cNvSpPr>
            <a:spLocks noGrp="1"/>
          </p:cNvSpPr>
          <p:nvPr>
            <p:ph type="sldNum" sz="quarter" idx="10"/>
          </p:nvPr>
        </p:nvSpPr>
        <p:spPr/>
        <p:txBody>
          <a:bodyPr/>
          <a:lstStyle/>
          <a:p>
            <a:fld id="{BE565BCE-C5FD-45F8-8A3D-CFCD81CB8C67}" type="slidenum">
              <a:rPr lang="en-US" smtClean="0"/>
              <a:t>6</a:t>
            </a:fld>
            <a:endParaRPr lang="en-US"/>
          </a:p>
        </p:txBody>
      </p:sp>
    </p:spTree>
    <p:extLst>
      <p:ext uri="{BB962C8B-B14F-4D97-AF65-F5344CB8AC3E}">
        <p14:creationId xmlns:p14="http://schemas.microsoft.com/office/powerpoint/2010/main" val="2669439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de-DE" dirty="0" smtClean="0"/>
                  <a:t>Once</a:t>
                </a:r>
                <a:r>
                  <a:rPr lang="de-DE" baseline="0" dirty="0" smtClean="0"/>
                  <a:t> a ray hits the cloud, the first scattering event is sampled. From there, a single-scattering ray is connected to the sun, and any multiple-scattering is predicted by the network. </a:t>
                </a:r>
              </a:p>
              <a:p>
                <a:endParaRPr lang="de-DE" baseline="0" dirty="0" smtClean="0"/>
              </a:p>
              <a:p>
                <a:r>
                  <a:rPr lang="de-DE" baseline="0" dirty="0" smtClean="0"/>
                  <a:t>&lt;click&gt; For that a descriptor of the local medium configuration, also called stencil, is sampled around that point on multiple scales.</a:t>
                </a:r>
                <a:br>
                  <a:rPr lang="de-DE" baseline="0" dirty="0" smtClean="0"/>
                </a:br>
                <a:r>
                  <a:rPr lang="de-DE" baseline="0" dirty="0" smtClean="0"/>
                  <a:t>They implicitly encode the light direction to the network by rotating the stencil towards the sun.</a:t>
                </a:r>
              </a:p>
              <a:p>
                <a:endParaRPr lang="de-DE" baseline="0" dirty="0" smtClean="0"/>
              </a:p>
              <a:p>
                <a:r>
                  <a:rPr lang="de-DE" baseline="0" dirty="0" smtClean="0"/>
                  <a:t>&lt;click&gt; The stencil is hierarchical, which means that it consists of multiple levels with the same resolution, but different coverage and accuracy of the surrounding volume. Here are two levels displayed, which double in size. Typically you would extract ten levels to cover enough distance around the central point to describe the light transport.</a:t>
                </a:r>
                <a:endParaRPr lang="en-US" dirty="0"/>
              </a:p>
            </p:txBody>
          </p:sp>
        </mc:Choice>
        <mc:Fallback xmlns="">
          <p:sp>
            <p:nvSpPr>
              <p:cNvPr id="3" name="Notes Placeholder 2"/>
              <p:cNvSpPr>
                <a:spLocks noGrp="1"/>
              </p:cNvSpPr>
              <p:nvPr>
                <p:ph type="body" idx="1"/>
              </p:nvPr>
            </p:nvSpPr>
            <p:spPr/>
            <p:txBody>
              <a:bodyPr/>
              <a:lstStyle/>
              <a:p>
                <a:r>
                  <a:rPr lang="de-DE" dirty="0" smtClean="0"/>
                  <a:t>So let me go into more</a:t>
                </a:r>
                <a:r>
                  <a:rPr lang="de-DE" baseline="0" dirty="0" smtClean="0"/>
                  <a:t> detail how these Radiance Predicting Neural Networks work.</a:t>
                </a:r>
              </a:p>
              <a:p>
                <a:endParaRPr lang="de-DE" dirty="0" smtClean="0"/>
              </a:p>
              <a:p>
                <a:r>
                  <a:rPr lang="de-DE" dirty="0" smtClean="0"/>
                  <a:t>Once</a:t>
                </a:r>
                <a:r>
                  <a:rPr lang="de-DE" baseline="0" dirty="0" smtClean="0"/>
                  <a:t> a ray hits the cloud, the first scattering event is sampled. From there, a single-scattering ray is connected to the sun, and any multiple-scattering is predicted by the network. </a:t>
                </a:r>
              </a:p>
              <a:p>
                <a:endParaRPr lang="de-DE" baseline="0" dirty="0" smtClean="0"/>
              </a:p>
              <a:p>
                <a:r>
                  <a:rPr lang="de-DE" baseline="0" dirty="0" smtClean="0"/>
                  <a:t>&lt;click&gt; For </a:t>
                </a:r>
                <a:r>
                  <a:rPr lang="de-DE" baseline="0" dirty="0" smtClean="0"/>
                  <a:t>that a descriptor of the local medium configuration, also called stencil, is </a:t>
                </a:r>
                <a:r>
                  <a:rPr lang="de-DE" baseline="0" dirty="0" smtClean="0"/>
                  <a:t>sampled </a:t>
                </a:r>
                <a:r>
                  <a:rPr lang="de-DE" baseline="0" dirty="0" smtClean="0"/>
                  <a:t>around that point on multiple scales</a:t>
                </a:r>
                <a:r>
                  <a:rPr lang="de-DE" baseline="0" dirty="0" smtClean="0"/>
                  <a:t>.</a:t>
                </a:r>
                <a:br>
                  <a:rPr lang="de-DE" baseline="0" dirty="0" smtClean="0"/>
                </a:br>
                <a:r>
                  <a:rPr lang="de-DE" baseline="0" dirty="0" smtClean="0"/>
                  <a:t>They implicitly encode the light direction to the network by rotating the stencil towards the sun.</a:t>
                </a:r>
                <a:r>
                  <a:rPr lang="de-DE" i="0" baseline="0" smtClean="0">
                    <a:latin typeface="Cambria Math" panose="02040503050406030204" pitchFamily="18" charset="0"/>
                  </a:rPr>
                  <a:t>"Type equation here.</a:t>
                </a:r>
                <a:r>
                  <a:rPr lang="en-US" i="0" baseline="0" smtClean="0">
                    <a:latin typeface="Cambria Math" panose="02040503050406030204" pitchFamily="18" charset="0"/>
                  </a:rPr>
                  <a:t>"</a:t>
                </a:r>
                <a:endParaRPr lang="de-DE" baseline="0" dirty="0" smtClean="0"/>
              </a:p>
              <a:p>
                <a:endParaRPr lang="de-DE" baseline="0" dirty="0" smtClean="0"/>
              </a:p>
              <a:p>
                <a:r>
                  <a:rPr lang="de-DE" baseline="0" dirty="0" smtClean="0"/>
                  <a:t>&lt;click&gt; The stencil is hierarchical, which means that it consists of multiple levels with the same resolution, but different coverage and accuracy of the surrounding volume. Here are two levels displayed, which double in size. Typically you would extract ten levels to cover enough distance around the central point to describe the light transport.</a:t>
                </a:r>
                <a:endParaRPr lang="en-US" dirty="0"/>
              </a:p>
            </p:txBody>
          </p:sp>
        </mc:Fallback>
      </mc:AlternateContent>
      <p:sp>
        <p:nvSpPr>
          <p:cNvPr id="4" name="Slide Number Placeholder 3"/>
          <p:cNvSpPr>
            <a:spLocks noGrp="1"/>
          </p:cNvSpPr>
          <p:nvPr>
            <p:ph type="sldNum" sz="quarter" idx="10"/>
          </p:nvPr>
        </p:nvSpPr>
        <p:spPr/>
        <p:txBody>
          <a:bodyPr/>
          <a:lstStyle/>
          <a:p>
            <a:fld id="{BE565BCE-C5FD-45F8-8A3D-CFCD81CB8C67}" type="slidenum">
              <a:rPr lang="en-US" smtClean="0"/>
              <a:t>7</a:t>
            </a:fld>
            <a:endParaRPr lang="en-US"/>
          </a:p>
        </p:txBody>
      </p:sp>
    </p:spTree>
    <p:extLst>
      <p:ext uri="{BB962C8B-B14F-4D97-AF65-F5344CB8AC3E}">
        <p14:creationId xmlns:p14="http://schemas.microsoft.com/office/powerpoint/2010/main" val="29841804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baseline="0" dirty="0" smtClean="0"/>
              <a:t>The network is a fairly simple feed-forward multilayer perceptron with skip connections, where each block receives one level of the hierarchical stencil as input.</a:t>
            </a:r>
          </a:p>
          <a:p>
            <a:endParaRPr lang="de-DE" baseline="0" dirty="0" smtClean="0"/>
          </a:p>
          <a:p>
            <a:r>
              <a:rPr lang="de-DE" baseline="0" dirty="0" smtClean="0"/>
              <a:t>&lt;click&gt; The signal is collected from all scales in the RPNN blocks and then mixed with three dense layers to produce a single throughput value as the output. </a:t>
            </a:r>
          </a:p>
          <a:p>
            <a:endParaRPr lang="de-DE" baseline="0" dirty="0" smtClean="0"/>
          </a:p>
          <a:p>
            <a:r>
              <a:rPr lang="de-DE" baseline="0" dirty="0" smtClean="0"/>
              <a:t>This process is repeated for every ray, millions of which are necessary for a converged image of a cloud.</a:t>
            </a:r>
          </a:p>
        </p:txBody>
      </p:sp>
      <p:sp>
        <p:nvSpPr>
          <p:cNvPr id="4" name="Slide Number Placeholder 3"/>
          <p:cNvSpPr>
            <a:spLocks noGrp="1"/>
          </p:cNvSpPr>
          <p:nvPr>
            <p:ph type="sldNum" sz="quarter" idx="10"/>
          </p:nvPr>
        </p:nvSpPr>
        <p:spPr/>
        <p:txBody>
          <a:bodyPr/>
          <a:lstStyle/>
          <a:p>
            <a:fld id="{BE565BCE-C5FD-45F8-8A3D-CFCD81CB8C67}" type="slidenum">
              <a:rPr lang="en-US" smtClean="0"/>
              <a:t>8</a:t>
            </a:fld>
            <a:endParaRPr lang="en-US"/>
          </a:p>
        </p:txBody>
      </p:sp>
    </p:spTree>
    <p:extLst>
      <p:ext uri="{BB962C8B-B14F-4D97-AF65-F5344CB8AC3E}">
        <p14:creationId xmlns:p14="http://schemas.microsoft.com/office/powerpoint/2010/main" val="4086698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And I will now talk</a:t>
            </a:r>
            <a:r>
              <a:rPr lang="de-DE" baseline="0" dirty="0" smtClean="0"/>
              <a:t> about our contributions to RPNNs and how we use them differently for 3D printing volumes.</a:t>
            </a:r>
          </a:p>
        </p:txBody>
      </p:sp>
      <p:sp>
        <p:nvSpPr>
          <p:cNvPr id="4" name="Slide Number Placeholder 3"/>
          <p:cNvSpPr>
            <a:spLocks noGrp="1"/>
          </p:cNvSpPr>
          <p:nvPr>
            <p:ph type="sldNum" sz="quarter" idx="10"/>
          </p:nvPr>
        </p:nvSpPr>
        <p:spPr/>
        <p:txBody>
          <a:bodyPr/>
          <a:lstStyle/>
          <a:p>
            <a:fld id="{BE565BCE-C5FD-45F8-8A3D-CFCD81CB8C67}" type="slidenum">
              <a:rPr lang="en-US" smtClean="0"/>
              <a:t>9</a:t>
            </a:fld>
            <a:endParaRPr lang="en-US"/>
          </a:p>
        </p:txBody>
      </p:sp>
    </p:spTree>
    <p:extLst>
      <p:ext uri="{BB962C8B-B14F-4D97-AF65-F5344CB8AC3E}">
        <p14:creationId xmlns:p14="http://schemas.microsoft.com/office/powerpoint/2010/main" val="2536489094"/>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emf"/><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emf"/><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92594"/>
          </a:xfrm>
          <a:prstGeom prst="rect">
            <a:avLst/>
          </a:prstGeom>
        </p:spPr>
      </p:pic>
      <p:sp>
        <p:nvSpPr>
          <p:cNvPr id="8" name="Rectangle 7">
            <a:extLst>
              <a:ext uri="{FF2B5EF4-FFF2-40B4-BE49-F238E27FC236}">
                <a16:creationId xmlns:a16="http://schemas.microsoft.com/office/drawing/2014/main" id="{0637FE7C-AC7D-4B3F-B2D0-0674A41237DB}"/>
              </a:ext>
            </a:extLst>
          </p:cNvPr>
          <p:cNvSpPr/>
          <p:nvPr userDrawn="1"/>
        </p:nvSpPr>
        <p:spPr>
          <a:xfrm>
            <a:off x="0" y="5847409"/>
            <a:ext cx="12192000" cy="10105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Myriad Pro"/>
              <a:ea typeface="+mn-ea"/>
              <a:cs typeface="+mn-cs"/>
            </a:endParaRPr>
          </a:p>
        </p:txBody>
      </p:sp>
      <p:cxnSp>
        <p:nvCxnSpPr>
          <p:cNvPr id="10" name="Přímá spojnice 9">
            <a:extLst>
              <a:ext uri="{FF2B5EF4-FFF2-40B4-BE49-F238E27FC236}">
                <a16:creationId xmlns:a16="http://schemas.microsoft.com/office/drawing/2014/main" id="{B39E763C-B65D-455B-B71A-24218305F953}"/>
              </a:ext>
            </a:extLst>
          </p:cNvPr>
          <p:cNvCxnSpPr>
            <a:cxnSpLocks/>
          </p:cNvCxnSpPr>
          <p:nvPr userDrawn="1"/>
        </p:nvCxnSpPr>
        <p:spPr>
          <a:xfrm>
            <a:off x="512445" y="4548855"/>
            <a:ext cx="11167111"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Podnadpis 2">
            <a:extLst>
              <a:ext uri="{FF2B5EF4-FFF2-40B4-BE49-F238E27FC236}">
                <a16:creationId xmlns:a16="http://schemas.microsoft.com/office/drawing/2014/main" id="{F2FFA3B0-BEA3-44C6-B010-A522541A13AE}"/>
              </a:ext>
            </a:extLst>
          </p:cNvPr>
          <p:cNvSpPr txBox="1">
            <a:spLocks/>
          </p:cNvSpPr>
          <p:nvPr userDrawn="1"/>
        </p:nvSpPr>
        <p:spPr>
          <a:xfrm>
            <a:off x="512445" y="4835743"/>
            <a:ext cx="11167111" cy="873863"/>
          </a:xfrm>
          <a:prstGeom prst="rect">
            <a:avLst/>
          </a:prstGeom>
        </p:spPr>
        <p:txBody>
          <a:bodyPr lIns="0" tIns="0" rIns="0" bIns="0">
            <a:normAutofit/>
          </a:bodyPr>
          <a:lstStyle>
            <a:lvl1pPr marL="0" indent="0" algn="l" defTabSz="914400" rtl="0" eaLnBrk="1" latinLnBrk="0" hangingPunct="1">
              <a:lnSpc>
                <a:spcPct val="100000"/>
              </a:lnSpc>
              <a:spcBef>
                <a:spcPts val="0"/>
              </a:spcBef>
              <a:buFont typeface="Arial" panose="020B0604020202020204" pitchFamily="34" charset="0"/>
              <a:buNone/>
              <a:defRPr sz="2200" b="0" i="0" kern="1200">
                <a:solidFill>
                  <a:schemeClr val="bg1"/>
                </a:solidFill>
                <a:latin typeface="Corbel" panose="020B0503020204020204" pitchFamily="34" charset="0"/>
                <a:ea typeface="+mn-ea"/>
                <a:cs typeface="Arial" panose="020B0604020202020204" pitchFamily="34" charset="0"/>
              </a:defRPr>
            </a:lvl1pPr>
            <a:lvl2pPr marL="503916" indent="0" algn="ctr" defTabSz="914400" rtl="0" eaLnBrk="1" latinLnBrk="0" hangingPunct="1">
              <a:lnSpc>
                <a:spcPct val="90000"/>
              </a:lnSpc>
              <a:spcBef>
                <a:spcPts val="500"/>
              </a:spcBef>
              <a:buFont typeface="Arial" panose="020B0604020202020204" pitchFamily="34" charset="0"/>
              <a:buNone/>
              <a:defRPr sz="2205" kern="1200">
                <a:solidFill>
                  <a:schemeClr val="tx1"/>
                </a:solidFill>
                <a:latin typeface="+mn-lt"/>
                <a:ea typeface="+mn-ea"/>
                <a:cs typeface="+mn-cs"/>
              </a:defRPr>
            </a:lvl2pPr>
            <a:lvl3pPr marL="1007829" indent="0" algn="ctr" defTabSz="914400" rtl="0" eaLnBrk="1" latinLnBrk="0" hangingPunct="1">
              <a:lnSpc>
                <a:spcPct val="90000"/>
              </a:lnSpc>
              <a:spcBef>
                <a:spcPts val="500"/>
              </a:spcBef>
              <a:buFont typeface="Arial" panose="020B0604020202020204" pitchFamily="34" charset="0"/>
              <a:buNone/>
              <a:defRPr sz="1984" kern="1200">
                <a:solidFill>
                  <a:schemeClr val="tx1"/>
                </a:solidFill>
                <a:latin typeface="+mn-lt"/>
                <a:ea typeface="+mn-ea"/>
                <a:cs typeface="+mn-cs"/>
              </a:defRPr>
            </a:lvl3pPr>
            <a:lvl4pPr marL="1511744" indent="0" algn="ctr" defTabSz="914400" rtl="0" eaLnBrk="1" latinLnBrk="0" hangingPunct="1">
              <a:lnSpc>
                <a:spcPct val="90000"/>
              </a:lnSpc>
              <a:spcBef>
                <a:spcPts val="500"/>
              </a:spcBef>
              <a:buFont typeface="Arial" panose="020B0604020202020204" pitchFamily="34" charset="0"/>
              <a:buNone/>
              <a:defRPr sz="1764" kern="1200">
                <a:solidFill>
                  <a:schemeClr val="tx1"/>
                </a:solidFill>
                <a:latin typeface="+mn-lt"/>
                <a:ea typeface="+mn-ea"/>
                <a:cs typeface="+mn-cs"/>
              </a:defRPr>
            </a:lvl4pPr>
            <a:lvl5pPr marL="2015658" indent="0" algn="ctr" defTabSz="914400" rtl="0" eaLnBrk="1" latinLnBrk="0" hangingPunct="1">
              <a:lnSpc>
                <a:spcPct val="90000"/>
              </a:lnSpc>
              <a:spcBef>
                <a:spcPts val="500"/>
              </a:spcBef>
              <a:buFont typeface="Arial" panose="020B0604020202020204" pitchFamily="34" charset="0"/>
              <a:buNone/>
              <a:defRPr sz="1764" kern="1200">
                <a:solidFill>
                  <a:schemeClr val="tx1"/>
                </a:solidFill>
                <a:latin typeface="+mn-lt"/>
                <a:ea typeface="+mn-ea"/>
                <a:cs typeface="+mn-cs"/>
              </a:defRPr>
            </a:lvl5pPr>
            <a:lvl6pPr marL="2519574" indent="0" algn="ctr" defTabSz="914400" rtl="0" eaLnBrk="1" latinLnBrk="0" hangingPunct="1">
              <a:lnSpc>
                <a:spcPct val="90000"/>
              </a:lnSpc>
              <a:spcBef>
                <a:spcPts val="500"/>
              </a:spcBef>
              <a:buFont typeface="Arial" panose="020B0604020202020204" pitchFamily="34" charset="0"/>
              <a:buNone/>
              <a:defRPr sz="1764" kern="1200">
                <a:solidFill>
                  <a:schemeClr val="tx1"/>
                </a:solidFill>
                <a:latin typeface="+mn-lt"/>
                <a:ea typeface="+mn-ea"/>
                <a:cs typeface="+mn-cs"/>
              </a:defRPr>
            </a:lvl6pPr>
            <a:lvl7pPr marL="3023487" indent="0" algn="ctr" defTabSz="914400" rtl="0" eaLnBrk="1" latinLnBrk="0" hangingPunct="1">
              <a:lnSpc>
                <a:spcPct val="90000"/>
              </a:lnSpc>
              <a:spcBef>
                <a:spcPts val="500"/>
              </a:spcBef>
              <a:buFont typeface="Arial" panose="020B0604020202020204" pitchFamily="34" charset="0"/>
              <a:buNone/>
              <a:defRPr sz="1764" kern="1200">
                <a:solidFill>
                  <a:schemeClr val="tx1"/>
                </a:solidFill>
                <a:latin typeface="+mn-lt"/>
                <a:ea typeface="+mn-ea"/>
                <a:cs typeface="+mn-cs"/>
              </a:defRPr>
            </a:lvl7pPr>
            <a:lvl8pPr marL="3527403" indent="0" algn="ctr" defTabSz="914400" rtl="0" eaLnBrk="1" latinLnBrk="0" hangingPunct="1">
              <a:lnSpc>
                <a:spcPct val="90000"/>
              </a:lnSpc>
              <a:spcBef>
                <a:spcPts val="500"/>
              </a:spcBef>
              <a:buFont typeface="Arial" panose="020B0604020202020204" pitchFamily="34" charset="0"/>
              <a:buNone/>
              <a:defRPr sz="1764" kern="1200">
                <a:solidFill>
                  <a:schemeClr val="tx1"/>
                </a:solidFill>
                <a:latin typeface="+mn-lt"/>
                <a:ea typeface="+mn-ea"/>
                <a:cs typeface="+mn-cs"/>
              </a:defRPr>
            </a:lvl8pPr>
            <a:lvl9pPr marL="4031316" indent="0" algn="ctr" defTabSz="914400" rtl="0" eaLnBrk="1" latinLnBrk="0" hangingPunct="1">
              <a:lnSpc>
                <a:spcPct val="90000"/>
              </a:lnSpc>
              <a:spcBef>
                <a:spcPts val="500"/>
              </a:spcBef>
              <a:buFont typeface="Arial" panose="020B0604020202020204" pitchFamily="34" charset="0"/>
              <a:buNone/>
              <a:defRPr sz="1764"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cs-CZ" sz="2200" b="0" i="0" u="none" strike="noStrike" kern="1200" cap="none" spc="0" normalizeH="0" baseline="0" noProof="0" dirty="0">
              <a:ln>
                <a:noFill/>
              </a:ln>
              <a:solidFill>
                <a:prstClr val="white"/>
              </a:solidFill>
              <a:effectLst/>
              <a:uLnTx/>
              <a:uFillTx/>
              <a:latin typeface="Corbel" panose="020B0503020204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DAD60C67-C81D-4434-A390-EB0EF6F5D4C8}"/>
              </a:ext>
              <a:ext uri="{C183D7F6-B498-43B3-948B-1728B52AA6E4}">
                <adec:decorative xmlns="" xmlns:adec="http://schemas.microsoft.com/office/drawing/2017/decorative" val="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512445" y="546361"/>
            <a:ext cx="3756601" cy="1977765"/>
          </a:xfrm>
          <a:prstGeom prst="rect">
            <a:avLst/>
          </a:prstGeom>
        </p:spPr>
      </p:pic>
      <p:sp>
        <p:nvSpPr>
          <p:cNvPr id="23" name="Title 22">
            <a:extLst>
              <a:ext uri="{FF2B5EF4-FFF2-40B4-BE49-F238E27FC236}">
                <a16:creationId xmlns:a16="http://schemas.microsoft.com/office/drawing/2014/main" id="{09F40935-C1AD-4B5D-A429-D6379BB2A7E0}"/>
              </a:ext>
            </a:extLst>
          </p:cNvPr>
          <p:cNvSpPr>
            <a:spLocks noGrp="1"/>
          </p:cNvSpPr>
          <p:nvPr>
            <p:ph type="title"/>
          </p:nvPr>
        </p:nvSpPr>
        <p:spPr>
          <a:xfrm>
            <a:off x="512445" y="3070663"/>
            <a:ext cx="11167110" cy="1191305"/>
          </a:xfrm>
        </p:spPr>
        <p:txBody>
          <a:bodyPr lIns="0" tIns="0" rIns="0" bIns="0" anchor="b">
            <a:normAutofit/>
          </a:bodyPr>
          <a:lstStyle>
            <a:lvl1pPr>
              <a:lnSpc>
                <a:spcPct val="100000"/>
              </a:lnSpc>
              <a:defRPr lang="en-US" sz="4500" b="0" i="0" kern="1200" baseline="0" dirty="0">
                <a:solidFill>
                  <a:schemeClr val="bg1"/>
                </a:solidFill>
                <a:latin typeface="+mj-lt"/>
                <a:ea typeface="Verdana" panose="020B0604030504040204" pitchFamily="34" charset="0"/>
                <a:cs typeface="Verdana" panose="020B0604030504040204" pitchFamily="34" charset="0"/>
              </a:defRPr>
            </a:lvl1pPr>
          </a:lstStyle>
          <a:p>
            <a:endParaRPr lang="en-US" dirty="0"/>
          </a:p>
        </p:txBody>
      </p:sp>
      <p:grpSp>
        <p:nvGrpSpPr>
          <p:cNvPr id="36" name="Group 35"/>
          <p:cNvGrpSpPr/>
          <p:nvPr userDrawn="1"/>
        </p:nvGrpSpPr>
        <p:grpSpPr>
          <a:xfrm>
            <a:off x="3924104" y="6002900"/>
            <a:ext cx="1349133" cy="581916"/>
            <a:chOff x="3930311" y="6002900"/>
            <a:chExt cx="1349133" cy="581916"/>
          </a:xfrm>
        </p:grpSpPr>
        <p:pic>
          <p:nvPicPr>
            <p:cNvPr id="17" name="Google Shape;70;p10"/>
            <p:cNvPicPr preferRelativeResize="0"/>
            <p:nvPr userDrawn="1"/>
          </p:nvPicPr>
          <p:blipFill>
            <a:blip r:embed="rId4" cstate="hqprint">
              <a:alphaModFix/>
              <a:extLst>
                <a:ext uri="{28A0092B-C50C-407E-A947-70E740481C1C}">
                  <a14:useLocalDpi xmlns:a14="http://schemas.microsoft.com/office/drawing/2010/main"/>
                </a:ext>
              </a:extLst>
            </a:blip>
            <a:stretch>
              <a:fillRect/>
            </a:stretch>
          </p:blipFill>
          <p:spPr>
            <a:xfrm>
              <a:off x="3930311" y="6256386"/>
              <a:ext cx="1199577" cy="328430"/>
            </a:xfrm>
            <a:prstGeom prst="rect">
              <a:avLst/>
            </a:prstGeom>
            <a:noFill/>
            <a:ln>
              <a:noFill/>
            </a:ln>
          </p:spPr>
        </p:pic>
        <p:sp>
          <p:nvSpPr>
            <p:cNvPr id="21" name="TextBox 20"/>
            <p:cNvSpPr txBox="1"/>
            <p:nvPr userDrawn="1"/>
          </p:nvSpPr>
          <p:spPr>
            <a:xfrm>
              <a:off x="4964347" y="6002900"/>
              <a:ext cx="315097" cy="253486"/>
            </a:xfrm>
            <a:prstGeom prst="rect">
              <a:avLst/>
            </a:prstGeom>
            <a:noFill/>
          </p:spPr>
          <p:txBody>
            <a:bodyPr wrap="none" rtlCol="0">
              <a:spAutoFit/>
            </a:bodyPr>
            <a:lstStyle/>
            <a:p>
              <a:r>
                <a:rPr lang="de-DE" sz="600" dirty="0" smtClean="0">
                  <a:latin typeface="Lato" panose="020F0502020204030203" pitchFamily="34" charset="0"/>
                  <a:cs typeface="Lato" panose="020F0502020204030203" pitchFamily="34" charset="0"/>
                </a:rPr>
                <a:t>2</a:t>
              </a:r>
              <a:endParaRPr lang="en-US" sz="600" dirty="0">
                <a:latin typeface="Lato" panose="020F0502020204030203" pitchFamily="34" charset="0"/>
                <a:cs typeface="Lato" panose="020F0502020204030203" pitchFamily="34" charset="0"/>
              </a:endParaRPr>
            </a:p>
          </p:txBody>
        </p:sp>
      </p:grpSp>
      <p:grpSp>
        <p:nvGrpSpPr>
          <p:cNvPr id="35" name="Group 34"/>
          <p:cNvGrpSpPr/>
          <p:nvPr userDrawn="1"/>
        </p:nvGrpSpPr>
        <p:grpSpPr>
          <a:xfrm>
            <a:off x="2606933" y="6002900"/>
            <a:ext cx="1214664" cy="692920"/>
            <a:chOff x="2606933" y="6002900"/>
            <a:chExt cx="1214664" cy="692920"/>
          </a:xfrm>
        </p:grpSpPr>
        <p:pic>
          <p:nvPicPr>
            <p:cNvPr id="13" name="Google Shape;69;p10"/>
            <p:cNvPicPr preferRelativeResize="0"/>
            <p:nvPr userDrawn="1"/>
          </p:nvPicPr>
          <p:blipFill>
            <a:blip r:embed="rId5" cstate="hqprint">
              <a:alphaModFix/>
              <a:extLst>
                <a:ext uri="{28A0092B-C50C-407E-A947-70E740481C1C}">
                  <a14:useLocalDpi xmlns:a14="http://schemas.microsoft.com/office/drawing/2010/main"/>
                </a:ext>
              </a:extLst>
            </a:blip>
            <a:stretch>
              <a:fillRect/>
            </a:stretch>
          </p:blipFill>
          <p:spPr>
            <a:xfrm>
              <a:off x="2606933" y="6135978"/>
              <a:ext cx="1044222" cy="559842"/>
            </a:xfrm>
            <a:prstGeom prst="rect">
              <a:avLst/>
            </a:prstGeom>
            <a:noFill/>
            <a:ln>
              <a:noFill/>
            </a:ln>
          </p:spPr>
        </p:pic>
        <p:sp>
          <p:nvSpPr>
            <p:cNvPr id="22" name="TextBox 21"/>
            <p:cNvSpPr txBox="1"/>
            <p:nvPr userDrawn="1"/>
          </p:nvSpPr>
          <p:spPr>
            <a:xfrm>
              <a:off x="3506500" y="6002900"/>
              <a:ext cx="315097" cy="253486"/>
            </a:xfrm>
            <a:prstGeom prst="rect">
              <a:avLst/>
            </a:prstGeom>
            <a:noFill/>
          </p:spPr>
          <p:txBody>
            <a:bodyPr wrap="none" rtlCol="0">
              <a:spAutoFit/>
            </a:bodyPr>
            <a:lstStyle/>
            <a:p>
              <a:r>
                <a:rPr lang="de-DE" sz="600" dirty="0" smtClean="0">
                  <a:latin typeface="Lato" panose="020F0502020204030203" pitchFamily="34" charset="0"/>
                  <a:cs typeface="Lato" panose="020F0502020204030203" pitchFamily="34" charset="0"/>
                </a:rPr>
                <a:t>1</a:t>
              </a:r>
              <a:endParaRPr lang="en-US" sz="600" dirty="0">
                <a:latin typeface="Lato" panose="020F0502020204030203" pitchFamily="34" charset="0"/>
                <a:cs typeface="Lato" panose="020F0502020204030203" pitchFamily="34" charset="0"/>
              </a:endParaRPr>
            </a:p>
          </p:txBody>
        </p:sp>
      </p:grpSp>
      <p:grpSp>
        <p:nvGrpSpPr>
          <p:cNvPr id="37" name="Group 36"/>
          <p:cNvGrpSpPr/>
          <p:nvPr userDrawn="1"/>
        </p:nvGrpSpPr>
        <p:grpSpPr>
          <a:xfrm>
            <a:off x="5375744" y="6002900"/>
            <a:ext cx="1409881" cy="699609"/>
            <a:chOff x="5382383" y="6002900"/>
            <a:chExt cx="1409881" cy="699609"/>
          </a:xfrm>
        </p:grpSpPr>
        <p:pic>
          <p:nvPicPr>
            <p:cNvPr id="20" name="Google Shape;73;p10"/>
            <p:cNvPicPr preferRelativeResize="0"/>
            <p:nvPr userDrawn="1"/>
          </p:nvPicPr>
          <p:blipFill rotWithShape="1">
            <a:blip r:embed="rId6" cstate="hqprint">
              <a:alphaModFix/>
              <a:extLst>
                <a:ext uri="{28A0092B-C50C-407E-A947-70E740481C1C}">
                  <a14:useLocalDpi xmlns:a14="http://schemas.microsoft.com/office/drawing/2010/main"/>
                </a:ext>
              </a:extLst>
            </a:blip>
            <a:srcRect/>
            <a:stretch/>
          </p:blipFill>
          <p:spPr>
            <a:xfrm>
              <a:off x="5382383" y="6129289"/>
              <a:ext cx="1190530" cy="573220"/>
            </a:xfrm>
            <a:prstGeom prst="rect">
              <a:avLst/>
            </a:prstGeom>
            <a:noFill/>
            <a:ln>
              <a:noFill/>
            </a:ln>
          </p:spPr>
        </p:pic>
        <p:sp>
          <p:nvSpPr>
            <p:cNvPr id="24" name="TextBox 23"/>
            <p:cNvSpPr txBox="1"/>
            <p:nvPr userDrawn="1"/>
          </p:nvSpPr>
          <p:spPr>
            <a:xfrm>
              <a:off x="6477167" y="6002900"/>
              <a:ext cx="315097" cy="253486"/>
            </a:xfrm>
            <a:prstGeom prst="rect">
              <a:avLst/>
            </a:prstGeom>
            <a:noFill/>
          </p:spPr>
          <p:txBody>
            <a:bodyPr wrap="none" rtlCol="0">
              <a:spAutoFit/>
            </a:bodyPr>
            <a:lstStyle/>
            <a:p>
              <a:r>
                <a:rPr lang="de-DE" sz="600">
                  <a:latin typeface="Lato" panose="020F0502020204030203" pitchFamily="34" charset="0"/>
                  <a:cs typeface="Lato" panose="020F0502020204030203" pitchFamily="34" charset="0"/>
                </a:rPr>
                <a:t>3</a:t>
              </a:r>
              <a:endParaRPr lang="en-US" sz="600">
                <a:latin typeface="Lato" panose="020F0502020204030203" pitchFamily="34" charset="0"/>
                <a:cs typeface="Lato" panose="020F0502020204030203" pitchFamily="34" charset="0"/>
              </a:endParaRPr>
            </a:p>
          </p:txBody>
        </p:sp>
      </p:grpSp>
      <p:grpSp>
        <p:nvGrpSpPr>
          <p:cNvPr id="39" name="Group 38"/>
          <p:cNvGrpSpPr/>
          <p:nvPr userDrawn="1"/>
        </p:nvGrpSpPr>
        <p:grpSpPr>
          <a:xfrm>
            <a:off x="7819756" y="6002900"/>
            <a:ext cx="1240877" cy="699610"/>
            <a:chOff x="7813547" y="6002900"/>
            <a:chExt cx="1240877" cy="699610"/>
          </a:xfrm>
        </p:grpSpPr>
        <p:pic>
          <p:nvPicPr>
            <p:cNvPr id="18" name="Google Shape;71;p10"/>
            <p:cNvPicPr preferRelativeResize="0"/>
            <p:nvPr userDrawn="1"/>
          </p:nvPicPr>
          <p:blipFill>
            <a:blip r:embed="rId7" cstate="hqprint">
              <a:alphaModFix/>
              <a:extLst>
                <a:ext uri="{28A0092B-C50C-407E-A947-70E740481C1C}">
                  <a14:useLocalDpi xmlns:a14="http://schemas.microsoft.com/office/drawing/2010/main"/>
                </a:ext>
              </a:extLst>
            </a:blip>
            <a:stretch>
              <a:fillRect/>
            </a:stretch>
          </p:blipFill>
          <p:spPr>
            <a:xfrm>
              <a:off x="7813547" y="6129289"/>
              <a:ext cx="1037497" cy="573221"/>
            </a:xfrm>
            <a:prstGeom prst="rect">
              <a:avLst/>
            </a:prstGeom>
            <a:noFill/>
            <a:ln>
              <a:noFill/>
            </a:ln>
          </p:spPr>
        </p:pic>
        <p:sp>
          <p:nvSpPr>
            <p:cNvPr id="25" name="TextBox 24"/>
            <p:cNvSpPr txBox="1"/>
            <p:nvPr userDrawn="1"/>
          </p:nvSpPr>
          <p:spPr>
            <a:xfrm>
              <a:off x="8739327" y="6002900"/>
              <a:ext cx="315097" cy="253486"/>
            </a:xfrm>
            <a:prstGeom prst="rect">
              <a:avLst/>
            </a:prstGeom>
            <a:noFill/>
          </p:spPr>
          <p:txBody>
            <a:bodyPr wrap="none" rtlCol="0">
              <a:spAutoFit/>
            </a:bodyPr>
            <a:lstStyle/>
            <a:p>
              <a:r>
                <a:rPr lang="de-DE" sz="600" dirty="0" smtClean="0">
                  <a:latin typeface="Lato" panose="020F0502020204030203" pitchFamily="34" charset="0"/>
                  <a:cs typeface="Lato" panose="020F0502020204030203" pitchFamily="34" charset="0"/>
                </a:rPr>
                <a:t>5</a:t>
              </a:r>
              <a:endParaRPr lang="en-US" sz="600" dirty="0">
                <a:latin typeface="Lato" panose="020F0502020204030203" pitchFamily="34" charset="0"/>
                <a:cs typeface="Lato" panose="020F0502020204030203" pitchFamily="34" charset="0"/>
              </a:endParaRPr>
            </a:p>
          </p:txBody>
        </p:sp>
      </p:grpSp>
      <p:grpSp>
        <p:nvGrpSpPr>
          <p:cNvPr id="40" name="Group 39"/>
          <p:cNvGrpSpPr/>
          <p:nvPr userDrawn="1"/>
        </p:nvGrpSpPr>
        <p:grpSpPr>
          <a:xfrm>
            <a:off x="9163138" y="6002900"/>
            <a:ext cx="1381802" cy="585701"/>
            <a:chOff x="9163138" y="6002900"/>
            <a:chExt cx="1381802" cy="585701"/>
          </a:xfrm>
        </p:grpSpPr>
        <p:pic>
          <p:nvPicPr>
            <p:cNvPr id="19" name="Google Shape;72;p10"/>
            <p:cNvPicPr preferRelativeResize="0"/>
            <p:nvPr userDrawn="1"/>
          </p:nvPicPr>
          <p:blipFill rotWithShape="1">
            <a:blip r:embed="rId8" cstate="hqprint">
              <a:alphaModFix/>
              <a:extLst>
                <a:ext uri="{28A0092B-C50C-407E-A947-70E740481C1C}">
                  <a14:useLocalDpi xmlns:a14="http://schemas.microsoft.com/office/drawing/2010/main"/>
                </a:ext>
              </a:extLst>
            </a:blip>
            <a:srcRect/>
            <a:stretch/>
          </p:blipFill>
          <p:spPr>
            <a:xfrm>
              <a:off x="9163138" y="6243836"/>
              <a:ext cx="1199578" cy="344765"/>
            </a:xfrm>
            <a:prstGeom prst="rect">
              <a:avLst/>
            </a:prstGeom>
            <a:noFill/>
            <a:ln>
              <a:noFill/>
            </a:ln>
          </p:spPr>
        </p:pic>
        <p:sp>
          <p:nvSpPr>
            <p:cNvPr id="26" name="TextBox 25"/>
            <p:cNvSpPr txBox="1"/>
            <p:nvPr userDrawn="1"/>
          </p:nvSpPr>
          <p:spPr>
            <a:xfrm>
              <a:off x="10229843" y="6002900"/>
              <a:ext cx="315097" cy="253486"/>
            </a:xfrm>
            <a:prstGeom prst="rect">
              <a:avLst/>
            </a:prstGeom>
            <a:noFill/>
          </p:spPr>
          <p:txBody>
            <a:bodyPr wrap="none" rtlCol="0">
              <a:spAutoFit/>
            </a:bodyPr>
            <a:lstStyle/>
            <a:p>
              <a:r>
                <a:rPr lang="de-DE" sz="600" dirty="0" smtClean="0">
                  <a:latin typeface="Lato" panose="020F0502020204030203" pitchFamily="34" charset="0"/>
                  <a:cs typeface="Lato" panose="020F0502020204030203" pitchFamily="34" charset="0"/>
                </a:rPr>
                <a:t>6</a:t>
              </a:r>
              <a:endParaRPr lang="en-US" sz="600" dirty="0">
                <a:latin typeface="Lato" panose="020F0502020204030203" pitchFamily="34" charset="0"/>
                <a:cs typeface="Lato" panose="020F0502020204030203" pitchFamily="34" charset="0"/>
              </a:endParaRPr>
            </a:p>
          </p:txBody>
        </p:sp>
      </p:grpSp>
      <p:pic>
        <p:nvPicPr>
          <p:cNvPr id="29" name="Picture 28"/>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10612530" y="6258935"/>
            <a:ext cx="1067025" cy="320108"/>
          </a:xfrm>
          <a:prstGeom prst="rect">
            <a:avLst/>
          </a:prstGeom>
        </p:spPr>
      </p:pic>
      <p:grpSp>
        <p:nvGrpSpPr>
          <p:cNvPr id="38" name="Group 37"/>
          <p:cNvGrpSpPr/>
          <p:nvPr userDrawn="1"/>
        </p:nvGrpSpPr>
        <p:grpSpPr>
          <a:xfrm>
            <a:off x="6888132" y="6002900"/>
            <a:ext cx="829117" cy="665282"/>
            <a:chOff x="6803677" y="6002900"/>
            <a:chExt cx="829117" cy="665282"/>
          </a:xfrm>
        </p:grpSpPr>
        <p:pic>
          <p:nvPicPr>
            <p:cNvPr id="7" name="Picture 6"/>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6803677" y="6163616"/>
              <a:ext cx="697776" cy="504566"/>
            </a:xfrm>
            <a:prstGeom prst="rect">
              <a:avLst/>
            </a:prstGeom>
          </p:spPr>
        </p:pic>
        <p:sp>
          <p:nvSpPr>
            <p:cNvPr id="31" name="TextBox 30"/>
            <p:cNvSpPr txBox="1"/>
            <p:nvPr userDrawn="1"/>
          </p:nvSpPr>
          <p:spPr>
            <a:xfrm>
              <a:off x="7403244" y="6002900"/>
              <a:ext cx="229550" cy="184666"/>
            </a:xfrm>
            <a:prstGeom prst="rect">
              <a:avLst/>
            </a:prstGeom>
            <a:noFill/>
          </p:spPr>
          <p:txBody>
            <a:bodyPr wrap="none" rtlCol="0">
              <a:spAutoFit/>
            </a:bodyPr>
            <a:lstStyle/>
            <a:p>
              <a:r>
                <a:rPr lang="de-DE" sz="600" dirty="0" smtClean="0">
                  <a:latin typeface="Lato" panose="020F0502020204030203" pitchFamily="34" charset="0"/>
                  <a:cs typeface="Lato" panose="020F0502020204030203" pitchFamily="34" charset="0"/>
                </a:rPr>
                <a:t>4</a:t>
              </a:r>
              <a:endParaRPr lang="en-US" sz="600" dirty="0">
                <a:latin typeface="Lato" panose="020F0502020204030203" pitchFamily="34" charset="0"/>
                <a:cs typeface="Lato" panose="020F0502020204030203" pitchFamily="34" charset="0"/>
              </a:endParaRPr>
            </a:p>
          </p:txBody>
        </p:sp>
      </p:grpSp>
    </p:spTree>
    <p:extLst>
      <p:ext uri="{BB962C8B-B14F-4D97-AF65-F5344CB8AC3E}">
        <p14:creationId xmlns:p14="http://schemas.microsoft.com/office/powerpoint/2010/main" val="15452826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42C2E-98B3-41E6-93A1-BD4A6FBFAA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C0600E2-BB11-4F61-98C3-52DF81731E33}"/>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6B64029A-AB4D-4D34-92CC-690FE3729196}"/>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F62E182C-E0FD-48F8-9B5F-61F1F5A01615}"/>
              </a:ext>
            </a:extLst>
          </p:cNvPr>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60" normalizeH="0" baseline="0" noProof="0" smtClean="0">
                <a:ln>
                  <a:noFill/>
                </a:ln>
                <a:solidFill>
                  <a:srgbClr val="671F72"/>
                </a:solidFill>
                <a:effectLst/>
                <a:uLnTx/>
                <a:uFillTx/>
                <a:latin typeface="Myriad Pro"/>
                <a:ea typeface="+mn-ea"/>
                <a:cs typeface="+mn-cs"/>
              </a:rPr>
              <a:t>Neural Acceleration of Scattering-Aware Color 3D Printing / Rittig, Sumin, Babaei, Didyk, Voloboy, Wilkie, Bickel, Myszkowski, Weyrich, Křivánek</a:t>
            </a:r>
            <a:endParaRPr kumimoji="0" lang="en-US" sz="900" b="0" i="0" u="none" strike="noStrike" kern="1200" cap="all" spc="60" normalizeH="0" baseline="0" noProof="0">
              <a:ln>
                <a:noFill/>
              </a:ln>
              <a:solidFill>
                <a:srgbClr val="671F72"/>
              </a:solidFill>
              <a:effectLst/>
              <a:uLnTx/>
              <a:uFillTx/>
              <a:latin typeface="Myriad Pro"/>
              <a:ea typeface="+mn-ea"/>
              <a:cs typeface="+mn-cs"/>
            </a:endParaRPr>
          </a:p>
        </p:txBody>
      </p:sp>
      <p:sp>
        <p:nvSpPr>
          <p:cNvPr id="7" name="Slide Number Placeholder 6">
            <a:extLst>
              <a:ext uri="{FF2B5EF4-FFF2-40B4-BE49-F238E27FC236}">
                <a16:creationId xmlns:a16="http://schemas.microsoft.com/office/drawing/2014/main" id="{425FDFC0-03B6-4617-A5EB-7503253CCA04}"/>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63B7712-7EFD-4F24-9103-A16C2717B9BF}" type="slidenum">
              <a:rPr kumimoji="0" lang="en-US" sz="1200" b="0" i="0" u="none" strike="noStrike" kern="1200" cap="none" spc="0" normalizeH="0" baseline="0" noProof="0" smtClean="0">
                <a:ln>
                  <a:noFill/>
                </a:ln>
                <a:solidFill>
                  <a:srgbClr val="671F72"/>
                </a:solidFill>
                <a:effectLst/>
                <a:uLnTx/>
                <a:uFillTx/>
                <a:latin typeface="Myriad Pr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71F72"/>
              </a:solidFill>
              <a:effectLst/>
              <a:uLnTx/>
              <a:uFillTx/>
              <a:latin typeface="Myriad Pro"/>
              <a:ea typeface="+mn-ea"/>
              <a:cs typeface="+mn-cs"/>
            </a:endParaRPr>
          </a:p>
        </p:txBody>
      </p:sp>
    </p:spTree>
    <p:extLst>
      <p:ext uri="{BB962C8B-B14F-4D97-AF65-F5344CB8AC3E}">
        <p14:creationId xmlns:p14="http://schemas.microsoft.com/office/powerpoint/2010/main" val="3107966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A6AFB-5840-4715-965D-64E28B84EB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478DF0-A43F-4435-AC87-16606D5D75C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180B09-34BC-4AC0-86D9-E6935441B72B}"/>
              </a:ext>
            </a:extLst>
          </p:cNvPr>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60" normalizeH="0" baseline="0" noProof="0" smtClean="0">
                <a:ln>
                  <a:noFill/>
                </a:ln>
                <a:solidFill>
                  <a:srgbClr val="671F72"/>
                </a:solidFill>
                <a:effectLst/>
                <a:uLnTx/>
                <a:uFillTx/>
                <a:latin typeface="Myriad Pro"/>
                <a:ea typeface="+mn-ea"/>
                <a:cs typeface="+mn-cs"/>
              </a:rPr>
              <a:t>Neural Acceleration of Scattering-Aware Color 3D Printing / Rittig, Sumin, Babaei, Didyk, Voloboy, Wilkie, Bickel, Myszkowski, Weyrich, Křivánek</a:t>
            </a:r>
            <a:endParaRPr kumimoji="0" lang="en-US" sz="900" b="0" i="0" u="none" strike="noStrike" kern="1200" cap="all" spc="60" normalizeH="0" baseline="0" noProof="0">
              <a:ln>
                <a:noFill/>
              </a:ln>
              <a:solidFill>
                <a:srgbClr val="671F72"/>
              </a:solidFill>
              <a:effectLst/>
              <a:uLnTx/>
              <a:uFillTx/>
              <a:latin typeface="Myriad Pro"/>
              <a:ea typeface="+mn-ea"/>
              <a:cs typeface="+mn-cs"/>
            </a:endParaRPr>
          </a:p>
        </p:txBody>
      </p:sp>
      <p:sp>
        <p:nvSpPr>
          <p:cNvPr id="6" name="Slide Number Placeholder 5">
            <a:extLst>
              <a:ext uri="{FF2B5EF4-FFF2-40B4-BE49-F238E27FC236}">
                <a16:creationId xmlns:a16="http://schemas.microsoft.com/office/drawing/2014/main" id="{1A333A55-87B1-4CFB-B11E-2C7D1B40EFCC}"/>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63B7712-7EFD-4F24-9103-A16C2717B9BF}" type="slidenum">
              <a:rPr kumimoji="0" lang="en-US" sz="1200" b="0" i="0" u="none" strike="noStrike" kern="1200" cap="none" spc="0" normalizeH="0" baseline="0" noProof="0" smtClean="0">
                <a:ln>
                  <a:noFill/>
                </a:ln>
                <a:solidFill>
                  <a:srgbClr val="671F72"/>
                </a:solidFill>
                <a:effectLst/>
                <a:uLnTx/>
                <a:uFillTx/>
                <a:latin typeface="Myriad Pr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71F72"/>
              </a:solidFill>
              <a:effectLst/>
              <a:uLnTx/>
              <a:uFillTx/>
              <a:latin typeface="Myriad Pro"/>
              <a:ea typeface="+mn-ea"/>
              <a:cs typeface="+mn-cs"/>
            </a:endParaRPr>
          </a:p>
        </p:txBody>
      </p:sp>
    </p:spTree>
    <p:extLst>
      <p:ext uri="{BB962C8B-B14F-4D97-AF65-F5344CB8AC3E}">
        <p14:creationId xmlns:p14="http://schemas.microsoft.com/office/powerpoint/2010/main" val="29716358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4DEECE-FDFA-47C6-A70A-65F7458E64E6}"/>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9A836DD-EB29-482B-B32C-B43BA491BA12}"/>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7CB23A0-C624-4207-A800-4DF4CF0A4155}"/>
              </a:ext>
            </a:extLst>
          </p:cNvPr>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60" normalizeH="0" baseline="0" noProof="0" smtClean="0">
                <a:ln>
                  <a:noFill/>
                </a:ln>
                <a:solidFill>
                  <a:srgbClr val="671F72"/>
                </a:solidFill>
                <a:effectLst/>
                <a:uLnTx/>
                <a:uFillTx/>
                <a:latin typeface="Myriad Pro"/>
                <a:ea typeface="+mn-ea"/>
                <a:cs typeface="+mn-cs"/>
              </a:rPr>
              <a:t>Neural Acceleration of Scattering-Aware Color 3D Printing / Rittig, Sumin, Babaei, Didyk, Voloboy, Wilkie, Bickel, Myszkowski, Weyrich, Křivánek</a:t>
            </a:r>
            <a:endParaRPr kumimoji="0" lang="en-US" sz="900" b="0" i="0" u="none" strike="noStrike" kern="1200" cap="all" spc="60" normalizeH="0" baseline="0" noProof="0">
              <a:ln>
                <a:noFill/>
              </a:ln>
              <a:solidFill>
                <a:srgbClr val="671F72"/>
              </a:solidFill>
              <a:effectLst/>
              <a:uLnTx/>
              <a:uFillTx/>
              <a:latin typeface="Myriad Pro"/>
              <a:ea typeface="+mn-ea"/>
              <a:cs typeface="+mn-cs"/>
            </a:endParaRPr>
          </a:p>
        </p:txBody>
      </p:sp>
      <p:sp>
        <p:nvSpPr>
          <p:cNvPr id="6" name="Slide Number Placeholder 5">
            <a:extLst>
              <a:ext uri="{FF2B5EF4-FFF2-40B4-BE49-F238E27FC236}">
                <a16:creationId xmlns:a16="http://schemas.microsoft.com/office/drawing/2014/main" id="{585E4837-999F-4AEF-93F2-CF87459C01DE}"/>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63B7712-7EFD-4F24-9103-A16C2717B9BF}" type="slidenum">
              <a:rPr kumimoji="0" lang="en-US" sz="1200" b="0" i="0" u="none" strike="noStrike" kern="1200" cap="none" spc="0" normalizeH="0" baseline="0" noProof="0" smtClean="0">
                <a:ln>
                  <a:noFill/>
                </a:ln>
                <a:solidFill>
                  <a:srgbClr val="671F72"/>
                </a:solidFill>
                <a:effectLst/>
                <a:uLnTx/>
                <a:uFillTx/>
                <a:latin typeface="Myriad Pr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71F72"/>
              </a:solidFill>
              <a:effectLst/>
              <a:uLnTx/>
              <a:uFillTx/>
              <a:latin typeface="Myriad Pro"/>
              <a:ea typeface="+mn-ea"/>
              <a:cs typeface="+mn-cs"/>
            </a:endParaRPr>
          </a:p>
        </p:txBody>
      </p:sp>
    </p:spTree>
    <p:extLst>
      <p:ext uri="{BB962C8B-B14F-4D97-AF65-F5344CB8AC3E}">
        <p14:creationId xmlns:p14="http://schemas.microsoft.com/office/powerpoint/2010/main" val="2946498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F0583-8D12-4174-8B66-D93F0158AE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7C5C7B-3D33-4FA4-A942-AA414A8934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C56B4EF-4D50-4C80-9870-FE3C381A58FD}"/>
              </a:ext>
            </a:extLst>
          </p:cNvPr>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60" normalizeH="0" baseline="0" noProof="0" smtClean="0">
                <a:ln>
                  <a:noFill/>
                </a:ln>
                <a:solidFill>
                  <a:srgbClr val="671F72"/>
                </a:solidFill>
                <a:effectLst/>
                <a:uLnTx/>
                <a:uFillTx/>
                <a:latin typeface="Myriad Pro"/>
                <a:ea typeface="+mn-ea"/>
                <a:cs typeface="+mn-cs"/>
              </a:rPr>
              <a:t>Neural Acceleration of Scattering-Aware Color 3D Printing / Rittig, Sumin, Babaei, Didyk, Voloboy, Wilkie, Bickel, Myszkowski, Weyrich, Křivánek</a:t>
            </a:r>
            <a:endParaRPr kumimoji="0" lang="en-US" sz="900" b="0" i="0" u="none" strike="noStrike" kern="1200" cap="all" spc="60" normalizeH="0" baseline="0" noProof="0">
              <a:ln>
                <a:noFill/>
              </a:ln>
              <a:solidFill>
                <a:srgbClr val="671F72"/>
              </a:solidFill>
              <a:effectLst/>
              <a:uLnTx/>
              <a:uFillTx/>
              <a:latin typeface="Myriad Pro"/>
              <a:ea typeface="+mn-ea"/>
              <a:cs typeface="+mn-cs"/>
            </a:endParaRPr>
          </a:p>
        </p:txBody>
      </p:sp>
      <p:sp>
        <p:nvSpPr>
          <p:cNvPr id="6" name="Slide Number Placeholder 5">
            <a:extLst>
              <a:ext uri="{FF2B5EF4-FFF2-40B4-BE49-F238E27FC236}">
                <a16:creationId xmlns:a16="http://schemas.microsoft.com/office/drawing/2014/main" id="{29816ECD-D907-46AF-9921-2391D37EA9FD}"/>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63B7712-7EFD-4F24-9103-A16C2717B9BF}" type="slidenum">
              <a:rPr kumimoji="0" lang="en-US" sz="1200" b="0" i="0" u="none" strike="noStrike" kern="1200" cap="none" spc="0" normalizeH="0" baseline="0" noProof="0" smtClean="0">
                <a:ln>
                  <a:noFill/>
                </a:ln>
                <a:solidFill>
                  <a:srgbClr val="671F72"/>
                </a:solidFill>
                <a:effectLst/>
                <a:uLnTx/>
                <a:uFillTx/>
                <a:latin typeface="Myriad Pr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71F72"/>
              </a:solidFill>
              <a:effectLst/>
              <a:uLnTx/>
              <a:uFillTx/>
              <a:latin typeface="Myriad Pro"/>
              <a:ea typeface="+mn-ea"/>
              <a:cs typeface="+mn-cs"/>
            </a:endParaRPr>
          </a:p>
        </p:txBody>
      </p:sp>
    </p:spTree>
    <p:extLst>
      <p:ext uri="{BB962C8B-B14F-4D97-AF65-F5344CB8AC3E}">
        <p14:creationId xmlns:p14="http://schemas.microsoft.com/office/powerpoint/2010/main" val="388044983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2"/>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78592EE-2019-424A-9892-912F20DB303B}"/>
              </a:ext>
            </a:extLst>
          </p:cNvPr>
          <p:cNvSpPr/>
          <p:nvPr userDrawn="1"/>
        </p:nvSpPr>
        <p:spPr>
          <a:xfrm>
            <a:off x="10301289" y="192881"/>
            <a:ext cx="1735931" cy="88979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Myriad Pro"/>
              <a:ea typeface="+mn-ea"/>
              <a:cs typeface="+mn-cs"/>
            </a:endParaRPr>
          </a:p>
        </p:txBody>
      </p:sp>
      <p:sp>
        <p:nvSpPr>
          <p:cNvPr id="2" name="Title 1">
            <a:extLst>
              <a:ext uri="{FF2B5EF4-FFF2-40B4-BE49-F238E27FC236}">
                <a16:creationId xmlns:a16="http://schemas.microsoft.com/office/drawing/2014/main" id="{50AF0583-8D12-4174-8B66-D93F0158AE3F}"/>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B17C5C7B-3D33-4FA4-A942-AA414A8934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C56B4EF-4D50-4C80-9870-FE3C381A58FD}"/>
              </a:ext>
            </a:extLst>
          </p:cNvPr>
          <p:cNvSpPr>
            <a:spLocks noGrp="1"/>
          </p:cNvSpPr>
          <p:nvPr>
            <p:ph type="ftr" sz="quarter" idx="11"/>
          </p:nvPr>
        </p:nvSpPr>
        <p:spPr/>
        <p:txBody>
          <a:bodyPr/>
          <a:lstStyle>
            <a:lvl1pPr>
              <a:defRPr>
                <a:solidFill>
                  <a:schemeClr val="tx1"/>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60" normalizeH="0" baseline="0" noProof="0" smtClean="0">
                <a:ln>
                  <a:noFill/>
                </a:ln>
                <a:solidFill>
                  <a:prstClr val="white"/>
                </a:solidFill>
                <a:effectLst/>
                <a:uLnTx/>
                <a:uFillTx/>
                <a:latin typeface="Myriad Pro"/>
                <a:ea typeface="+mn-ea"/>
                <a:cs typeface="+mn-cs"/>
              </a:rPr>
              <a:t>Neural Acceleration of Scattering-Aware Color 3D Printing / Rittig, Sumin, Babaei, Didyk, Voloboy, Wilkie, Bickel, Myszkowski, Weyrich, Křivánek</a:t>
            </a:r>
            <a:endParaRPr kumimoji="0" lang="en-US" sz="900" b="0" i="0" u="none" strike="noStrike" kern="1200" cap="all" spc="60" normalizeH="0" baseline="0" noProof="0">
              <a:ln>
                <a:noFill/>
              </a:ln>
              <a:solidFill>
                <a:prstClr val="white"/>
              </a:solidFill>
              <a:effectLst/>
              <a:uLnTx/>
              <a:uFillTx/>
              <a:latin typeface="Myriad Pro"/>
              <a:ea typeface="+mn-ea"/>
              <a:cs typeface="+mn-cs"/>
            </a:endParaRPr>
          </a:p>
        </p:txBody>
      </p:sp>
      <p:sp>
        <p:nvSpPr>
          <p:cNvPr id="6" name="Slide Number Placeholder 5">
            <a:extLst>
              <a:ext uri="{FF2B5EF4-FFF2-40B4-BE49-F238E27FC236}">
                <a16:creationId xmlns:a16="http://schemas.microsoft.com/office/drawing/2014/main" id="{29816ECD-D907-46AF-9921-2391D37EA9FD}"/>
              </a:ext>
            </a:extLst>
          </p:cNvPr>
          <p:cNvSpPr>
            <a:spLocks noGrp="1"/>
          </p:cNvSpPr>
          <p:nvPr>
            <p:ph type="sldNum" sz="quarter" idx="12"/>
          </p:nvPr>
        </p:nvSpPr>
        <p:spPr/>
        <p:txBody>
          <a:bodyPr/>
          <a:lstStyle>
            <a:lvl1pPr>
              <a:defRPr>
                <a:solidFill>
                  <a:schemeClr val="tx1"/>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763B7712-7EFD-4F24-9103-A16C2717B9BF}" type="slidenum">
              <a:rPr kumimoji="0" lang="en-US" sz="1200" b="0" i="0" u="none" strike="noStrike" kern="1200" cap="none" spc="0" normalizeH="0" baseline="0" noProof="0" smtClean="0">
                <a:ln>
                  <a:noFill/>
                </a:ln>
                <a:solidFill>
                  <a:prstClr val="white"/>
                </a:solidFill>
                <a:effectLst/>
                <a:uLnTx/>
                <a:uFillTx/>
                <a:latin typeface="Myriad Pr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solidFill>
              <a:effectLst/>
              <a:uLnTx/>
              <a:uFillTx/>
              <a:latin typeface="Myriad Pro"/>
              <a:ea typeface="+mn-ea"/>
              <a:cs typeface="+mn-cs"/>
            </a:endParaRPr>
          </a:p>
        </p:txBody>
      </p:sp>
      <p:pic>
        <p:nvPicPr>
          <p:cNvPr id="7" name="Picture 6">
            <a:extLst>
              <a:ext uri="{FF2B5EF4-FFF2-40B4-BE49-F238E27FC236}">
                <a16:creationId xmlns:a16="http://schemas.microsoft.com/office/drawing/2014/main" id="{E70B0AC6-02BC-46DF-ADA3-BB3599802795}"/>
              </a:ext>
              <a:ext uri="{C183D7F6-B498-43B3-948B-1728B52AA6E4}">
                <adec:decorative xmlns="" xmlns:adec="http://schemas.microsoft.com/office/drawing/2017/decorative" val="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457957" y="316501"/>
            <a:ext cx="1372095" cy="722376"/>
          </a:xfrm>
          <a:prstGeom prst="rect">
            <a:avLst/>
          </a:prstGeom>
        </p:spPr>
      </p:pic>
      <p:cxnSp>
        <p:nvCxnSpPr>
          <p:cNvPr id="8" name="Přímá spojnice 10">
            <a:extLst>
              <a:ext uri="{FF2B5EF4-FFF2-40B4-BE49-F238E27FC236}">
                <a16:creationId xmlns:a16="http://schemas.microsoft.com/office/drawing/2014/main" id="{CCF6DF58-3735-416C-9278-908062A830C9}"/>
              </a:ext>
            </a:extLst>
          </p:cNvPr>
          <p:cNvCxnSpPr>
            <a:cxnSpLocks/>
          </p:cNvCxnSpPr>
          <p:nvPr userDrawn="1"/>
        </p:nvCxnSpPr>
        <p:spPr>
          <a:xfrm>
            <a:off x="0" y="6356351"/>
            <a:ext cx="1219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959663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92594"/>
          </a:xfrm>
          <a:prstGeom prst="rect">
            <a:avLst/>
          </a:prstGeom>
        </p:spPr>
      </p:pic>
      <p:sp>
        <p:nvSpPr>
          <p:cNvPr id="11" name="Rectangle 10">
            <a:extLst>
              <a:ext uri="{FF2B5EF4-FFF2-40B4-BE49-F238E27FC236}">
                <a16:creationId xmlns:a16="http://schemas.microsoft.com/office/drawing/2014/main" id="{0580CB34-D36C-426B-8433-B4746EB36987}"/>
              </a:ext>
            </a:extLst>
          </p:cNvPr>
          <p:cNvSpPr/>
          <p:nvPr userDrawn="1"/>
        </p:nvSpPr>
        <p:spPr>
          <a:xfrm>
            <a:off x="2" y="6350787"/>
            <a:ext cx="12192000" cy="507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Myriad Pro"/>
              <a:ea typeface="+mn-ea"/>
              <a:cs typeface="+mn-cs"/>
            </a:endParaRPr>
          </a:p>
        </p:txBody>
      </p:sp>
      <p:sp>
        <p:nvSpPr>
          <p:cNvPr id="5" name="Footer Placeholder 4">
            <a:extLst>
              <a:ext uri="{FF2B5EF4-FFF2-40B4-BE49-F238E27FC236}">
                <a16:creationId xmlns:a16="http://schemas.microsoft.com/office/drawing/2014/main" id="{31AA146D-9ABB-43FD-8097-C780AECCF919}"/>
              </a:ext>
            </a:extLst>
          </p:cNvPr>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60" normalizeH="0" baseline="0" noProof="0" smtClean="0">
                <a:ln>
                  <a:noFill/>
                </a:ln>
                <a:solidFill>
                  <a:srgbClr val="671F72"/>
                </a:solidFill>
                <a:effectLst/>
                <a:uLnTx/>
                <a:uFillTx/>
                <a:latin typeface="Myriad Pro"/>
                <a:ea typeface="+mn-ea"/>
                <a:cs typeface="+mn-cs"/>
              </a:rPr>
              <a:t>Neural Acceleration of Scattering-Aware Color 3D Printing / Rittig, Sumin, Babaei, Didyk, Voloboy, Wilkie, Bickel, Myszkowski, Weyrich, Křivánek</a:t>
            </a:r>
            <a:endParaRPr kumimoji="0" lang="en-US" sz="900" b="0" i="0" u="none" strike="noStrike" kern="1200" cap="all" spc="60" normalizeH="0" baseline="0" noProof="0">
              <a:ln>
                <a:noFill/>
              </a:ln>
              <a:solidFill>
                <a:srgbClr val="671F72"/>
              </a:solidFill>
              <a:effectLst/>
              <a:uLnTx/>
              <a:uFillTx/>
              <a:latin typeface="Myriad Pro"/>
              <a:ea typeface="+mn-ea"/>
              <a:cs typeface="+mn-cs"/>
            </a:endParaRPr>
          </a:p>
        </p:txBody>
      </p:sp>
      <p:sp>
        <p:nvSpPr>
          <p:cNvPr id="6" name="Slide Number Placeholder 5">
            <a:extLst>
              <a:ext uri="{FF2B5EF4-FFF2-40B4-BE49-F238E27FC236}">
                <a16:creationId xmlns:a16="http://schemas.microsoft.com/office/drawing/2014/main" id="{2B43A4D5-C40E-4D08-9307-B74477D2D8F7}"/>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63B7712-7EFD-4F24-9103-A16C2717B9BF}" type="slidenum">
              <a:rPr kumimoji="0" lang="en-US" sz="1200" b="0" i="0" u="none" strike="noStrike" kern="1200" cap="none" spc="0" normalizeH="0" baseline="0" noProof="0" smtClean="0">
                <a:ln>
                  <a:noFill/>
                </a:ln>
                <a:solidFill>
                  <a:srgbClr val="671F72"/>
                </a:solidFill>
                <a:effectLst/>
                <a:uLnTx/>
                <a:uFillTx/>
                <a:latin typeface="Myriad Pr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71F72"/>
              </a:solidFill>
              <a:effectLst/>
              <a:uLnTx/>
              <a:uFillTx/>
              <a:latin typeface="Myriad Pro"/>
              <a:ea typeface="+mn-ea"/>
              <a:cs typeface="+mn-cs"/>
            </a:endParaRPr>
          </a:p>
        </p:txBody>
      </p:sp>
      <p:sp>
        <p:nvSpPr>
          <p:cNvPr id="10" name="Rectangle 9">
            <a:extLst>
              <a:ext uri="{FF2B5EF4-FFF2-40B4-BE49-F238E27FC236}">
                <a16:creationId xmlns:a16="http://schemas.microsoft.com/office/drawing/2014/main" id="{981B4274-5950-4FD3-81D5-C43CEAACDA21}"/>
              </a:ext>
            </a:extLst>
          </p:cNvPr>
          <p:cNvSpPr/>
          <p:nvPr userDrawn="1"/>
        </p:nvSpPr>
        <p:spPr>
          <a:xfrm>
            <a:off x="1" y="2719390"/>
            <a:ext cx="12192000" cy="36313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Myriad Pro"/>
              <a:ea typeface="+mn-ea"/>
              <a:cs typeface="+mn-cs"/>
            </a:endParaRPr>
          </a:p>
        </p:txBody>
      </p:sp>
      <p:sp>
        <p:nvSpPr>
          <p:cNvPr id="3" name="Text Placeholder 2">
            <a:extLst>
              <a:ext uri="{FF2B5EF4-FFF2-40B4-BE49-F238E27FC236}">
                <a16:creationId xmlns:a16="http://schemas.microsoft.com/office/drawing/2014/main" id="{969D73A3-6AD8-48B5-B8F3-F9F525C096E1}"/>
              </a:ext>
            </a:extLst>
          </p:cNvPr>
          <p:cNvSpPr>
            <a:spLocks noGrp="1"/>
          </p:cNvSpPr>
          <p:nvPr>
            <p:ph type="body" idx="1"/>
          </p:nvPr>
        </p:nvSpPr>
        <p:spPr>
          <a:xfrm>
            <a:off x="831851" y="4589464"/>
            <a:ext cx="10515600" cy="1500187"/>
          </a:xfrm>
        </p:spPr>
        <p:txBody>
          <a:bodyPr>
            <a:normAutofit/>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edit Master text styles</a:t>
            </a:r>
          </a:p>
        </p:txBody>
      </p:sp>
      <p:pic>
        <p:nvPicPr>
          <p:cNvPr id="13" name="Picture 12">
            <a:extLst>
              <a:ext uri="{FF2B5EF4-FFF2-40B4-BE49-F238E27FC236}">
                <a16:creationId xmlns:a16="http://schemas.microsoft.com/office/drawing/2014/main" id="{4962378A-CD46-44B2-8C79-192955988CE9}"/>
              </a:ext>
              <a:ext uri="{C183D7F6-B498-43B3-948B-1728B52AA6E4}">
                <adec:decorative xmlns="" xmlns:adec="http://schemas.microsoft.com/office/drawing/2017/decorative" val="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457957" y="316501"/>
            <a:ext cx="1372095" cy="722376"/>
          </a:xfrm>
          <a:prstGeom prst="rect">
            <a:avLst/>
          </a:prstGeom>
        </p:spPr>
      </p:pic>
      <p:sp>
        <p:nvSpPr>
          <p:cNvPr id="9" name="Rectangle 8">
            <a:extLst>
              <a:ext uri="{FF2B5EF4-FFF2-40B4-BE49-F238E27FC236}">
                <a16:creationId xmlns:a16="http://schemas.microsoft.com/office/drawing/2014/main" id="{5C959C13-9181-45E6-80D4-E444DDEC5507}"/>
              </a:ext>
            </a:extLst>
          </p:cNvPr>
          <p:cNvSpPr/>
          <p:nvPr userDrawn="1"/>
        </p:nvSpPr>
        <p:spPr>
          <a:xfrm>
            <a:off x="1" y="1359695"/>
            <a:ext cx="12192000" cy="1359695"/>
          </a:xfrm>
          <a:prstGeom prst="rect">
            <a:avLst/>
          </a:prstGeom>
          <a:gradFill flip="none" rotWithShape="1">
            <a:gsLst>
              <a:gs pos="0">
                <a:schemeClr val="accent1">
                  <a:alpha val="0"/>
                </a:schemeClr>
              </a:gs>
              <a:gs pos="100000">
                <a:schemeClr val="accent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yriad Pro"/>
              <a:ea typeface="+mn-ea"/>
              <a:cs typeface="+mn-cs"/>
            </a:endParaRPr>
          </a:p>
        </p:txBody>
      </p:sp>
      <p:sp>
        <p:nvSpPr>
          <p:cNvPr id="2" name="Title 1">
            <a:extLst>
              <a:ext uri="{FF2B5EF4-FFF2-40B4-BE49-F238E27FC236}">
                <a16:creationId xmlns:a16="http://schemas.microsoft.com/office/drawing/2014/main" id="{82774006-4491-4D79-A6E7-5B163B2C49AB}"/>
              </a:ext>
            </a:extLst>
          </p:cNvPr>
          <p:cNvSpPr>
            <a:spLocks noGrp="1"/>
          </p:cNvSpPr>
          <p:nvPr>
            <p:ph type="title"/>
          </p:nvPr>
        </p:nvSpPr>
        <p:spPr>
          <a:xfrm>
            <a:off x="831851" y="1709740"/>
            <a:ext cx="10515600" cy="2852737"/>
          </a:xfrm>
        </p:spPr>
        <p:txBody>
          <a:bodyPr anchor="b">
            <a:normAutofit/>
          </a:bodyPr>
          <a:lstStyle>
            <a:lvl1pPr>
              <a:defRPr sz="32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93448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1E1F3-F5F5-478E-BFC1-6B6BA9E469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97694-63C7-4BAB-BED2-55BF6C26DC41}"/>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F371CF-7512-4191-A9D7-1D9382D74549}"/>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0CC7C543-35CF-49AE-A450-0F6C88A07484}"/>
              </a:ext>
            </a:extLst>
          </p:cNvPr>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60" normalizeH="0" baseline="0" noProof="0" smtClean="0">
                <a:ln>
                  <a:noFill/>
                </a:ln>
                <a:solidFill>
                  <a:srgbClr val="671F72"/>
                </a:solidFill>
                <a:effectLst/>
                <a:uLnTx/>
                <a:uFillTx/>
                <a:latin typeface="Myriad Pro"/>
                <a:ea typeface="+mn-ea"/>
                <a:cs typeface="+mn-cs"/>
              </a:rPr>
              <a:t>Neural Acceleration of Scattering-Aware Color 3D Printing / Rittig, Sumin, Babaei, Didyk, Voloboy, Wilkie, Bickel, Myszkowski, Weyrich, Křivánek</a:t>
            </a:r>
            <a:endParaRPr kumimoji="0" lang="en-US" sz="900" b="0" i="0" u="none" strike="noStrike" kern="1200" cap="all" spc="60" normalizeH="0" baseline="0" noProof="0">
              <a:ln>
                <a:noFill/>
              </a:ln>
              <a:solidFill>
                <a:srgbClr val="671F72"/>
              </a:solidFill>
              <a:effectLst/>
              <a:uLnTx/>
              <a:uFillTx/>
              <a:latin typeface="Myriad Pro"/>
              <a:ea typeface="+mn-ea"/>
              <a:cs typeface="+mn-cs"/>
            </a:endParaRPr>
          </a:p>
        </p:txBody>
      </p:sp>
      <p:sp>
        <p:nvSpPr>
          <p:cNvPr id="7" name="Slide Number Placeholder 6">
            <a:extLst>
              <a:ext uri="{FF2B5EF4-FFF2-40B4-BE49-F238E27FC236}">
                <a16:creationId xmlns:a16="http://schemas.microsoft.com/office/drawing/2014/main" id="{ED477CDF-BB61-4A02-8500-E74149A42DF8}"/>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63B7712-7EFD-4F24-9103-A16C2717B9BF}" type="slidenum">
              <a:rPr kumimoji="0" lang="en-US" sz="1200" b="0" i="0" u="none" strike="noStrike" kern="1200" cap="none" spc="0" normalizeH="0" baseline="0" noProof="0" smtClean="0">
                <a:ln>
                  <a:noFill/>
                </a:ln>
                <a:solidFill>
                  <a:srgbClr val="671F72"/>
                </a:solidFill>
                <a:effectLst/>
                <a:uLnTx/>
                <a:uFillTx/>
                <a:latin typeface="Myriad Pr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71F72"/>
              </a:solidFill>
              <a:effectLst/>
              <a:uLnTx/>
              <a:uFillTx/>
              <a:latin typeface="Myriad Pro"/>
              <a:ea typeface="+mn-ea"/>
              <a:cs typeface="+mn-cs"/>
            </a:endParaRPr>
          </a:p>
        </p:txBody>
      </p:sp>
    </p:spTree>
    <p:extLst>
      <p:ext uri="{BB962C8B-B14F-4D97-AF65-F5344CB8AC3E}">
        <p14:creationId xmlns:p14="http://schemas.microsoft.com/office/powerpoint/2010/main" val="2507455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C39161-1330-41CE-8197-BB69FC02CBD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8FE1A4-C6B0-4EE4-9DAD-F8E85E83201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BAD5E2-4A03-4C9A-9148-7551C8DA765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FDCE4C-C3A3-4F9F-82D4-95D98EA51F1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62924F-5E3E-4346-8EA8-A6593408A9D9}"/>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B83CC501-49A4-4AA4-A4E0-FC72F3AD1940}"/>
              </a:ext>
            </a:extLst>
          </p:cNvPr>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60" normalizeH="0" baseline="0" noProof="0" smtClean="0">
                <a:ln>
                  <a:noFill/>
                </a:ln>
                <a:solidFill>
                  <a:srgbClr val="671F72"/>
                </a:solidFill>
                <a:effectLst/>
                <a:uLnTx/>
                <a:uFillTx/>
                <a:latin typeface="Myriad Pro"/>
                <a:ea typeface="+mn-ea"/>
                <a:cs typeface="+mn-cs"/>
              </a:rPr>
              <a:t>Neural Acceleration of Scattering-Aware Color 3D Printing / Rittig, Sumin, Babaei, Didyk, Voloboy, Wilkie, Bickel, Myszkowski, Weyrich, Křivánek</a:t>
            </a:r>
            <a:endParaRPr kumimoji="0" lang="en-US" sz="900" b="0" i="0" u="none" strike="noStrike" kern="1200" cap="all" spc="60" normalizeH="0" baseline="0" noProof="0">
              <a:ln>
                <a:noFill/>
              </a:ln>
              <a:solidFill>
                <a:srgbClr val="671F72"/>
              </a:solidFill>
              <a:effectLst/>
              <a:uLnTx/>
              <a:uFillTx/>
              <a:latin typeface="Myriad Pro"/>
              <a:ea typeface="+mn-ea"/>
              <a:cs typeface="+mn-cs"/>
            </a:endParaRPr>
          </a:p>
        </p:txBody>
      </p:sp>
      <p:sp>
        <p:nvSpPr>
          <p:cNvPr id="9" name="Slide Number Placeholder 8">
            <a:extLst>
              <a:ext uri="{FF2B5EF4-FFF2-40B4-BE49-F238E27FC236}">
                <a16:creationId xmlns:a16="http://schemas.microsoft.com/office/drawing/2014/main" id="{BC1602B1-C656-4E51-8308-12A4AEF0F2AD}"/>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63B7712-7EFD-4F24-9103-A16C2717B9BF}" type="slidenum">
              <a:rPr kumimoji="0" lang="en-US" sz="1200" b="0" i="0" u="none" strike="noStrike" kern="1200" cap="none" spc="0" normalizeH="0" baseline="0" noProof="0" smtClean="0">
                <a:ln>
                  <a:noFill/>
                </a:ln>
                <a:solidFill>
                  <a:srgbClr val="671F72"/>
                </a:solidFill>
                <a:effectLst/>
                <a:uLnTx/>
                <a:uFillTx/>
                <a:latin typeface="Myriad Pr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71F72"/>
              </a:solidFill>
              <a:effectLst/>
              <a:uLnTx/>
              <a:uFillTx/>
              <a:latin typeface="Myriad Pro"/>
              <a:ea typeface="+mn-ea"/>
              <a:cs typeface="+mn-cs"/>
            </a:endParaRPr>
          </a:p>
        </p:txBody>
      </p:sp>
    </p:spTree>
    <p:extLst>
      <p:ext uri="{BB962C8B-B14F-4D97-AF65-F5344CB8AC3E}">
        <p14:creationId xmlns:p14="http://schemas.microsoft.com/office/powerpoint/2010/main" val="1814801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FF7D5-38EE-42E3-A74F-A172A9F802B4}"/>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8F53C6D4-4BBF-45E4-8B49-7C2C8C59E192}"/>
              </a:ext>
            </a:extLst>
          </p:cNvPr>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60" normalizeH="0" baseline="0" noProof="0" smtClean="0">
                <a:ln>
                  <a:noFill/>
                </a:ln>
                <a:solidFill>
                  <a:srgbClr val="671F72"/>
                </a:solidFill>
                <a:effectLst/>
                <a:uLnTx/>
                <a:uFillTx/>
                <a:latin typeface="Myriad Pro"/>
                <a:ea typeface="+mn-ea"/>
                <a:cs typeface="+mn-cs"/>
              </a:rPr>
              <a:t>Neural Acceleration of Scattering-Aware Color 3D Printing / Rittig, Sumin, Babaei, Didyk, Voloboy, Wilkie, Bickel, Myszkowski, Weyrich, Křivánek</a:t>
            </a:r>
            <a:endParaRPr kumimoji="0" lang="en-US" sz="900" b="0" i="0" u="none" strike="noStrike" kern="1200" cap="all" spc="60" normalizeH="0" baseline="0" noProof="0">
              <a:ln>
                <a:noFill/>
              </a:ln>
              <a:solidFill>
                <a:srgbClr val="671F72"/>
              </a:solidFill>
              <a:effectLst/>
              <a:uLnTx/>
              <a:uFillTx/>
              <a:latin typeface="Myriad Pro"/>
              <a:ea typeface="+mn-ea"/>
              <a:cs typeface="+mn-cs"/>
            </a:endParaRPr>
          </a:p>
        </p:txBody>
      </p:sp>
      <p:sp>
        <p:nvSpPr>
          <p:cNvPr id="5" name="Slide Number Placeholder 4">
            <a:extLst>
              <a:ext uri="{FF2B5EF4-FFF2-40B4-BE49-F238E27FC236}">
                <a16:creationId xmlns:a16="http://schemas.microsoft.com/office/drawing/2014/main" id="{A4C5A821-0247-44ED-ACB3-01F66D630D7B}"/>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63B7712-7EFD-4F24-9103-A16C2717B9BF}" type="slidenum">
              <a:rPr kumimoji="0" lang="en-US" sz="1200" b="0" i="0" u="none" strike="noStrike" kern="1200" cap="none" spc="0" normalizeH="0" baseline="0" noProof="0" smtClean="0">
                <a:ln>
                  <a:noFill/>
                </a:ln>
                <a:solidFill>
                  <a:srgbClr val="671F72"/>
                </a:solidFill>
                <a:effectLst/>
                <a:uLnTx/>
                <a:uFillTx/>
                <a:latin typeface="Myriad Pr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71F72"/>
              </a:solidFill>
              <a:effectLst/>
              <a:uLnTx/>
              <a:uFillTx/>
              <a:latin typeface="Myriad Pro"/>
              <a:ea typeface="+mn-ea"/>
              <a:cs typeface="+mn-cs"/>
            </a:endParaRPr>
          </a:p>
        </p:txBody>
      </p:sp>
    </p:spTree>
    <p:extLst>
      <p:ext uri="{BB962C8B-B14F-4D97-AF65-F5344CB8AC3E}">
        <p14:creationId xmlns:p14="http://schemas.microsoft.com/office/powerpoint/2010/main" val="4017765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3F42C18A-DADF-4EF1-A5F1-A3237817E882}"/>
              </a:ext>
            </a:extLst>
          </p:cNvPr>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60" normalizeH="0" baseline="0" noProof="0" smtClean="0">
                <a:ln>
                  <a:noFill/>
                </a:ln>
                <a:solidFill>
                  <a:srgbClr val="671F72"/>
                </a:solidFill>
                <a:effectLst/>
                <a:uLnTx/>
                <a:uFillTx/>
                <a:latin typeface="Myriad Pro"/>
                <a:ea typeface="+mn-ea"/>
                <a:cs typeface="+mn-cs"/>
              </a:rPr>
              <a:t>Neural Acceleration of Scattering-Aware Color 3D Printing / Rittig, Sumin, Babaei, Didyk, Voloboy, Wilkie, Bickel, Myszkowski, Weyrich, Křivánek</a:t>
            </a:r>
            <a:endParaRPr kumimoji="0" lang="en-US" sz="900" b="0" i="0" u="none" strike="noStrike" kern="1200" cap="all" spc="60" normalizeH="0" baseline="0" noProof="0">
              <a:ln>
                <a:noFill/>
              </a:ln>
              <a:solidFill>
                <a:srgbClr val="671F72"/>
              </a:solidFill>
              <a:effectLst/>
              <a:uLnTx/>
              <a:uFillTx/>
              <a:latin typeface="Myriad Pro"/>
              <a:ea typeface="+mn-ea"/>
              <a:cs typeface="+mn-cs"/>
            </a:endParaRPr>
          </a:p>
        </p:txBody>
      </p:sp>
      <p:sp>
        <p:nvSpPr>
          <p:cNvPr id="4" name="Slide Number Placeholder 3">
            <a:extLst>
              <a:ext uri="{FF2B5EF4-FFF2-40B4-BE49-F238E27FC236}">
                <a16:creationId xmlns:a16="http://schemas.microsoft.com/office/drawing/2014/main" id="{020C63CF-4E32-49A9-A640-AC8DA39EDFEA}"/>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63B7712-7EFD-4F24-9103-A16C2717B9BF}" type="slidenum">
              <a:rPr kumimoji="0" lang="en-US" sz="1200" b="0" i="0" u="none" strike="noStrike" kern="1200" cap="none" spc="0" normalizeH="0" baseline="0" noProof="0" smtClean="0">
                <a:ln>
                  <a:noFill/>
                </a:ln>
                <a:solidFill>
                  <a:srgbClr val="671F72"/>
                </a:solidFill>
                <a:effectLst/>
                <a:uLnTx/>
                <a:uFillTx/>
                <a:latin typeface="Myriad Pr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71F72"/>
              </a:solidFill>
              <a:effectLst/>
              <a:uLnTx/>
              <a:uFillTx/>
              <a:latin typeface="Myriad Pro"/>
              <a:ea typeface="+mn-ea"/>
              <a:cs typeface="+mn-cs"/>
            </a:endParaRPr>
          </a:p>
        </p:txBody>
      </p:sp>
    </p:spTree>
    <p:extLst>
      <p:ext uri="{BB962C8B-B14F-4D97-AF65-F5344CB8AC3E}">
        <p14:creationId xmlns:p14="http://schemas.microsoft.com/office/powerpoint/2010/main" val="2946245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83D44-A195-4527-A7A3-94594284FE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06C2B86-D28B-4776-B104-C7425C5D6C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9CC754-419E-4FB2-A907-33485FD089D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7D002C28-5E25-4E0F-96E7-4D764C653892}"/>
              </a:ext>
            </a:extLst>
          </p:cNvPr>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60" normalizeH="0" baseline="0" noProof="0" smtClean="0">
                <a:ln>
                  <a:noFill/>
                </a:ln>
                <a:solidFill>
                  <a:srgbClr val="671F72"/>
                </a:solidFill>
                <a:effectLst/>
                <a:uLnTx/>
                <a:uFillTx/>
                <a:latin typeface="Myriad Pro"/>
                <a:ea typeface="+mn-ea"/>
                <a:cs typeface="+mn-cs"/>
              </a:rPr>
              <a:t>Neural Acceleration of Scattering-Aware Color 3D Printing / Rittig, Sumin, Babaei, Didyk, Voloboy, Wilkie, Bickel, Myszkowski, Weyrich, Křivánek</a:t>
            </a:r>
            <a:endParaRPr kumimoji="0" lang="en-US" sz="900" b="0" i="0" u="none" strike="noStrike" kern="1200" cap="all" spc="60" normalizeH="0" baseline="0" noProof="0">
              <a:ln>
                <a:noFill/>
              </a:ln>
              <a:solidFill>
                <a:srgbClr val="671F72"/>
              </a:solidFill>
              <a:effectLst/>
              <a:uLnTx/>
              <a:uFillTx/>
              <a:latin typeface="Myriad Pro"/>
              <a:ea typeface="+mn-ea"/>
              <a:cs typeface="+mn-cs"/>
            </a:endParaRPr>
          </a:p>
        </p:txBody>
      </p:sp>
      <p:sp>
        <p:nvSpPr>
          <p:cNvPr id="7" name="Slide Number Placeholder 6">
            <a:extLst>
              <a:ext uri="{FF2B5EF4-FFF2-40B4-BE49-F238E27FC236}">
                <a16:creationId xmlns:a16="http://schemas.microsoft.com/office/drawing/2014/main" id="{6CE81DE5-F5B8-41A8-9173-BE9519B9892B}"/>
              </a:ext>
            </a:extLst>
          </p:cNvPr>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63B7712-7EFD-4F24-9103-A16C2717B9BF}" type="slidenum">
              <a:rPr kumimoji="0" lang="en-US" sz="1200" b="0" i="0" u="none" strike="noStrike" kern="1200" cap="none" spc="0" normalizeH="0" baseline="0" noProof="0" smtClean="0">
                <a:ln>
                  <a:noFill/>
                </a:ln>
                <a:solidFill>
                  <a:srgbClr val="671F72"/>
                </a:solidFill>
                <a:effectLst/>
                <a:uLnTx/>
                <a:uFillTx/>
                <a:latin typeface="Myriad Pr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671F72"/>
              </a:solidFill>
              <a:effectLst/>
              <a:uLnTx/>
              <a:uFillTx/>
              <a:latin typeface="Myriad Pro"/>
              <a:ea typeface="+mn-ea"/>
              <a:cs typeface="+mn-cs"/>
            </a:endParaRPr>
          </a:p>
        </p:txBody>
      </p:sp>
    </p:spTree>
    <p:extLst>
      <p:ext uri="{BB962C8B-B14F-4D97-AF65-F5344CB8AC3E}">
        <p14:creationId xmlns:p14="http://schemas.microsoft.com/office/powerpoint/2010/main" val="53486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B1990E-7B12-4EE0-B997-3F591EB07748}"/>
              </a:ext>
            </a:extLst>
          </p:cNvPr>
          <p:cNvSpPr>
            <a:spLocks noGrp="1"/>
          </p:cNvSpPr>
          <p:nvPr>
            <p:ph type="title"/>
          </p:nvPr>
        </p:nvSpPr>
        <p:spPr>
          <a:xfrm>
            <a:off x="457201" y="119855"/>
            <a:ext cx="9686928" cy="763588"/>
          </a:xfrm>
          <a:prstGeom prst="rect">
            <a:avLst/>
          </a:prstGeom>
        </p:spPr>
        <p:txBody>
          <a:bodyPr vert="horz" lIns="0" tIns="0" rIns="91440" bIns="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172ED11-509E-46E3-87C3-8373EB4C5A18}"/>
              </a:ext>
            </a:extLst>
          </p:cNvPr>
          <p:cNvSpPr>
            <a:spLocks noGrp="1"/>
          </p:cNvSpPr>
          <p:nvPr>
            <p:ph type="body" idx="1"/>
          </p:nvPr>
        </p:nvSpPr>
        <p:spPr>
          <a:xfrm>
            <a:off x="457200" y="1118393"/>
            <a:ext cx="11373489" cy="4996643"/>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D964BFB4-ECF0-45A0-AC55-D153E8A11A5A}"/>
              </a:ext>
            </a:extLst>
          </p:cNvPr>
          <p:cNvSpPr>
            <a:spLocks noGrp="1"/>
          </p:cNvSpPr>
          <p:nvPr>
            <p:ph type="ftr" sz="quarter" idx="3"/>
          </p:nvPr>
        </p:nvSpPr>
        <p:spPr>
          <a:xfrm>
            <a:off x="457200" y="6415103"/>
            <a:ext cx="9116568" cy="365125"/>
          </a:xfrm>
          <a:prstGeom prst="rect">
            <a:avLst/>
          </a:prstGeom>
        </p:spPr>
        <p:txBody>
          <a:bodyPr vert="horz" lIns="0" tIns="0" rIns="0" bIns="0" rtlCol="0" anchor="ctr"/>
          <a:lstStyle>
            <a:lvl1pPr algn="l">
              <a:defRPr sz="900" b="0" cap="all" spc="60" baseline="0">
                <a:solidFill>
                  <a:schemeClr val="accent1"/>
                </a:solidFill>
                <a:latin typeface="+mn-lt"/>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60" normalizeH="0" baseline="0" noProof="0" smtClean="0">
                <a:ln>
                  <a:noFill/>
                </a:ln>
                <a:solidFill>
                  <a:srgbClr val="671F72"/>
                </a:solidFill>
                <a:effectLst/>
                <a:uLnTx/>
                <a:uFillTx/>
                <a:latin typeface="Myriad Pro"/>
                <a:ea typeface="+mn-ea"/>
                <a:cs typeface="+mn-cs"/>
              </a:rPr>
              <a:t>Neural Acceleration of Scattering-Aware Color 3D Printing / Rittig, Sumin, Babaei, Didyk, Voloboy, Wilkie, Bickel, Myszkowski, Weyrich, Křivánek</a:t>
            </a:r>
            <a:endParaRPr kumimoji="0" lang="en-US" sz="900" b="0" i="0" u="none" strike="noStrike" kern="1200" cap="all" spc="60" normalizeH="0" baseline="0" noProof="0" dirty="0">
              <a:ln>
                <a:noFill/>
              </a:ln>
              <a:solidFill>
                <a:srgbClr val="671F72"/>
              </a:solidFill>
              <a:effectLst/>
              <a:uLnTx/>
              <a:uFillTx/>
              <a:latin typeface="Myriad Pro"/>
              <a:ea typeface="+mn-ea"/>
              <a:cs typeface="+mn-cs"/>
            </a:endParaRPr>
          </a:p>
        </p:txBody>
      </p:sp>
      <p:sp>
        <p:nvSpPr>
          <p:cNvPr id="6" name="Slide Number Placeholder 5">
            <a:extLst>
              <a:ext uri="{FF2B5EF4-FFF2-40B4-BE49-F238E27FC236}">
                <a16:creationId xmlns:a16="http://schemas.microsoft.com/office/drawing/2014/main" id="{49BBB45C-B1E5-4BDB-8BFD-7886DE126E3C}"/>
              </a:ext>
            </a:extLst>
          </p:cNvPr>
          <p:cNvSpPr>
            <a:spLocks noGrp="1"/>
          </p:cNvSpPr>
          <p:nvPr>
            <p:ph type="sldNum" sz="quarter" idx="4"/>
          </p:nvPr>
        </p:nvSpPr>
        <p:spPr>
          <a:xfrm>
            <a:off x="9937597" y="6415102"/>
            <a:ext cx="1893092" cy="365125"/>
          </a:xfrm>
          <a:prstGeom prst="rect">
            <a:avLst/>
          </a:prstGeom>
        </p:spPr>
        <p:txBody>
          <a:bodyPr vert="horz" lIns="0" tIns="0" rIns="0" bIns="0" rtlCol="0" anchor="ctr"/>
          <a:lstStyle>
            <a:lvl1pPr algn="r">
              <a:defRPr sz="1200">
                <a:solidFill>
                  <a:schemeClr val="accent1"/>
                </a:solidFill>
              </a:defRPr>
            </a:lvl1pPr>
          </a:lstStyle>
          <a:p>
            <a:fld id="{006EC60D-B95D-469E-8B82-EE8DC9EDF5C3}" type="slidenum">
              <a:rPr lang="en-US" smtClean="0">
                <a:solidFill>
                  <a:srgbClr val="671F72"/>
                </a:solidFill>
              </a:rPr>
              <a:pPr/>
              <a:t>‹#›</a:t>
            </a:fld>
            <a:endParaRPr lang="en-US" dirty="0">
              <a:solidFill>
                <a:srgbClr val="671F72"/>
              </a:solidFill>
            </a:endParaRPr>
          </a:p>
        </p:txBody>
      </p:sp>
      <p:cxnSp>
        <p:nvCxnSpPr>
          <p:cNvPr id="7" name="Přímá spojnice 9">
            <a:extLst>
              <a:ext uri="{FF2B5EF4-FFF2-40B4-BE49-F238E27FC236}">
                <a16:creationId xmlns:a16="http://schemas.microsoft.com/office/drawing/2014/main" id="{CEA63967-A2E0-412F-B8A7-11805E672E07}"/>
              </a:ext>
            </a:extLst>
          </p:cNvPr>
          <p:cNvCxnSpPr>
            <a:cxnSpLocks/>
          </p:cNvCxnSpPr>
          <p:nvPr userDrawn="1"/>
        </p:nvCxnSpPr>
        <p:spPr>
          <a:xfrm>
            <a:off x="1" y="896387"/>
            <a:ext cx="1014412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Přímá spojnice 10">
            <a:extLst>
              <a:ext uri="{FF2B5EF4-FFF2-40B4-BE49-F238E27FC236}">
                <a16:creationId xmlns:a16="http://schemas.microsoft.com/office/drawing/2014/main" id="{95752EE0-9E52-4441-B5D9-70FC870E5D07}"/>
              </a:ext>
            </a:extLst>
          </p:cNvPr>
          <p:cNvCxnSpPr>
            <a:cxnSpLocks/>
          </p:cNvCxnSpPr>
          <p:nvPr userDrawn="1"/>
        </p:nvCxnSpPr>
        <p:spPr>
          <a:xfrm>
            <a:off x="0" y="6356351"/>
            <a:ext cx="12192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3571FBE9-2475-4B54-915E-5174F71CEF18}"/>
              </a:ext>
            </a:extLst>
          </p:cNvPr>
          <p:cNvPicPr>
            <a:picLocks noChangeAspect="1"/>
          </p:cNvPicPr>
          <p:nvPr userDrawn="1"/>
        </p:nvPicPr>
        <p:blipFill>
          <a:blip r:embed="rId14" cstate="hq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10466176" y="300658"/>
            <a:ext cx="1364513" cy="724853"/>
          </a:xfrm>
          <a:prstGeom prst="rect">
            <a:avLst/>
          </a:prstGeom>
        </p:spPr>
      </p:pic>
      <p:sp>
        <p:nvSpPr>
          <p:cNvPr id="4" name="Rectangle 3"/>
          <p:cNvSpPr/>
          <p:nvPr userDrawn="1"/>
        </p:nvSpPr>
        <p:spPr>
          <a:xfrm>
            <a:off x="8173089" y="1266825"/>
            <a:ext cx="3657600" cy="5089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069494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iming>
    <p:tnLst>
      <p:par>
        <p:cTn id="1" dur="indefinite" restart="never" nodeType="tmRoot"/>
      </p:par>
    </p:tnLst>
  </p:timing>
  <p:hf hdr="0" dt="0"/>
  <p:txStyles>
    <p:titleStyle>
      <a:lvl1pPr algn="l" defTabSz="914377"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image" Target="../media/image30.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18" Type="http://schemas.openxmlformats.org/officeDocument/2006/relationships/image" Target="../media/image440.png"/><Relationship Id="rId3" Type="http://schemas.openxmlformats.org/officeDocument/2006/relationships/image" Target="../media/image33.png"/><Relationship Id="rId21" Type="http://schemas.openxmlformats.org/officeDocument/2006/relationships/image" Target="../media/image46.emf"/><Relationship Id="rId7" Type="http://schemas.openxmlformats.org/officeDocument/2006/relationships/image" Target="../media/image37.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notesSlide" Target="../notesSlides/notesSlide11.xml"/><Relationship Id="rId16" Type="http://schemas.openxmlformats.org/officeDocument/2006/relationships/image" Target="../media/image44.png"/><Relationship Id="rId20"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370.png"/><Relationship Id="rId24" Type="http://schemas.openxmlformats.org/officeDocument/2006/relationships/image" Target="../media/image49.png"/><Relationship Id="rId5" Type="http://schemas.openxmlformats.org/officeDocument/2006/relationships/image" Target="../media/image35.png"/><Relationship Id="rId15" Type="http://schemas.openxmlformats.org/officeDocument/2006/relationships/image" Target="../media/image43.png"/><Relationship Id="rId23" Type="http://schemas.openxmlformats.org/officeDocument/2006/relationships/image" Target="../media/image48.png"/><Relationship Id="rId10" Type="http://schemas.openxmlformats.org/officeDocument/2006/relationships/image" Target="../media/image360.png"/><Relationship Id="rId19" Type="http://schemas.openxmlformats.org/officeDocument/2006/relationships/image" Target="../media/image450.png"/><Relationship Id="rId4" Type="http://schemas.openxmlformats.org/officeDocument/2006/relationships/image" Target="../media/image34.png"/><Relationship Id="rId9" Type="http://schemas.openxmlformats.org/officeDocument/2006/relationships/image" Target="../media/image39.emf"/><Relationship Id="rId14" Type="http://schemas.openxmlformats.org/officeDocument/2006/relationships/image" Target="../media/image42.png"/><Relationship Id="rId22"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47.emf"/></Relationships>
</file>

<file path=ppt/slides/_rels/slide13.xml.rels><?xml version="1.0" encoding="UTF-8" standalone="yes"?>
<Relationships xmlns="http://schemas.openxmlformats.org/package/2006/relationships"><Relationship Id="rId8" Type="http://schemas.openxmlformats.org/officeDocument/2006/relationships/image" Target="../media/image51.emf"/><Relationship Id="rId13" Type="http://schemas.openxmlformats.org/officeDocument/2006/relationships/image" Target="../media/image60.png"/><Relationship Id="rId3" Type="http://schemas.openxmlformats.org/officeDocument/2006/relationships/image" Target="../media/image510.png"/><Relationship Id="rId7" Type="http://schemas.openxmlformats.org/officeDocument/2006/relationships/image" Target="../media/image50.emf"/><Relationship Id="rId12"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9.emf"/><Relationship Id="rId11" Type="http://schemas.openxmlformats.org/officeDocument/2006/relationships/image" Target="../media/image58.png"/><Relationship Id="rId5" Type="http://schemas.openxmlformats.org/officeDocument/2006/relationships/image" Target="../media/image48.emf"/><Relationship Id="rId10" Type="http://schemas.openxmlformats.org/officeDocument/2006/relationships/image" Target="../media/image52.emf"/><Relationship Id="rId4" Type="http://schemas.openxmlformats.org/officeDocument/2006/relationships/image" Target="../media/image52.png"/><Relationship Id="rId9" Type="http://schemas.openxmlformats.org/officeDocument/2006/relationships/image" Target="../media/image28.emf"/></Relationships>
</file>

<file path=ppt/slides/_rels/slide1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53.emf"/><Relationship Id="rId4" Type="http://schemas.openxmlformats.org/officeDocument/2006/relationships/image" Target="../media/image32.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5.png"/><Relationship Id="rId7" Type="http://schemas.openxmlformats.org/officeDocument/2006/relationships/image" Target="../media/image61.png"/><Relationship Id="rId12" Type="http://schemas.openxmlformats.org/officeDocument/2006/relationships/comments" Target="../comments/comment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5.png"/><Relationship Id="rId5" Type="http://schemas.openxmlformats.org/officeDocument/2006/relationships/image" Target="../media/image56.png"/><Relationship Id="rId10" Type="http://schemas.openxmlformats.org/officeDocument/2006/relationships/image" Target="../media/image64.png"/><Relationship Id="rId4" Type="http://schemas.openxmlformats.org/officeDocument/2006/relationships/image" Target="../media/image54.png"/><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4.png"/><Relationship Id="rId3" Type="http://schemas.openxmlformats.org/officeDocument/2006/relationships/image" Target="../media/image66.png"/><Relationship Id="rId7" Type="http://schemas.openxmlformats.org/officeDocument/2006/relationships/image" Target="../media/image69.png"/><Relationship Id="rId12"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54.png"/><Relationship Id="rId5" Type="http://schemas.openxmlformats.org/officeDocument/2006/relationships/image" Target="../media/image67.png"/><Relationship Id="rId10" Type="http://schemas.openxmlformats.org/officeDocument/2006/relationships/image" Target="../media/image72.png"/><Relationship Id="rId4" Type="http://schemas.microsoft.com/office/2007/relationships/hdphoto" Target="../media/hdphoto4.wdp"/><Relationship Id="rId9" Type="http://schemas.openxmlformats.org/officeDocument/2006/relationships/image" Target="../media/image71.png"/></Relationships>
</file>

<file path=ppt/slides/_rels/slide1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comments" Target="../comments/comment5.xml"/></Relationships>
</file>

<file path=ppt/slides/_rels/slide2.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slideLayout" Target="../slideLayouts/slideLayout2.xml"/><Relationship Id="rId7" Type="http://schemas.openxmlformats.org/officeDocument/2006/relationships/image" Target="../media/image14.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570.png"/><Relationship Id="rId18" Type="http://schemas.openxmlformats.org/officeDocument/2006/relationships/comments" Target="../comments/comment6.xml"/><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17" Type="http://schemas.openxmlformats.org/officeDocument/2006/relationships/image" Target="../media/image54.png"/><Relationship Id="rId2" Type="http://schemas.openxmlformats.org/officeDocument/2006/relationships/notesSlide" Target="../notesSlides/notesSlide20.xml"/><Relationship Id="rId16" Type="http://schemas.openxmlformats.org/officeDocument/2006/relationships/image" Target="../media/image92.emf"/><Relationship Id="rId1" Type="http://schemas.openxmlformats.org/officeDocument/2006/relationships/slideLayout" Target="../slideLayouts/slideLayout2.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1.emf"/><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580.png"/></Relationships>
</file>

<file path=ppt/slides/_rels/slide21.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96.emf"/><Relationship Id="rId5" Type="http://schemas.openxmlformats.org/officeDocument/2006/relationships/image" Target="../media/image95.png"/><Relationship Id="rId10" Type="http://schemas.openxmlformats.org/officeDocument/2006/relationships/comments" Target="../comments/comment7.xml"/><Relationship Id="rId4" Type="http://schemas.openxmlformats.org/officeDocument/2006/relationships/image" Target="../media/image94.png"/><Relationship Id="rId9"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3.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comments" Target="../comments/comment8.xml"/></Relationships>
</file>

<file path=ppt/slides/_rels/slide2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0.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comments" Target="../comments/comment1.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A750F0-7342-457B-B6F5-F88E7549A09C}"/>
              </a:ext>
            </a:extLst>
          </p:cNvPr>
          <p:cNvSpPr>
            <a:spLocks noGrp="1"/>
          </p:cNvSpPr>
          <p:nvPr>
            <p:ph type="title"/>
          </p:nvPr>
        </p:nvSpPr>
        <p:spPr/>
        <p:txBody>
          <a:bodyPr>
            <a:normAutofit fontScale="90000"/>
          </a:bodyPr>
          <a:lstStyle/>
          <a:p>
            <a:r>
              <a:rPr lang="en-US" dirty="0"/>
              <a:t>Neural Acceleration </a:t>
            </a:r>
            <a:r>
              <a:rPr lang="en-US" dirty="0" smtClean="0"/>
              <a:t>of</a:t>
            </a:r>
            <a:br>
              <a:rPr lang="en-US" dirty="0" smtClean="0"/>
            </a:br>
            <a:r>
              <a:rPr lang="en-US" dirty="0" smtClean="0"/>
              <a:t>Scattering-Aware </a:t>
            </a:r>
            <a:r>
              <a:rPr lang="en-US" dirty="0"/>
              <a:t>Color 3D Printing </a:t>
            </a:r>
          </a:p>
        </p:txBody>
      </p:sp>
      <p:grpSp>
        <p:nvGrpSpPr>
          <p:cNvPr id="2" name="Group 1"/>
          <p:cNvGrpSpPr/>
          <p:nvPr/>
        </p:nvGrpSpPr>
        <p:grpSpPr>
          <a:xfrm>
            <a:off x="512442" y="4779886"/>
            <a:ext cx="11167113" cy="757686"/>
            <a:chOff x="512442" y="4779886"/>
            <a:chExt cx="11167113" cy="757686"/>
          </a:xfrm>
        </p:grpSpPr>
        <p:sp>
          <p:nvSpPr>
            <p:cNvPr id="4" name="Google Shape;53;p9"/>
            <p:cNvSpPr txBox="1"/>
            <p:nvPr/>
          </p:nvSpPr>
          <p:spPr>
            <a:xfrm>
              <a:off x="2764220" y="4779886"/>
              <a:ext cx="2160000" cy="36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b="1" dirty="0">
                  <a:solidFill>
                    <a:schemeClr val="bg1"/>
                  </a:solidFill>
                  <a:latin typeface="+mj-lt"/>
                  <a:ea typeface="Lato"/>
                  <a:cs typeface="Lato"/>
                  <a:sym typeface="Lato"/>
                </a:rPr>
                <a:t>Denis </a:t>
              </a:r>
              <a:r>
                <a:rPr lang="de" b="1" dirty="0" smtClean="0">
                  <a:solidFill>
                    <a:schemeClr val="bg1"/>
                  </a:solidFill>
                  <a:latin typeface="+mj-lt"/>
                  <a:ea typeface="Lato"/>
                  <a:cs typeface="Lato"/>
                  <a:sym typeface="Lato"/>
                </a:rPr>
                <a:t>Sumin</a:t>
              </a:r>
              <a:r>
                <a:rPr lang="de" baseline="30000" dirty="0" smtClean="0">
                  <a:solidFill>
                    <a:schemeClr val="bg1"/>
                  </a:solidFill>
                  <a:latin typeface="+mj-lt"/>
                  <a:ea typeface="Lato"/>
                  <a:cs typeface="Lato"/>
                  <a:sym typeface="Lato"/>
                </a:rPr>
                <a:t>2</a:t>
              </a:r>
              <a:endParaRPr dirty="0">
                <a:solidFill>
                  <a:schemeClr val="bg1"/>
                </a:solidFill>
                <a:latin typeface="+mj-lt"/>
                <a:ea typeface="Lato"/>
                <a:cs typeface="Lato"/>
                <a:sym typeface="Lato"/>
              </a:endParaRPr>
            </a:p>
          </p:txBody>
        </p:sp>
        <p:sp>
          <p:nvSpPr>
            <p:cNvPr id="6" name="Google Shape;54;p9"/>
            <p:cNvSpPr txBox="1"/>
            <p:nvPr/>
          </p:nvSpPr>
          <p:spPr>
            <a:xfrm>
              <a:off x="512442" y="4779886"/>
              <a:ext cx="2160000" cy="36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b="1" dirty="0">
                  <a:solidFill>
                    <a:schemeClr val="bg1"/>
                  </a:solidFill>
                  <a:latin typeface="+mj-lt"/>
                  <a:ea typeface="Lato"/>
                  <a:cs typeface="Lato"/>
                  <a:sym typeface="Lato"/>
                </a:rPr>
                <a:t>Tobias </a:t>
              </a:r>
              <a:r>
                <a:rPr lang="de" b="1" dirty="0" smtClean="0">
                  <a:solidFill>
                    <a:schemeClr val="bg1"/>
                  </a:solidFill>
                  <a:latin typeface="+mj-lt"/>
                  <a:ea typeface="Lato"/>
                  <a:cs typeface="Lato"/>
                  <a:sym typeface="Lato"/>
                </a:rPr>
                <a:t>Rittig</a:t>
              </a:r>
              <a:r>
                <a:rPr lang="de" b="1" baseline="30000" dirty="0" smtClean="0">
                  <a:solidFill>
                    <a:schemeClr val="bg1"/>
                  </a:solidFill>
                  <a:latin typeface="+mj-lt"/>
                  <a:ea typeface="Lato"/>
                  <a:cs typeface="Lato"/>
                  <a:sym typeface="Lato"/>
                </a:rPr>
                <a:t>1</a:t>
              </a:r>
              <a:endParaRPr b="1" dirty="0">
                <a:solidFill>
                  <a:schemeClr val="bg1"/>
                </a:solidFill>
                <a:latin typeface="+mj-lt"/>
                <a:ea typeface="Lato"/>
                <a:cs typeface="Lato"/>
                <a:sym typeface="Lato"/>
              </a:endParaRPr>
            </a:p>
          </p:txBody>
        </p:sp>
        <p:sp>
          <p:nvSpPr>
            <p:cNvPr id="7" name="Google Shape;55;p9"/>
            <p:cNvSpPr txBox="1"/>
            <p:nvPr/>
          </p:nvSpPr>
          <p:spPr>
            <a:xfrm>
              <a:off x="5015998" y="4779886"/>
              <a:ext cx="2160000" cy="36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dirty="0">
                  <a:solidFill>
                    <a:schemeClr val="bg1"/>
                  </a:solidFill>
                  <a:latin typeface="+mj-lt"/>
                  <a:ea typeface="Lato"/>
                  <a:cs typeface="Lato"/>
                  <a:sym typeface="Lato"/>
                </a:rPr>
                <a:t>Vahid </a:t>
              </a:r>
              <a:r>
                <a:rPr lang="de" dirty="0" smtClean="0">
                  <a:solidFill>
                    <a:schemeClr val="bg1"/>
                  </a:solidFill>
                  <a:latin typeface="+mj-lt"/>
                  <a:ea typeface="Lato"/>
                  <a:cs typeface="Lato"/>
                  <a:sym typeface="Lato"/>
                </a:rPr>
                <a:t>Babaei</a:t>
              </a:r>
              <a:r>
                <a:rPr lang="de" baseline="30000" dirty="0" smtClean="0">
                  <a:solidFill>
                    <a:schemeClr val="bg1"/>
                  </a:solidFill>
                  <a:latin typeface="+mj-lt"/>
                  <a:ea typeface="Lato"/>
                  <a:cs typeface="Lato"/>
                  <a:sym typeface="Lato"/>
                </a:rPr>
                <a:t>2</a:t>
              </a:r>
              <a:endParaRPr dirty="0">
                <a:solidFill>
                  <a:schemeClr val="bg1"/>
                </a:solidFill>
                <a:latin typeface="+mj-lt"/>
                <a:ea typeface="Lato"/>
                <a:cs typeface="Lato"/>
                <a:sym typeface="Lato"/>
              </a:endParaRPr>
            </a:p>
          </p:txBody>
        </p:sp>
        <p:sp>
          <p:nvSpPr>
            <p:cNvPr id="9" name="Google Shape;57;p9"/>
            <p:cNvSpPr txBox="1"/>
            <p:nvPr/>
          </p:nvSpPr>
          <p:spPr>
            <a:xfrm>
              <a:off x="512443" y="5177572"/>
              <a:ext cx="2160000" cy="36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dirty="0">
                  <a:solidFill>
                    <a:schemeClr val="bg1"/>
                  </a:solidFill>
                  <a:latin typeface="+mj-lt"/>
                  <a:ea typeface="Lato"/>
                  <a:cs typeface="Lato"/>
                  <a:sym typeface="Lato"/>
                </a:rPr>
                <a:t>Alexander </a:t>
              </a:r>
              <a:r>
                <a:rPr lang="de" dirty="0" smtClean="0">
                  <a:solidFill>
                    <a:schemeClr val="bg1"/>
                  </a:solidFill>
                  <a:latin typeface="+mj-lt"/>
                  <a:ea typeface="Lato"/>
                  <a:cs typeface="Lato"/>
                  <a:sym typeface="Lato"/>
                </a:rPr>
                <a:t>Wilkie</a:t>
              </a:r>
              <a:r>
                <a:rPr lang="de" baseline="30000" dirty="0" smtClean="0">
                  <a:solidFill>
                    <a:schemeClr val="bg1"/>
                  </a:solidFill>
                  <a:latin typeface="+mj-lt"/>
                  <a:ea typeface="Lato"/>
                  <a:cs typeface="Lato"/>
                  <a:sym typeface="Lato"/>
                </a:rPr>
                <a:t>1</a:t>
              </a:r>
              <a:endParaRPr dirty="0">
                <a:solidFill>
                  <a:schemeClr val="bg1"/>
                </a:solidFill>
                <a:latin typeface="+mj-lt"/>
                <a:ea typeface="Lato"/>
                <a:cs typeface="Lato"/>
                <a:sym typeface="Lato"/>
              </a:endParaRPr>
            </a:p>
          </p:txBody>
        </p:sp>
        <p:sp>
          <p:nvSpPr>
            <p:cNvPr id="10" name="Google Shape;58;p9"/>
            <p:cNvSpPr txBox="1"/>
            <p:nvPr/>
          </p:nvSpPr>
          <p:spPr>
            <a:xfrm>
              <a:off x="7267776" y="4779886"/>
              <a:ext cx="2160000" cy="36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dirty="0">
                  <a:solidFill>
                    <a:schemeClr val="bg1"/>
                  </a:solidFill>
                  <a:latin typeface="+mj-lt"/>
                  <a:ea typeface="Lato"/>
                  <a:cs typeface="Lato"/>
                  <a:sym typeface="Lato"/>
                </a:rPr>
                <a:t>Piotr Didyk</a:t>
              </a:r>
              <a:r>
                <a:rPr lang="de" baseline="30000" dirty="0">
                  <a:solidFill>
                    <a:schemeClr val="bg1"/>
                  </a:solidFill>
                  <a:latin typeface="+mj-lt"/>
                  <a:ea typeface="Lato"/>
                  <a:cs typeface="Lato"/>
                  <a:sym typeface="Lato"/>
                </a:rPr>
                <a:t>3</a:t>
              </a:r>
              <a:endParaRPr dirty="0">
                <a:solidFill>
                  <a:schemeClr val="bg1"/>
                </a:solidFill>
                <a:latin typeface="+mj-lt"/>
                <a:ea typeface="Lato"/>
                <a:cs typeface="Lato"/>
                <a:sym typeface="Lato"/>
              </a:endParaRPr>
            </a:p>
          </p:txBody>
        </p:sp>
        <p:sp>
          <p:nvSpPr>
            <p:cNvPr id="13" name="Google Shape;61;p9"/>
            <p:cNvSpPr txBox="1"/>
            <p:nvPr/>
          </p:nvSpPr>
          <p:spPr>
            <a:xfrm>
              <a:off x="5015999" y="5177572"/>
              <a:ext cx="2160000" cy="36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dirty="0">
                  <a:solidFill>
                    <a:schemeClr val="bg1"/>
                  </a:solidFill>
                  <a:latin typeface="+mj-lt"/>
                  <a:ea typeface="Lato"/>
                  <a:cs typeface="Lato"/>
                  <a:sym typeface="Lato"/>
                </a:rPr>
                <a:t>Karol </a:t>
              </a:r>
              <a:r>
                <a:rPr lang="de" dirty="0" smtClean="0">
                  <a:solidFill>
                    <a:schemeClr val="bg1"/>
                  </a:solidFill>
                  <a:latin typeface="+mj-lt"/>
                  <a:ea typeface="Lato"/>
                  <a:cs typeface="Lato"/>
                  <a:sym typeface="Lato"/>
                </a:rPr>
                <a:t>Myszkowski</a:t>
              </a:r>
              <a:r>
                <a:rPr lang="de" baseline="30000" dirty="0" smtClean="0">
                  <a:solidFill>
                    <a:schemeClr val="bg1"/>
                  </a:solidFill>
                  <a:latin typeface="+mj-lt"/>
                  <a:ea typeface="Lato"/>
                  <a:cs typeface="Lato"/>
                  <a:sym typeface="Lato"/>
                </a:rPr>
                <a:t>2</a:t>
              </a:r>
              <a:endParaRPr dirty="0">
                <a:solidFill>
                  <a:schemeClr val="bg1"/>
                </a:solidFill>
                <a:latin typeface="+mj-lt"/>
                <a:ea typeface="Lato"/>
                <a:cs typeface="Lato"/>
                <a:sym typeface="Lato"/>
              </a:endParaRPr>
            </a:p>
          </p:txBody>
        </p:sp>
        <p:sp>
          <p:nvSpPr>
            <p:cNvPr id="11" name="Google Shape;59;p9"/>
            <p:cNvSpPr txBox="1"/>
            <p:nvPr/>
          </p:nvSpPr>
          <p:spPr>
            <a:xfrm>
              <a:off x="2764221" y="5177572"/>
              <a:ext cx="2160000" cy="36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dirty="0">
                  <a:solidFill>
                    <a:schemeClr val="bg1"/>
                  </a:solidFill>
                  <a:latin typeface="+mj-lt"/>
                  <a:ea typeface="Lato"/>
                  <a:cs typeface="Lato"/>
                  <a:sym typeface="Lato"/>
                </a:rPr>
                <a:t>Bernd </a:t>
              </a:r>
              <a:r>
                <a:rPr lang="de" dirty="0" smtClean="0">
                  <a:solidFill>
                    <a:schemeClr val="bg1"/>
                  </a:solidFill>
                  <a:latin typeface="+mj-lt"/>
                  <a:ea typeface="Lato"/>
                  <a:cs typeface="Lato"/>
                  <a:sym typeface="Lato"/>
                </a:rPr>
                <a:t>Bickel</a:t>
              </a:r>
              <a:r>
                <a:rPr lang="de" baseline="30000" dirty="0" smtClean="0">
                  <a:solidFill>
                    <a:schemeClr val="bg1"/>
                  </a:solidFill>
                  <a:latin typeface="+mj-lt"/>
                  <a:ea typeface="Lato"/>
                  <a:cs typeface="Lato"/>
                  <a:sym typeface="Lato"/>
                </a:rPr>
                <a:t>5</a:t>
              </a:r>
              <a:endParaRPr dirty="0">
                <a:solidFill>
                  <a:schemeClr val="bg1"/>
                </a:solidFill>
                <a:latin typeface="+mj-lt"/>
                <a:ea typeface="Lato"/>
                <a:cs typeface="Lato"/>
                <a:sym typeface="Lato"/>
              </a:endParaRPr>
            </a:p>
          </p:txBody>
        </p:sp>
        <p:sp>
          <p:nvSpPr>
            <p:cNvPr id="12" name="Google Shape;60;p9"/>
            <p:cNvSpPr txBox="1"/>
            <p:nvPr/>
          </p:nvSpPr>
          <p:spPr>
            <a:xfrm>
              <a:off x="9519555" y="5177572"/>
              <a:ext cx="2160000" cy="36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dirty="0">
                  <a:solidFill>
                    <a:schemeClr val="bg1"/>
                  </a:solidFill>
                  <a:latin typeface="+mj-lt"/>
                  <a:ea typeface="Lato"/>
                  <a:cs typeface="Lato"/>
                  <a:sym typeface="Lato"/>
                </a:rPr>
                <a:t>Jaroslav </a:t>
              </a:r>
              <a:r>
                <a:rPr lang="de" dirty="0" smtClean="0">
                  <a:solidFill>
                    <a:schemeClr val="bg1"/>
                  </a:solidFill>
                  <a:latin typeface="+mj-lt"/>
                  <a:ea typeface="Lato"/>
                  <a:cs typeface="Lato"/>
                  <a:sym typeface="Lato"/>
                </a:rPr>
                <a:t>Křivánek</a:t>
              </a:r>
              <a:r>
                <a:rPr lang="de" baseline="30000" dirty="0" smtClean="0">
                  <a:solidFill>
                    <a:schemeClr val="bg1"/>
                  </a:solidFill>
                  <a:latin typeface="+mj-lt"/>
                  <a:ea typeface="Lato"/>
                  <a:cs typeface="Lato"/>
                  <a:sym typeface="Lato"/>
                </a:rPr>
                <a:t>1</a:t>
              </a:r>
              <a:endParaRPr dirty="0">
                <a:solidFill>
                  <a:schemeClr val="bg1"/>
                </a:solidFill>
                <a:latin typeface="+mj-lt"/>
                <a:ea typeface="Lato"/>
                <a:cs typeface="Lato"/>
                <a:sym typeface="Lato"/>
              </a:endParaRPr>
            </a:p>
          </p:txBody>
        </p:sp>
        <p:sp>
          <p:nvSpPr>
            <p:cNvPr id="14" name="Google Shape;62;p9"/>
            <p:cNvSpPr txBox="1"/>
            <p:nvPr/>
          </p:nvSpPr>
          <p:spPr>
            <a:xfrm>
              <a:off x="7267777" y="5177572"/>
              <a:ext cx="2160000" cy="360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de" dirty="0">
                  <a:solidFill>
                    <a:schemeClr val="bg1"/>
                  </a:solidFill>
                  <a:latin typeface="+mj-lt"/>
                  <a:ea typeface="Lato"/>
                  <a:cs typeface="Lato"/>
                  <a:sym typeface="Lato"/>
                </a:rPr>
                <a:t>Tim </a:t>
              </a:r>
              <a:r>
                <a:rPr lang="de" dirty="0" smtClean="0">
                  <a:solidFill>
                    <a:schemeClr val="bg1"/>
                  </a:solidFill>
                  <a:latin typeface="+mj-lt"/>
                  <a:ea typeface="Lato"/>
                  <a:cs typeface="Lato"/>
                  <a:sym typeface="Lato"/>
                </a:rPr>
                <a:t>Weyrich</a:t>
              </a:r>
              <a:r>
                <a:rPr lang="de" baseline="30000" dirty="0" smtClean="0">
                  <a:solidFill>
                    <a:schemeClr val="bg1"/>
                  </a:solidFill>
                  <a:latin typeface="+mj-lt"/>
                  <a:ea typeface="Lato"/>
                  <a:cs typeface="Lato"/>
                  <a:sym typeface="Lato"/>
                </a:rPr>
                <a:t>6</a:t>
              </a:r>
              <a:endParaRPr dirty="0">
                <a:solidFill>
                  <a:schemeClr val="bg1"/>
                </a:solidFill>
                <a:latin typeface="+mj-lt"/>
                <a:ea typeface="Lato"/>
                <a:cs typeface="Lato"/>
                <a:sym typeface="Lato"/>
              </a:endParaRPr>
            </a:p>
          </p:txBody>
        </p:sp>
        <p:sp>
          <p:nvSpPr>
            <p:cNvPr id="15" name="Google Shape;58;p9"/>
            <p:cNvSpPr txBox="1"/>
            <p:nvPr/>
          </p:nvSpPr>
          <p:spPr>
            <a:xfrm>
              <a:off x="9519555" y="4779886"/>
              <a:ext cx="2160000" cy="360000"/>
            </a:xfrm>
            <a:prstGeom prst="rect">
              <a:avLst/>
            </a:prstGeom>
            <a:noFill/>
            <a:ln>
              <a:noFill/>
            </a:ln>
          </p:spPr>
          <p:txBody>
            <a:bodyPr spcFirstLastPara="1" wrap="square" lIns="0" tIns="91425" rIns="0" bIns="91425" anchor="ctr" anchorCtr="0">
              <a:noAutofit/>
            </a:bodyPr>
            <a:lstStyle/>
            <a:p>
              <a:pPr marL="0" lvl="0" indent="0" algn="ctr" rtl="0">
                <a:spcBef>
                  <a:spcPts val="0"/>
                </a:spcBef>
                <a:spcAft>
                  <a:spcPts val="0"/>
                </a:spcAft>
                <a:buNone/>
              </a:pPr>
              <a:r>
                <a:rPr lang="de" dirty="0" smtClean="0">
                  <a:solidFill>
                    <a:schemeClr val="bg1"/>
                  </a:solidFill>
                  <a:latin typeface="+mj-lt"/>
                  <a:ea typeface="Lato"/>
                  <a:cs typeface="Lato"/>
                  <a:sym typeface="Lato"/>
                </a:rPr>
                <a:t>Alexey Voloboy</a:t>
              </a:r>
              <a:r>
                <a:rPr lang="de" baseline="30000" dirty="0" smtClean="0">
                  <a:solidFill>
                    <a:schemeClr val="bg1"/>
                  </a:solidFill>
                  <a:latin typeface="+mj-lt"/>
                  <a:ea typeface="Lato"/>
                  <a:cs typeface="Lato"/>
                  <a:sym typeface="Lato"/>
                </a:rPr>
                <a:t>4</a:t>
              </a:r>
              <a:endParaRPr dirty="0">
                <a:solidFill>
                  <a:schemeClr val="bg1"/>
                </a:solidFill>
                <a:latin typeface="+mj-lt"/>
                <a:ea typeface="Lato"/>
                <a:cs typeface="Lato"/>
                <a:sym typeface="Lato"/>
              </a:endParaRPr>
            </a:p>
          </p:txBody>
        </p:sp>
      </p:grpSp>
    </p:spTree>
    <p:extLst>
      <p:ext uri="{BB962C8B-B14F-4D97-AF65-F5344CB8AC3E}">
        <p14:creationId xmlns:p14="http://schemas.microsoft.com/office/powerpoint/2010/main" val="3582328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57201" y="1285218"/>
            <a:ext cx="6564882" cy="2397163"/>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de-DE" dirty="0" smtClean="0"/>
              <a:t>Overview</a:t>
            </a:r>
            <a:endParaRPr lang="en-US" dirty="0"/>
          </a:p>
        </p:txBody>
      </p:sp>
      <p:sp>
        <p:nvSpPr>
          <p:cNvPr id="4" name="Footer Placeholder 3"/>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60" normalizeH="0" baseline="0" noProof="0" smtClean="0">
                <a:ln>
                  <a:noFill/>
                </a:ln>
                <a:solidFill>
                  <a:srgbClr val="671F72"/>
                </a:solidFill>
                <a:effectLst/>
                <a:uLnTx/>
                <a:uFillTx/>
                <a:latin typeface="Myriad Pro"/>
                <a:ea typeface="+mn-ea"/>
                <a:cs typeface="+mn-cs"/>
              </a:rPr>
              <a:t>Neural Acceleration of Scattering-Aware Color 3D Printing / Rittig, Sumin, Babaei, Didyk, Voloboy, Wilkie, Bickel, Myszkowski, Weyrich, Křivánek</a:t>
            </a:r>
            <a:endParaRPr kumimoji="0" lang="en-US" sz="900" b="0" i="0" u="none" strike="noStrike" kern="1200" cap="all" spc="60" normalizeH="0" baseline="0" noProof="0">
              <a:ln>
                <a:noFill/>
              </a:ln>
              <a:solidFill>
                <a:srgbClr val="671F72"/>
              </a:solidFill>
              <a:effectLst/>
              <a:uLnTx/>
              <a:uFillTx/>
              <a:latin typeface="Myriad Pro"/>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63B7712-7EFD-4F24-9103-A16C2717B9BF}" type="slidenum">
              <a:rPr kumimoji="0" lang="en-US" sz="1200" b="0" i="0" u="none" strike="noStrike" kern="1200" cap="none" spc="0" normalizeH="0" baseline="0" noProof="0" smtClean="0">
                <a:ln>
                  <a:noFill/>
                </a:ln>
                <a:solidFill>
                  <a:srgbClr val="671F72"/>
                </a:solidFill>
                <a:effectLst/>
                <a:uLnTx/>
                <a:uFillTx/>
                <a:latin typeface="Myriad Pr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671F72"/>
              </a:solidFill>
              <a:effectLst/>
              <a:uLnTx/>
              <a:uFillTx/>
              <a:latin typeface="Myriad Pro"/>
              <a:ea typeface="+mn-ea"/>
              <a:cs typeface="+mn-cs"/>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57200" y="1285219"/>
            <a:ext cx="2341099" cy="2341099"/>
          </a:xfrm>
          <a:prstGeom prst="rect">
            <a:avLst/>
          </a:prstGeom>
        </p:spPr>
      </p:pic>
      <p:grpSp>
        <p:nvGrpSpPr>
          <p:cNvPr id="17" name="Group 16"/>
          <p:cNvGrpSpPr/>
          <p:nvPr/>
        </p:nvGrpSpPr>
        <p:grpSpPr>
          <a:xfrm>
            <a:off x="623784" y="1366885"/>
            <a:ext cx="6230828" cy="2249280"/>
            <a:chOff x="874644" y="1457367"/>
            <a:chExt cx="6230828" cy="2249280"/>
          </a:xfrm>
        </p:grpSpPr>
        <p:pic>
          <p:nvPicPr>
            <p:cNvPr id="7" name="Picture 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099316" y="1589082"/>
              <a:ext cx="2006156" cy="2006154"/>
            </a:xfrm>
            <a:prstGeom prst="rect">
              <a:avLst/>
            </a:prstGeom>
          </p:spPr>
        </p:pic>
        <p:pic>
          <p:nvPicPr>
            <p:cNvPr id="13" name="Picture 1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018212" y="1457367"/>
              <a:ext cx="2249280" cy="2249280"/>
            </a:xfrm>
            <a:prstGeom prst="rect">
              <a:avLst/>
            </a:prstGeom>
          </p:spPr>
        </p:pic>
        <p:sp>
          <p:nvSpPr>
            <p:cNvPr id="15" name="Rectangle 14"/>
            <p:cNvSpPr/>
            <p:nvPr/>
          </p:nvSpPr>
          <p:spPr>
            <a:xfrm>
              <a:off x="874644" y="2419029"/>
              <a:ext cx="254442" cy="25444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p:cNvGrpSpPr/>
          <p:nvPr/>
        </p:nvGrpSpPr>
        <p:grpSpPr>
          <a:xfrm>
            <a:off x="844457" y="4095973"/>
            <a:ext cx="1742835" cy="1589070"/>
            <a:chOff x="844457" y="4095973"/>
            <a:chExt cx="1742835" cy="1589070"/>
          </a:xfrm>
        </p:grpSpPr>
        <p:cxnSp>
          <p:nvCxnSpPr>
            <p:cNvPr id="22" name="Elbow Connector 21"/>
            <p:cNvCxnSpPr/>
            <p:nvPr/>
          </p:nvCxnSpPr>
          <p:spPr>
            <a:xfrm rot="16200000" flipV="1">
              <a:off x="1386013" y="4111401"/>
              <a:ext cx="1216708" cy="1185851"/>
            </a:xfrm>
            <a:prstGeom prst="bentConnector3">
              <a:avLst>
                <a:gd name="adj1" fmla="val -10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844457" y="5315711"/>
              <a:ext cx="1566583" cy="369332"/>
            </a:xfrm>
            <a:prstGeom prst="rect">
              <a:avLst/>
            </a:prstGeom>
            <a:noFill/>
          </p:spPr>
          <p:txBody>
            <a:bodyPr wrap="none" rtlCol="0">
              <a:spAutoFit/>
            </a:bodyPr>
            <a:lstStyle/>
            <a:p>
              <a:pPr algn="ctr"/>
              <a:r>
                <a:rPr lang="de-DE" dirty="0" smtClean="0"/>
                <a:t>Final Radiance</a:t>
              </a:r>
              <a:endParaRPr lang="en-US" dirty="0"/>
            </a:p>
          </p:txBody>
        </p:sp>
      </p:grpSp>
      <p:grpSp>
        <p:nvGrpSpPr>
          <p:cNvPr id="10" name="Group 9"/>
          <p:cNvGrpSpPr/>
          <p:nvPr/>
        </p:nvGrpSpPr>
        <p:grpSpPr>
          <a:xfrm>
            <a:off x="2641600" y="4122748"/>
            <a:ext cx="4422999" cy="1944625"/>
            <a:chOff x="2641600" y="4122748"/>
            <a:chExt cx="4422999" cy="1944625"/>
          </a:xfrm>
        </p:grpSpPr>
        <p:pic>
          <p:nvPicPr>
            <p:cNvPr id="18" name="Picture 1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641600" y="4122749"/>
              <a:ext cx="2196084" cy="1944624"/>
            </a:xfrm>
            <a:prstGeom prst="rect">
              <a:avLst/>
            </a:prstGeom>
          </p:spPr>
        </p:pic>
        <p:cxnSp>
          <p:nvCxnSpPr>
            <p:cNvPr id="20" name="Elbow Connector 19"/>
            <p:cNvCxnSpPr/>
            <p:nvPr/>
          </p:nvCxnSpPr>
          <p:spPr>
            <a:xfrm rot="10800000" flipV="1">
              <a:off x="4891992" y="4122748"/>
              <a:ext cx="1216708" cy="1185851"/>
            </a:xfrm>
            <a:prstGeom prst="bentConnector3">
              <a:avLst>
                <a:gd name="adj1" fmla="val -102"/>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628226" y="5317412"/>
              <a:ext cx="2436373" cy="646331"/>
            </a:xfrm>
            <a:prstGeom prst="rect">
              <a:avLst/>
            </a:prstGeom>
            <a:noFill/>
          </p:spPr>
          <p:txBody>
            <a:bodyPr wrap="none" rtlCol="0">
              <a:spAutoFit/>
            </a:bodyPr>
            <a:lstStyle/>
            <a:p>
              <a:pPr algn="ctr"/>
              <a:r>
                <a:rPr lang="de-DE" dirty="0" smtClean="0"/>
                <a:t>Stencil with</a:t>
              </a:r>
              <a:br>
                <a:rPr lang="de-DE" dirty="0" smtClean="0"/>
              </a:br>
              <a:r>
                <a:rPr lang="de-DE" dirty="0" smtClean="0"/>
                <a:t>scattering + absorption</a:t>
              </a:r>
              <a:endParaRPr lang="en-US" dirty="0"/>
            </a:p>
          </p:txBody>
        </p:sp>
      </p:grpSp>
      <p:sp>
        <p:nvSpPr>
          <p:cNvPr id="14" name="TextBox 13"/>
          <p:cNvSpPr txBox="1"/>
          <p:nvPr/>
        </p:nvSpPr>
        <p:spPr>
          <a:xfrm>
            <a:off x="896361" y="912856"/>
            <a:ext cx="1462773" cy="369332"/>
          </a:xfrm>
          <a:prstGeom prst="rect">
            <a:avLst/>
          </a:prstGeom>
          <a:noFill/>
        </p:spPr>
        <p:txBody>
          <a:bodyPr wrap="none" rtlCol="0">
            <a:spAutoFit/>
          </a:bodyPr>
          <a:lstStyle/>
          <a:p>
            <a:pPr algn="ctr"/>
            <a:r>
              <a:rPr lang="de-DE" dirty="0" smtClean="0"/>
              <a:t>Surface Voxel</a:t>
            </a:r>
            <a:endParaRPr lang="en-US" dirty="0"/>
          </a:p>
        </p:txBody>
      </p:sp>
      <p:sp>
        <p:nvSpPr>
          <p:cNvPr id="24" name="TextBox 23"/>
          <p:cNvSpPr txBox="1"/>
          <p:nvPr/>
        </p:nvSpPr>
        <p:spPr>
          <a:xfrm>
            <a:off x="4916737" y="912856"/>
            <a:ext cx="1859356" cy="369332"/>
          </a:xfrm>
          <a:prstGeom prst="rect">
            <a:avLst/>
          </a:prstGeom>
          <a:noFill/>
        </p:spPr>
        <p:txBody>
          <a:bodyPr wrap="none" rtlCol="0">
            <a:spAutoFit/>
          </a:bodyPr>
          <a:lstStyle/>
          <a:p>
            <a:pPr algn="ctr"/>
            <a:r>
              <a:rPr lang="de-DE" dirty="0" smtClean="0"/>
              <a:t>Stencil Extraction</a:t>
            </a:r>
            <a:endParaRPr lang="en-US" dirty="0"/>
          </a:p>
        </p:txBody>
      </p:sp>
    </p:spTree>
    <p:extLst>
      <p:ext uri="{BB962C8B-B14F-4D97-AF65-F5344CB8AC3E}">
        <p14:creationId xmlns:p14="http://schemas.microsoft.com/office/powerpoint/2010/main" val="1901804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par>
                          <p:cTn id="13" fill="hold">
                            <p:stCondLst>
                              <p:cond delay="500"/>
                            </p:stCondLst>
                            <p:childTnLst>
                              <p:par>
                                <p:cTn id="14" presetID="22" presetClass="entr" presetSubtype="2" fill="hold" nodeType="afterEffect">
                                  <p:stCondLst>
                                    <p:cond delay="1000"/>
                                  </p:stCondLst>
                                  <p:childTnLst>
                                    <p:set>
                                      <p:cBhvr>
                                        <p:cTn id="15" dur="1" fill="hold">
                                          <p:stCondLst>
                                            <p:cond delay="0"/>
                                          </p:stCondLst>
                                        </p:cTn>
                                        <p:tgtEl>
                                          <p:spTgt spid="11"/>
                                        </p:tgtEl>
                                        <p:attrNameLst>
                                          <p:attrName>style.visibility</p:attrName>
                                        </p:attrNameLst>
                                      </p:cBhvr>
                                      <p:to>
                                        <p:strVal val="visible"/>
                                      </p:to>
                                    </p:set>
                                    <p:animEffect transition="in" filter="wipe(righ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19855"/>
            <a:ext cx="9686928" cy="763588"/>
          </a:xfrm>
        </p:spPr>
        <p:txBody>
          <a:bodyPr/>
          <a:lstStyle/>
          <a:p>
            <a:r>
              <a:rPr lang="de-DE" dirty="0" smtClean="0"/>
              <a:t>Our Training Dataset</a:t>
            </a:r>
            <a:endParaRPr lang="en-US" dirty="0"/>
          </a:p>
        </p:txBody>
      </p:sp>
      <p:sp>
        <p:nvSpPr>
          <p:cNvPr id="4" name="Footer Placeholder 3"/>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60" normalizeH="0" baseline="0" noProof="0" smtClean="0">
                <a:ln>
                  <a:noFill/>
                </a:ln>
                <a:solidFill>
                  <a:srgbClr val="671F72"/>
                </a:solidFill>
                <a:effectLst/>
                <a:uLnTx/>
                <a:uFillTx/>
                <a:latin typeface="Myriad Pro"/>
                <a:ea typeface="+mn-ea"/>
                <a:cs typeface="+mn-cs"/>
              </a:rPr>
              <a:t>Neural Acceleration of Scattering-Aware Color 3D Printing / Rittig, Sumin, Babaei, Didyk, Voloboy, Wilkie, Bickel, Myszkowski, Weyrich, Křivánek</a:t>
            </a:r>
            <a:endParaRPr kumimoji="0" lang="en-US" sz="900" b="0" i="0" u="none" strike="noStrike" kern="1200" cap="all" spc="60" normalizeH="0" baseline="0" noProof="0">
              <a:ln>
                <a:noFill/>
              </a:ln>
              <a:solidFill>
                <a:srgbClr val="671F72"/>
              </a:solidFill>
              <a:effectLst/>
              <a:uLnTx/>
              <a:uFillTx/>
              <a:latin typeface="Myriad Pro"/>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63B7712-7EFD-4F24-9103-A16C2717B9BF}" type="slidenum">
              <a:rPr kumimoji="0" lang="en-US" sz="1200" b="0" i="0" u="none" strike="noStrike" kern="1200" cap="none" spc="0" normalizeH="0" baseline="0" noProof="0" smtClean="0">
                <a:ln>
                  <a:noFill/>
                </a:ln>
                <a:solidFill>
                  <a:srgbClr val="671F72"/>
                </a:solidFill>
                <a:effectLst/>
                <a:uLnTx/>
                <a:uFillTx/>
                <a:latin typeface="Myriad Pr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671F72"/>
              </a:solidFill>
              <a:effectLst/>
              <a:uLnTx/>
              <a:uFillTx/>
              <a:latin typeface="Myriad Pro"/>
              <a:ea typeface="+mn-ea"/>
              <a:cs typeface="+mn-cs"/>
            </a:endParaRPr>
          </a:p>
        </p:txBody>
      </p:sp>
      <p:grpSp>
        <p:nvGrpSpPr>
          <p:cNvPr id="39" name="Group 38"/>
          <p:cNvGrpSpPr/>
          <p:nvPr/>
        </p:nvGrpSpPr>
        <p:grpSpPr>
          <a:xfrm>
            <a:off x="519869" y="1096979"/>
            <a:ext cx="2436120" cy="1543087"/>
            <a:chOff x="457200" y="1118393"/>
            <a:chExt cx="2436120" cy="1543087"/>
          </a:xfrm>
        </p:grpSpPr>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15260" y="1941480"/>
              <a:ext cx="720000" cy="720000"/>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73320" y="1941480"/>
              <a:ext cx="720000" cy="720000"/>
            </a:xfrm>
            <a:prstGeom prst="rect">
              <a:avLst/>
            </a:prstGeom>
          </p:spPr>
        </p:pic>
        <p:pic>
          <p:nvPicPr>
            <p:cNvPr id="9" name="Picture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57200" y="1941480"/>
              <a:ext cx="720000" cy="720000"/>
            </a:xfrm>
            <a:prstGeom prst="rect">
              <a:avLst/>
            </a:prstGeom>
          </p:spPr>
        </p:pic>
        <p:pic>
          <p:nvPicPr>
            <p:cNvPr id="10" name="Picture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57200" y="1118393"/>
              <a:ext cx="720000" cy="720000"/>
            </a:xfrm>
            <a:prstGeom prst="rect">
              <a:avLst/>
            </a:prstGeom>
          </p:spPr>
        </p:pic>
        <p:pic>
          <p:nvPicPr>
            <p:cNvPr id="11" name="Picture 10"/>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315260" y="1118962"/>
              <a:ext cx="720000" cy="720000"/>
            </a:xfrm>
            <a:prstGeom prst="rect">
              <a:avLst/>
            </a:prstGeom>
          </p:spPr>
        </p:pic>
        <p:pic>
          <p:nvPicPr>
            <p:cNvPr id="25" name="Picture 24"/>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2173320" y="1118393"/>
              <a:ext cx="720000" cy="720000"/>
            </a:xfrm>
            <a:prstGeom prst="rect">
              <a:avLst/>
            </a:prstGeom>
          </p:spPr>
        </p:pic>
      </p:grpSp>
      <p:sp>
        <p:nvSpPr>
          <p:cNvPr id="40" name="TextBox 39"/>
          <p:cNvSpPr txBox="1"/>
          <p:nvPr/>
        </p:nvSpPr>
        <p:spPr>
          <a:xfrm>
            <a:off x="1345834" y="2644234"/>
            <a:ext cx="784189" cy="369332"/>
          </a:xfrm>
          <a:prstGeom prst="rect">
            <a:avLst/>
          </a:prstGeom>
          <a:noFill/>
        </p:spPr>
        <p:txBody>
          <a:bodyPr wrap="none" rtlCol="0">
            <a:spAutoFit/>
          </a:bodyPr>
          <a:lstStyle/>
          <a:p>
            <a:r>
              <a:rPr lang="de-DE" dirty="0" smtClean="0"/>
              <a:t>Shape</a:t>
            </a:r>
            <a:endParaRPr lang="en-US" dirty="0"/>
          </a:p>
        </p:txBody>
      </p:sp>
      <p:grpSp>
        <p:nvGrpSpPr>
          <p:cNvPr id="14" name="Group 13"/>
          <p:cNvGrpSpPr/>
          <p:nvPr/>
        </p:nvGrpSpPr>
        <p:grpSpPr>
          <a:xfrm>
            <a:off x="5134796" y="3512384"/>
            <a:ext cx="2860724" cy="2808151"/>
            <a:chOff x="496639" y="3402757"/>
            <a:chExt cx="2860724" cy="2808151"/>
          </a:xfrm>
        </p:grpSpPr>
        <p:pic>
          <p:nvPicPr>
            <p:cNvPr id="6" name="Picture 5"/>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85735" y="3402757"/>
              <a:ext cx="2271628" cy="2271069"/>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rot="18900000">
                  <a:off x="1743448" y="4200462"/>
                  <a:ext cx="1173335" cy="369332"/>
                </a:xfrm>
                <a:prstGeom prst="rect">
                  <a:avLst/>
                </a:prstGeom>
                <a:solidFill>
                  <a:srgbClr val="E5ECF6"/>
                </a:solidFill>
              </p:spPr>
              <p:txBody>
                <a:bodyPr wrap="none" rtlCol="0">
                  <a:spAutoFit/>
                </a:bodyPr>
                <a:lstStyle/>
                <a:p>
                  <a:r>
                    <a:rPr lang="de-DE" dirty="0" smtClean="0"/>
                    <a:t>Density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𝜎</m:t>
                          </m:r>
                        </m:e>
                        <m:sub>
                          <m:r>
                            <a:rPr lang="de-DE" b="0" i="1" smtClean="0">
                              <a:latin typeface="Cambria Math" panose="02040503050406030204" pitchFamily="18" charset="0"/>
                            </a:rPr>
                            <m:t>𝑡</m:t>
                          </m:r>
                        </m:sub>
                      </m:sSub>
                    </m:oMath>
                  </a14:m>
                  <a:endParaRPr lang="en-US" dirty="0"/>
                </a:p>
              </p:txBody>
            </p:sp>
          </mc:Choice>
          <mc:Fallback xmlns="">
            <p:sp>
              <p:nvSpPr>
                <p:cNvPr id="26" name="TextBox 25"/>
                <p:cNvSpPr txBox="1">
                  <a:spLocks noRot="1" noChangeAspect="1" noMove="1" noResize="1" noEditPoints="1" noAdjustHandles="1" noChangeArrowheads="1" noChangeShapeType="1" noTextEdit="1"/>
                </p:cNvSpPr>
                <p:nvPr/>
              </p:nvSpPr>
              <p:spPr>
                <a:xfrm rot="18900000">
                  <a:off x="1743448" y="4200462"/>
                  <a:ext cx="1173335" cy="369332"/>
                </a:xfrm>
                <a:prstGeom prst="rect">
                  <a:avLst/>
                </a:prstGeom>
                <a:blipFill>
                  <a:blip r:embed="rId10"/>
                  <a:stretch>
                    <a:fillRect l="-5000" b="-9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rot="2700000">
                  <a:off x="611330" y="5337124"/>
                  <a:ext cx="815602" cy="807048"/>
                </a:xfrm>
                <a:prstGeom prst="rect">
                  <a:avLst/>
                </a:prstGeom>
                <a:noFill/>
              </p:spPr>
              <p:txBody>
                <a:bodyPr wrap="none" rtlCol="0">
                  <a:prstTxWarp prst="textArchUp">
                    <a:avLst>
                      <a:gd name="adj" fmla="val 12462153"/>
                    </a:avLst>
                  </a:prstTxWarp>
                  <a:spAutoFit/>
                </a:bodyPr>
                <a:lstStyle/>
                <a:p>
                  <a:r>
                    <a:rPr lang="de-DE" dirty="0" smtClean="0"/>
                    <a:t>Albedo </a:t>
                  </a:r>
                  <a14:m>
                    <m:oMath xmlns:m="http://schemas.openxmlformats.org/officeDocument/2006/math">
                      <m:r>
                        <m:rPr>
                          <m:sty m:val="p"/>
                        </m:rPr>
                        <a:rPr lang="de-DE" b="0" i="1" smtClean="0">
                          <a:latin typeface="Cambria Math" panose="02040503050406030204" pitchFamily="18" charset="0"/>
                        </a:rPr>
                        <m:t>α</m:t>
                      </m:r>
                    </m:oMath>
                  </a14:m>
                  <a:endParaRPr lang="de-DE" b="0" dirty="0" smtClean="0"/>
                </a:p>
              </p:txBody>
            </p:sp>
          </mc:Choice>
          <mc:Fallback xmlns="">
            <p:sp>
              <p:nvSpPr>
                <p:cNvPr id="34" name="TextBox 33"/>
                <p:cNvSpPr txBox="1">
                  <a:spLocks noRot="1" noChangeAspect="1" noMove="1" noResize="1" noEditPoints="1" noAdjustHandles="1" noChangeArrowheads="1" noChangeShapeType="1" noTextEdit="1"/>
                </p:cNvSpPr>
                <p:nvPr/>
              </p:nvSpPr>
              <p:spPr>
                <a:xfrm rot="2700000">
                  <a:off x="611330" y="5337124"/>
                  <a:ext cx="815602" cy="807048"/>
                </a:xfrm>
                <a:prstGeom prst="rect">
                  <a:avLst/>
                </a:prstGeom>
                <a:blipFill>
                  <a:blip r:embed="rId11"/>
                  <a:stretch>
                    <a:fillRect/>
                  </a:stretch>
                </a:blipFill>
              </p:spPr>
              <p:txBody>
                <a:bodyPr/>
                <a:lstStyle/>
                <a:p>
                  <a:r>
                    <a:rPr lang="en-US">
                      <a:noFill/>
                    </a:rPr>
                    <a:t> </a:t>
                  </a:r>
                </a:p>
              </p:txBody>
            </p:sp>
          </mc:Fallback>
        </mc:AlternateContent>
        <p:cxnSp>
          <p:nvCxnSpPr>
            <p:cNvPr id="15" name="Straight Arrow Connector 14"/>
            <p:cNvCxnSpPr/>
            <p:nvPr/>
          </p:nvCxnSpPr>
          <p:spPr>
            <a:xfrm flipV="1">
              <a:off x="2067354" y="4232053"/>
              <a:ext cx="612475" cy="61247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Circular Arrow 54"/>
            <p:cNvSpPr/>
            <p:nvPr/>
          </p:nvSpPr>
          <p:spPr>
            <a:xfrm flipH="1">
              <a:off x="496639" y="5060053"/>
              <a:ext cx="1178620" cy="1150855"/>
            </a:xfrm>
            <a:prstGeom prst="circularArrow">
              <a:avLst>
                <a:gd name="adj1" fmla="val 0"/>
                <a:gd name="adj2" fmla="val 236028"/>
                <a:gd name="adj3" fmla="val 15988410"/>
                <a:gd name="adj4" fmla="val 10762447"/>
                <a:gd name="adj5" fmla="val 2173"/>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grpSp>
        <p:nvGrpSpPr>
          <p:cNvPr id="19" name="Group 18"/>
          <p:cNvGrpSpPr/>
          <p:nvPr/>
        </p:nvGrpSpPr>
        <p:grpSpPr>
          <a:xfrm>
            <a:off x="4841716" y="1092810"/>
            <a:ext cx="3157726" cy="1916588"/>
            <a:chOff x="4841716" y="1092810"/>
            <a:chExt cx="3157726" cy="1916588"/>
          </a:xfrm>
        </p:grpSpPr>
        <p:grpSp>
          <p:nvGrpSpPr>
            <p:cNvPr id="38" name="Group 37"/>
            <p:cNvGrpSpPr/>
            <p:nvPr/>
          </p:nvGrpSpPr>
          <p:grpSpPr>
            <a:xfrm>
              <a:off x="5562880" y="1092810"/>
              <a:ext cx="2436562" cy="1551424"/>
              <a:chOff x="3841193" y="1110056"/>
              <a:chExt cx="2436562" cy="1551424"/>
            </a:xfrm>
          </p:grpSpPr>
          <p:pic>
            <p:nvPicPr>
              <p:cNvPr id="29" name="Picture 28"/>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3841193" y="1110056"/>
                <a:ext cx="720000" cy="720000"/>
              </a:xfrm>
              <a:prstGeom prst="rect">
                <a:avLst/>
              </a:prstGeom>
            </p:spPr>
          </p:pic>
          <p:pic>
            <p:nvPicPr>
              <p:cNvPr id="30" name="Picture 29"/>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5553833" y="1110056"/>
                <a:ext cx="720000" cy="720000"/>
              </a:xfrm>
              <a:prstGeom prst="rect">
                <a:avLst/>
              </a:prstGeom>
            </p:spPr>
          </p:pic>
          <p:pic>
            <p:nvPicPr>
              <p:cNvPr id="31" name="Picture 30"/>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697513" y="1110056"/>
                <a:ext cx="720000" cy="720000"/>
              </a:xfrm>
              <a:prstGeom prst="rect">
                <a:avLst/>
              </a:prstGeom>
            </p:spPr>
          </p:pic>
          <p:pic>
            <p:nvPicPr>
              <p:cNvPr id="32" name="Picture 31"/>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3841193" y="1941480"/>
                <a:ext cx="720000" cy="720000"/>
              </a:xfrm>
              <a:prstGeom prst="rect">
                <a:avLst/>
              </a:prstGeom>
            </p:spPr>
          </p:pic>
          <p:pic>
            <p:nvPicPr>
              <p:cNvPr id="33" name="Picture 32"/>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4697513" y="1941480"/>
                <a:ext cx="720000" cy="720000"/>
              </a:xfrm>
              <a:prstGeom prst="rect">
                <a:avLst/>
              </a:prstGeom>
            </p:spPr>
          </p:pic>
          <p:pic>
            <p:nvPicPr>
              <p:cNvPr id="36" name="Picture 35"/>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5557755" y="1941480"/>
                <a:ext cx="720000" cy="720000"/>
              </a:xfrm>
              <a:prstGeom prst="rect">
                <a:avLst/>
              </a:prstGeom>
            </p:spPr>
          </p:pic>
        </p:grpSp>
        <p:sp>
          <p:nvSpPr>
            <p:cNvPr id="41" name="TextBox 40"/>
            <p:cNvSpPr txBox="1"/>
            <p:nvPr/>
          </p:nvSpPr>
          <p:spPr>
            <a:xfrm>
              <a:off x="5940605" y="2640066"/>
              <a:ext cx="1677190" cy="369332"/>
            </a:xfrm>
            <a:prstGeom prst="rect">
              <a:avLst/>
            </a:prstGeom>
            <a:noFill/>
          </p:spPr>
          <p:txBody>
            <a:bodyPr wrap="none" rtlCol="0">
              <a:spAutoFit/>
            </a:bodyPr>
            <a:lstStyle/>
            <a:p>
              <a:r>
                <a:rPr lang="de-DE" dirty="0" smtClean="0"/>
                <a:t>Volume Texture</a:t>
              </a:r>
              <a:endParaRPr lang="en-US" dirty="0"/>
            </a:p>
          </p:txBody>
        </p:sp>
        <mc:AlternateContent xmlns:mc="http://schemas.openxmlformats.org/markup-compatibility/2006" xmlns:a14="http://schemas.microsoft.com/office/drawing/2010/main">
          <mc:Choice Requires="a14">
            <p:sp>
              <p:nvSpPr>
                <p:cNvPr id="37" name="TextBox 36"/>
                <p:cNvSpPr txBox="1"/>
                <p:nvPr/>
              </p:nvSpPr>
              <p:spPr>
                <a:xfrm>
                  <a:off x="4841716" y="1730023"/>
                  <a:ext cx="671753" cy="276999"/>
                </a:xfrm>
                <a:prstGeom prst="rect">
                  <a:avLst/>
                </a:prstGeom>
                <a:noFill/>
              </p:spPr>
              <p:txBody>
                <a:bodyPr wrap="square" lIns="0" tIns="0" rIns="0" bIns="0" rtlCol="0" anchor="ctr">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oMath>
                    </m:oMathPara>
                  </a14:m>
                  <a:endParaRPr lang="en-US" dirty="0"/>
                </a:p>
              </p:txBody>
            </p:sp>
          </mc:Choice>
          <mc:Fallback xmlns="">
            <p:sp>
              <p:nvSpPr>
                <p:cNvPr id="37" name="TextBox 36"/>
                <p:cNvSpPr txBox="1">
                  <a:spLocks noRot="1" noChangeAspect="1" noMove="1" noResize="1" noEditPoints="1" noAdjustHandles="1" noChangeArrowheads="1" noChangeShapeType="1" noTextEdit="1"/>
                </p:cNvSpPr>
                <p:nvPr/>
              </p:nvSpPr>
              <p:spPr>
                <a:xfrm>
                  <a:off x="4841716" y="1730023"/>
                  <a:ext cx="671753" cy="276999"/>
                </a:xfrm>
                <a:prstGeom prst="rect">
                  <a:avLst/>
                </a:prstGeom>
                <a:blipFill>
                  <a:blip r:embed="rId18"/>
                  <a:stretch>
                    <a:fillRect b="-4444"/>
                  </a:stretch>
                </a:blipFill>
              </p:spPr>
              <p:txBody>
                <a:bodyPr/>
                <a:lstStyle/>
                <a:p>
                  <a:r>
                    <a:rPr lang="en-US">
                      <a:noFill/>
                    </a:rPr>
                    <a:t> </a:t>
                  </a:r>
                </a:p>
              </p:txBody>
            </p:sp>
          </mc:Fallback>
        </mc:AlternateContent>
      </p:grpSp>
      <p:grpSp>
        <p:nvGrpSpPr>
          <p:cNvPr id="20" name="Group 19"/>
          <p:cNvGrpSpPr/>
          <p:nvPr/>
        </p:nvGrpSpPr>
        <p:grpSpPr>
          <a:xfrm>
            <a:off x="3005400" y="1453248"/>
            <a:ext cx="1786905" cy="1557992"/>
            <a:chOff x="3005400" y="1453248"/>
            <a:chExt cx="1786905" cy="1557992"/>
          </a:xfrm>
        </p:grpSpPr>
        <mc:AlternateContent xmlns:mc="http://schemas.openxmlformats.org/markup-compatibility/2006" xmlns:a14="http://schemas.microsoft.com/office/drawing/2010/main">
          <mc:Choice Requires="a14">
            <p:sp>
              <p:nvSpPr>
                <p:cNvPr id="27" name="TextBox 26"/>
                <p:cNvSpPr txBox="1"/>
                <p:nvPr/>
              </p:nvSpPr>
              <p:spPr>
                <a:xfrm>
                  <a:off x="3005400" y="1730023"/>
                  <a:ext cx="671753" cy="276999"/>
                </a:xfrm>
                <a:prstGeom prst="rect">
                  <a:avLst/>
                </a:prstGeom>
                <a:noFill/>
              </p:spPr>
              <p:txBody>
                <a:bodyPr wrap="square" lIns="0" tIns="0" rIns="0" bIns="0" rtlCol="0" anchor="ctr">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oMath>
                    </m:oMathPara>
                  </a14:m>
                  <a:endParaRPr lang="en-US" dirty="0"/>
                </a:p>
              </p:txBody>
            </p:sp>
          </mc:Choice>
          <mc:Fallback xmlns="">
            <p:sp>
              <p:nvSpPr>
                <p:cNvPr id="27" name="TextBox 26"/>
                <p:cNvSpPr txBox="1">
                  <a:spLocks noRot="1" noChangeAspect="1" noMove="1" noResize="1" noEditPoints="1" noAdjustHandles="1" noChangeArrowheads="1" noChangeShapeType="1" noTextEdit="1"/>
                </p:cNvSpPr>
                <p:nvPr/>
              </p:nvSpPr>
              <p:spPr>
                <a:xfrm>
                  <a:off x="3005400" y="1730023"/>
                  <a:ext cx="671753" cy="276999"/>
                </a:xfrm>
                <a:prstGeom prst="rect">
                  <a:avLst/>
                </a:prstGeom>
                <a:blipFill>
                  <a:blip r:embed="rId19"/>
                  <a:stretch>
                    <a:fillRect b="-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3726564" y="1453248"/>
                  <a:ext cx="1065741" cy="83054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DE" i="1" smtClean="0">
                                <a:latin typeface="Cambria Math" panose="02040503050406030204" pitchFamily="18" charset="0"/>
                              </a:rPr>
                            </m:ctrlPr>
                          </m:dPr>
                          <m:e>
                            <m:m>
                              <m:mPr>
                                <m:mcs>
                                  <m:mc>
                                    <m:mcPr>
                                      <m:count m:val="1"/>
                                      <m:mcJc m:val="center"/>
                                    </m:mcPr>
                                  </m:mc>
                                </m:mcs>
                                <m:ctrlPr>
                                  <a:rPr lang="en-DE" i="1" smtClean="0">
                                    <a:latin typeface="Cambria Math" panose="02040503050406030204" pitchFamily="18" charset="0"/>
                                  </a:rPr>
                                </m:ctrlPr>
                              </m:mPr>
                              <m:mr>
                                <m:e>
                                  <m:r>
                                    <m:rPr>
                                      <m:brk m:alnAt="7"/>
                                    </m:rPr>
                                    <a:rPr lang="de-DE" b="0" i="1" smtClean="0">
                                      <a:latin typeface="Cambria Math" panose="02040503050406030204" pitchFamily="18" charset="0"/>
                                    </a:rPr>
                                    <m:t>5</m:t>
                                  </m:r>
                                  <m:r>
                                    <a:rPr lang="de-DE" b="0" i="1" smtClean="0">
                                      <a:latin typeface="Cambria Math" panose="02040503050406030204" pitchFamily="18" charset="0"/>
                                    </a:rPr>
                                    <m:t>𝑚𝑚</m:t>
                                  </m:r>
                                </m:e>
                              </m:mr>
                              <m:mr>
                                <m:e>
                                  <m:r>
                                    <a:rPr lang="en-DE" i="1" smtClean="0">
                                      <a:latin typeface="Cambria Math" panose="02040503050406030204" pitchFamily="18" charset="0"/>
                                    </a:rPr>
                                    <m:t>⋮</m:t>
                                  </m:r>
                                </m:e>
                              </m:mr>
                              <m:mr>
                                <m:e>
                                  <m:r>
                                    <a:rPr lang="de-DE" b="0" i="1" smtClean="0">
                                      <a:latin typeface="Cambria Math" panose="02040503050406030204" pitchFamily="18" charset="0"/>
                                    </a:rPr>
                                    <m:t>25</m:t>
                                  </m:r>
                                  <m:r>
                                    <a:rPr lang="de-DE" b="0" i="1" smtClean="0">
                                      <a:latin typeface="Cambria Math" panose="02040503050406030204" pitchFamily="18" charset="0"/>
                                    </a:rPr>
                                    <m:t>𝑚𝑚</m:t>
                                  </m:r>
                                </m:e>
                              </m:mr>
                            </m:m>
                          </m:e>
                        </m:d>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3726564" y="1453248"/>
                  <a:ext cx="1065741" cy="830548"/>
                </a:xfrm>
                <a:prstGeom prst="rect">
                  <a:avLst/>
                </a:prstGeom>
                <a:blipFill>
                  <a:blip r:embed="rId20"/>
                  <a:stretch>
                    <a:fillRect/>
                  </a:stretch>
                </a:blipFill>
              </p:spPr>
              <p:txBody>
                <a:bodyPr/>
                <a:lstStyle/>
                <a:p>
                  <a:r>
                    <a:rPr lang="en-US">
                      <a:noFill/>
                    </a:rPr>
                    <a:t> </a:t>
                  </a:r>
                </a:p>
              </p:txBody>
            </p:sp>
          </mc:Fallback>
        </mc:AlternateContent>
        <p:sp>
          <p:nvSpPr>
            <p:cNvPr id="42" name="TextBox 41"/>
            <p:cNvSpPr txBox="1"/>
            <p:nvPr/>
          </p:nvSpPr>
          <p:spPr>
            <a:xfrm>
              <a:off x="3976345" y="2641908"/>
              <a:ext cx="566181" cy="369332"/>
            </a:xfrm>
            <a:prstGeom prst="rect">
              <a:avLst/>
            </a:prstGeom>
            <a:noFill/>
          </p:spPr>
          <p:txBody>
            <a:bodyPr wrap="none" rtlCol="0">
              <a:spAutoFit/>
            </a:bodyPr>
            <a:lstStyle/>
            <a:p>
              <a:pPr algn="ctr"/>
              <a:r>
                <a:rPr lang="de-DE" dirty="0" smtClean="0"/>
                <a:t>Size</a:t>
              </a:r>
              <a:endParaRPr lang="en-US" dirty="0"/>
            </a:p>
          </p:txBody>
        </p:sp>
      </p:grpSp>
      <p:grpSp>
        <p:nvGrpSpPr>
          <p:cNvPr id="16" name="Group 15"/>
          <p:cNvGrpSpPr/>
          <p:nvPr/>
        </p:nvGrpSpPr>
        <p:grpSpPr>
          <a:xfrm>
            <a:off x="525881" y="3512383"/>
            <a:ext cx="4886660" cy="2637286"/>
            <a:chOff x="525881" y="3512383"/>
            <a:chExt cx="4886660" cy="2637286"/>
          </a:xfrm>
        </p:grpSpPr>
        <p:pic>
          <p:nvPicPr>
            <p:cNvPr id="23" name="Picture 22"/>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3125276" y="3512383"/>
              <a:ext cx="2287265" cy="2286702"/>
            </a:xfrm>
            <a:prstGeom prst="rect">
              <a:avLst/>
            </a:prstGeom>
          </p:spPr>
        </p:pic>
        <mc:AlternateContent xmlns:mc="http://schemas.openxmlformats.org/markup-compatibility/2006" xmlns:a14="http://schemas.microsoft.com/office/drawing/2010/main">
          <mc:Choice Requires="a14">
            <p:sp>
              <p:nvSpPr>
                <p:cNvPr id="12" name="TextBox 11"/>
                <p:cNvSpPr txBox="1"/>
                <p:nvPr/>
              </p:nvSpPr>
              <p:spPr>
                <a:xfrm rot="16200000">
                  <a:off x="2228597" y="4461694"/>
                  <a:ext cx="1432252" cy="369332"/>
                </a:xfrm>
                <a:prstGeom prst="rect">
                  <a:avLst/>
                </a:prstGeom>
                <a:noFill/>
              </p:spPr>
              <p:txBody>
                <a:bodyPr wrap="none" rtlCol="0">
                  <a:spAutoFit/>
                </a:bodyPr>
                <a:lstStyle/>
                <a:p>
                  <a:r>
                    <a:rPr lang="de-DE" dirty="0" smtClean="0"/>
                    <a:t>Scattering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𝜎</m:t>
                          </m:r>
                        </m:e>
                        <m:sub>
                          <m:r>
                            <a:rPr lang="de-DE" b="0" i="1" smtClean="0">
                              <a:latin typeface="Cambria Math" panose="02040503050406030204" pitchFamily="18" charset="0"/>
                            </a:rPr>
                            <m:t>𝑠</m:t>
                          </m:r>
                        </m:sub>
                      </m:sSub>
                    </m:oMath>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rot="16200000">
                  <a:off x="2228597" y="4461694"/>
                  <a:ext cx="1432252" cy="369332"/>
                </a:xfrm>
                <a:prstGeom prst="rect">
                  <a:avLst/>
                </a:prstGeom>
                <a:blipFill>
                  <a:blip r:embed="rId22"/>
                  <a:stretch>
                    <a:fillRect l="-8333" r="-28333" b="-34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3485386" y="5780337"/>
                  <a:ext cx="1556516" cy="369332"/>
                </a:xfrm>
                <a:prstGeom prst="rect">
                  <a:avLst/>
                </a:prstGeom>
                <a:noFill/>
              </p:spPr>
              <p:txBody>
                <a:bodyPr wrap="square" rtlCol="0">
                  <a:spAutoFit/>
                </a:bodyPr>
                <a:lstStyle/>
                <a:p>
                  <a:r>
                    <a:rPr lang="de-DE" dirty="0" smtClean="0"/>
                    <a:t>Absorption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𝜎</m:t>
                          </m:r>
                        </m:e>
                        <m:sub>
                          <m:r>
                            <a:rPr lang="de-DE" b="0" i="1" smtClean="0">
                              <a:latin typeface="Cambria Math" panose="02040503050406030204" pitchFamily="18" charset="0"/>
                            </a:rPr>
                            <m:t>𝑎</m:t>
                          </m:r>
                        </m:sub>
                      </m:sSub>
                    </m:oMath>
                  </a14:m>
                  <a:endParaRPr lang="en-US" dirty="0"/>
                </a:p>
              </p:txBody>
            </p:sp>
          </mc:Choice>
          <mc:Fallback xmlns="">
            <p:sp>
              <p:nvSpPr>
                <p:cNvPr id="28" name="TextBox 27"/>
                <p:cNvSpPr txBox="1">
                  <a:spLocks noRot="1" noChangeAspect="1" noMove="1" noResize="1" noEditPoints="1" noAdjustHandles="1" noChangeArrowheads="1" noChangeShapeType="1" noTextEdit="1"/>
                </p:cNvSpPr>
                <p:nvPr/>
              </p:nvSpPr>
              <p:spPr>
                <a:xfrm>
                  <a:off x="3485386" y="5780337"/>
                  <a:ext cx="1556516" cy="369332"/>
                </a:xfrm>
                <a:prstGeom prst="rect">
                  <a:avLst/>
                </a:prstGeom>
                <a:blipFill>
                  <a:blip r:embed="rId23"/>
                  <a:stretch>
                    <a:fillRect l="-3529" t="-6557" b="-26230"/>
                  </a:stretch>
                </a:blipFill>
              </p:spPr>
              <p:txBody>
                <a:bodyPr/>
                <a:lstStyle/>
                <a:p>
                  <a:r>
                    <a:rPr lang="en-US">
                      <a:noFill/>
                    </a:rPr>
                    <a:t> </a:t>
                  </a:r>
                </a:p>
              </p:txBody>
            </p:sp>
          </mc:Fallback>
        </mc:AlternateContent>
        <p:cxnSp>
          <p:nvCxnSpPr>
            <p:cNvPr id="35" name="Straight Arrow Connector 34"/>
            <p:cNvCxnSpPr/>
            <p:nvPr/>
          </p:nvCxnSpPr>
          <p:spPr>
            <a:xfrm flipH="1" flipV="1">
              <a:off x="3125276" y="3512384"/>
              <a:ext cx="4113" cy="22679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3133502" y="5780335"/>
              <a:ext cx="226439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TextBox 44"/>
                <p:cNvSpPr txBox="1"/>
                <p:nvPr/>
              </p:nvSpPr>
              <p:spPr>
                <a:xfrm>
                  <a:off x="525881" y="3777151"/>
                  <a:ext cx="2176493" cy="1754326"/>
                </a:xfrm>
                <a:prstGeom prst="rect">
                  <a:avLst/>
                </a:prstGeom>
                <a:noFill/>
              </p:spPr>
              <p:txBody>
                <a:bodyPr wrap="none" rtlCol="0" anchor="ctr">
                  <a:spAutoFit/>
                </a:bodyPr>
                <a:lstStyle/>
                <a:p>
                  <a:pPr algn="ctr"/>
                  <a:r>
                    <a:rPr lang="de-DE" dirty="0" smtClean="0"/>
                    <a:t>Measured materials</a:t>
                  </a:r>
                </a:p>
                <a:p>
                  <a:pPr algn="ctr"/>
                  <a:r>
                    <a:rPr lang="de-DE" dirty="0" smtClean="0"/>
                    <a:t> [ESZ*17]</a:t>
                  </a:r>
                </a:p>
                <a:p>
                  <a:pPr algn="ctr"/>
                  <a14:m>
                    <m:oMathPara xmlns:m="http://schemas.openxmlformats.org/officeDocument/2006/math">
                      <m:oMathParaPr>
                        <m:jc m:val="centerGroup"/>
                      </m:oMathParaPr>
                      <m:oMath xmlns:m="http://schemas.openxmlformats.org/officeDocument/2006/math">
                        <m:d>
                          <m:dPr>
                            <m:begChr m:val="{"/>
                            <m:endChr m:val="}"/>
                            <m:ctrlPr>
                              <a:rPr lang="en-DE" i="1">
                                <a:latin typeface="Cambria Math" panose="02040503050406030204" pitchFamily="18" charset="0"/>
                              </a:rPr>
                            </m:ctrlPr>
                          </m:dPr>
                          <m:e>
                            <m:r>
                              <a:rPr lang="de-DE" i="1">
                                <a:latin typeface="Cambria Math" panose="02040503050406030204" pitchFamily="18" charset="0"/>
                              </a:rPr>
                              <m:t>𝐶𝑀𝑌𝐾𝑊</m:t>
                            </m:r>
                          </m:e>
                        </m:d>
                        <m:r>
                          <a:rPr lang="de-DE" i="1">
                            <a:latin typeface="Cambria Math" panose="02040503050406030204" pitchFamily="18" charset="0"/>
                          </a:rPr>
                          <m:t>×</m:t>
                        </m:r>
                        <m:d>
                          <m:dPr>
                            <m:begChr m:val="{"/>
                            <m:endChr m:val="}"/>
                            <m:ctrlPr>
                              <a:rPr lang="en-DE" i="1">
                                <a:latin typeface="Cambria Math" panose="02040503050406030204" pitchFamily="18" charset="0"/>
                              </a:rPr>
                            </m:ctrlPr>
                          </m:dPr>
                          <m:e>
                            <m:r>
                              <a:rPr lang="de-DE" i="1">
                                <a:latin typeface="Cambria Math" panose="02040503050406030204" pitchFamily="18" charset="0"/>
                              </a:rPr>
                              <m:t>𝑅𝐺𝐵</m:t>
                            </m:r>
                          </m:e>
                        </m:d>
                      </m:oMath>
                    </m:oMathPara>
                  </a14:m>
                  <a:endParaRPr lang="en-US" dirty="0" smtClean="0"/>
                </a:p>
                <a:p>
                  <a:pPr algn="ctr"/>
                  <a:r>
                    <a:rPr lang="de-DE" dirty="0" smtClean="0"/>
                    <a:t/>
                  </a:r>
                  <a:br>
                    <a:rPr lang="de-DE" dirty="0" smtClean="0"/>
                  </a:br>
                  <a:r>
                    <a:rPr lang="de-DE" dirty="0" smtClean="0"/>
                    <a:t>HG phase function:</a:t>
                  </a:r>
                  <a:br>
                    <a:rPr lang="de-DE" dirty="0" smtClean="0"/>
                  </a:br>
                  <a:r>
                    <a:rPr lang="de-DE" dirty="0" smtClean="0"/>
                    <a:t> </a:t>
                  </a:r>
                  <a14:m>
                    <m:oMath xmlns:m="http://schemas.openxmlformats.org/officeDocument/2006/math">
                      <m:r>
                        <a:rPr lang="de-DE" b="0" i="1" smtClean="0">
                          <a:latin typeface="Cambria Math" panose="02040503050406030204" pitchFamily="18" charset="0"/>
                        </a:rPr>
                        <m:t>𝑔</m:t>
                      </m:r>
                      <m:r>
                        <a:rPr lang="de-DE" b="0" i="1" smtClean="0">
                          <a:latin typeface="Cambria Math" panose="02040503050406030204" pitchFamily="18" charset="0"/>
                        </a:rPr>
                        <m:t>=0.4</m:t>
                      </m:r>
                    </m:oMath>
                  </a14:m>
                  <a:endParaRPr lang="en-US" dirty="0"/>
                </a:p>
              </p:txBody>
            </p:sp>
          </mc:Choice>
          <mc:Fallback xmlns="">
            <p:sp>
              <p:nvSpPr>
                <p:cNvPr id="45" name="TextBox 44"/>
                <p:cNvSpPr txBox="1">
                  <a:spLocks noRot="1" noChangeAspect="1" noMove="1" noResize="1" noEditPoints="1" noAdjustHandles="1" noChangeArrowheads="1" noChangeShapeType="1" noTextEdit="1"/>
                </p:cNvSpPr>
                <p:nvPr/>
              </p:nvSpPr>
              <p:spPr>
                <a:xfrm>
                  <a:off x="525881" y="3777151"/>
                  <a:ext cx="2176493" cy="1754326"/>
                </a:xfrm>
                <a:prstGeom prst="rect">
                  <a:avLst/>
                </a:prstGeom>
                <a:blipFill>
                  <a:blip r:embed="rId24"/>
                  <a:stretch>
                    <a:fillRect t="-1045" b="-1742"/>
                  </a:stretch>
                </a:blipFill>
              </p:spPr>
              <p:txBody>
                <a:bodyPr/>
                <a:lstStyle/>
                <a:p>
                  <a:r>
                    <a:rPr lang="en-US">
                      <a:noFill/>
                    </a:rPr>
                    <a:t> </a:t>
                  </a:r>
                </a:p>
              </p:txBody>
            </p:sp>
          </mc:Fallback>
        </mc:AlternateContent>
      </p:grpSp>
    </p:spTree>
    <p:extLst>
      <p:ext uri="{BB962C8B-B14F-4D97-AF65-F5344CB8AC3E}">
        <p14:creationId xmlns:p14="http://schemas.microsoft.com/office/powerpoint/2010/main" val="2322442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8" fill="hold" nodeType="afterEffect">
                                  <p:stCondLst>
                                    <p:cond delay="100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Our Stencil Extraction</a:t>
            </a:r>
            <a:endParaRPr lang="en-US" dirty="0"/>
          </a:p>
        </p:txBody>
      </p:sp>
      <p:sp>
        <p:nvSpPr>
          <p:cNvPr id="4" name="Footer Placeholder 3"/>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60" normalizeH="0" baseline="0" noProof="0" smtClean="0">
                <a:ln>
                  <a:noFill/>
                </a:ln>
                <a:solidFill>
                  <a:srgbClr val="671F72"/>
                </a:solidFill>
                <a:effectLst/>
                <a:uLnTx/>
                <a:uFillTx/>
                <a:latin typeface="Myriad Pro"/>
                <a:ea typeface="+mn-ea"/>
                <a:cs typeface="+mn-cs"/>
              </a:rPr>
              <a:t>Neural Acceleration of Scattering-Aware Color 3D Printing / Rittig, Sumin, Babaei, Didyk, Voloboy, Wilkie, Bickel, Myszkowski, Weyrich, Křivánek</a:t>
            </a:r>
            <a:endParaRPr kumimoji="0" lang="en-US" sz="900" b="0" i="0" u="none" strike="noStrike" kern="1200" cap="all" spc="60" normalizeH="0" baseline="0" noProof="0">
              <a:ln>
                <a:noFill/>
              </a:ln>
              <a:solidFill>
                <a:srgbClr val="671F72"/>
              </a:solidFill>
              <a:effectLst/>
              <a:uLnTx/>
              <a:uFillTx/>
              <a:latin typeface="Myriad Pro"/>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63B7712-7EFD-4F24-9103-A16C2717B9BF}" type="slidenum">
              <a:rPr kumimoji="0" lang="en-US" sz="1200" b="0" i="0" u="none" strike="noStrike" kern="1200" cap="none" spc="0" normalizeH="0" baseline="0" noProof="0" smtClean="0">
                <a:ln>
                  <a:noFill/>
                </a:ln>
                <a:solidFill>
                  <a:srgbClr val="671F72"/>
                </a:solidFill>
                <a:effectLst/>
                <a:uLnTx/>
                <a:uFillTx/>
                <a:latin typeface="Myriad Pr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671F72"/>
              </a:solidFill>
              <a:effectLst/>
              <a:uLnTx/>
              <a:uFillTx/>
              <a:latin typeface="Myriad Pro"/>
              <a:ea typeface="+mn-ea"/>
              <a:cs typeface="+mn-cs"/>
            </a:endParaRPr>
          </a:p>
        </p:txBody>
      </p:sp>
      <p:pic>
        <p:nvPicPr>
          <p:cNvPr id="6" name="Content Placeholder 5"/>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484633" y="1423058"/>
            <a:ext cx="2736166" cy="2736166"/>
          </a:xfrm>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816097" y="1423058"/>
            <a:ext cx="2736166" cy="2736166"/>
          </a:xfrm>
          <a:prstGeom prst="rect">
            <a:avLst/>
          </a:prstGeom>
        </p:spPr>
      </p:pic>
      <p:sp>
        <p:nvSpPr>
          <p:cNvPr id="9" name="TextBox 8"/>
          <p:cNvSpPr txBox="1"/>
          <p:nvPr/>
        </p:nvSpPr>
        <p:spPr>
          <a:xfrm>
            <a:off x="1426509" y="4304100"/>
            <a:ext cx="852413" cy="369332"/>
          </a:xfrm>
          <a:prstGeom prst="rect">
            <a:avLst/>
          </a:prstGeom>
          <a:noFill/>
        </p:spPr>
        <p:txBody>
          <a:bodyPr wrap="none" rtlCol="0">
            <a:spAutoFit/>
          </a:bodyPr>
          <a:lstStyle/>
          <a:p>
            <a:r>
              <a:rPr lang="de-DE" dirty="0" smtClean="0"/>
              <a:t>Level 1</a:t>
            </a:r>
            <a:endParaRPr lang="en-US" dirty="0"/>
          </a:p>
        </p:txBody>
      </p:sp>
      <p:sp>
        <p:nvSpPr>
          <p:cNvPr id="10" name="TextBox 9"/>
          <p:cNvSpPr txBox="1"/>
          <p:nvPr/>
        </p:nvSpPr>
        <p:spPr>
          <a:xfrm>
            <a:off x="4580040" y="4304100"/>
            <a:ext cx="1208279" cy="369332"/>
          </a:xfrm>
          <a:prstGeom prst="rect">
            <a:avLst/>
          </a:prstGeom>
          <a:noFill/>
        </p:spPr>
        <p:txBody>
          <a:bodyPr wrap="none" rtlCol="0">
            <a:spAutoFit/>
          </a:bodyPr>
          <a:lstStyle/>
          <a:p>
            <a:pPr algn="ctr"/>
            <a:r>
              <a:rPr lang="de-DE" dirty="0" smtClean="0"/>
              <a:t>Level 1 + 2</a:t>
            </a:r>
            <a:endParaRPr lang="en-US" dirty="0"/>
          </a:p>
        </p:txBody>
      </p:sp>
      <mc:AlternateContent xmlns:mc="http://schemas.openxmlformats.org/markup-compatibility/2006" xmlns:a14="http://schemas.microsoft.com/office/drawing/2010/main">
        <mc:Choice Requires="a14">
          <p:sp>
            <p:nvSpPr>
              <p:cNvPr id="12" name="TextBox 11"/>
              <p:cNvSpPr txBox="1"/>
              <p:nvPr/>
            </p:nvSpPr>
            <p:spPr>
              <a:xfrm>
                <a:off x="484633" y="5217938"/>
                <a:ext cx="2927725" cy="646331"/>
              </a:xfrm>
              <a:prstGeom prst="rect">
                <a:avLst/>
              </a:prstGeom>
              <a:noFill/>
            </p:spPr>
            <p:txBody>
              <a:bodyPr wrap="none" rtlCol="0">
                <a:spAutoFit/>
              </a:bodyPr>
              <a:lstStyle/>
              <a:p>
                <a:r>
                  <a:rPr lang="de-DE" dirty="0" smtClean="0"/>
                  <a:t>Coarsest Level 9:</a:t>
                </a:r>
              </a:p>
              <a:p>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2</m:t>
                          </m:r>
                        </m:e>
                        <m:sup>
                          <m:r>
                            <a:rPr lang="de-DE" i="1">
                              <a:latin typeface="Cambria Math" panose="02040503050406030204" pitchFamily="18" charset="0"/>
                            </a:rPr>
                            <m:t>9</m:t>
                          </m:r>
                        </m:sup>
                      </m:sSup>
                      <m:r>
                        <a:rPr lang="de-DE" i="1">
                          <a:latin typeface="Cambria Math" panose="02040503050406030204" pitchFamily="18" charset="0"/>
                        </a:rPr>
                        <m:t>=512 </m:t>
                      </m:r>
                      <m:r>
                        <a:rPr lang="de-DE" i="1">
                          <a:latin typeface="Cambria Math" panose="02040503050406030204" pitchFamily="18" charset="0"/>
                        </a:rPr>
                        <m:t>𝑣𝑜𝑥𝑒𝑙𝑠</m:t>
                      </m:r>
                      <m:r>
                        <a:rPr lang="de-DE" i="1">
                          <a:latin typeface="Cambria Math" panose="02040503050406030204" pitchFamily="18" charset="0"/>
                        </a:rPr>
                        <m:t> ≈65</m:t>
                      </m:r>
                      <m:r>
                        <a:rPr lang="de-DE" i="1">
                          <a:latin typeface="Cambria Math" panose="02040503050406030204" pitchFamily="18" charset="0"/>
                          <a:ea typeface="Cambria Math" panose="02040503050406030204" pitchFamily="18" charset="0"/>
                        </a:rPr>
                        <m:t>𝑚𝑚</m:t>
                      </m:r>
                    </m:oMath>
                  </m:oMathPara>
                </a14:m>
                <a:endParaRPr lang="en-US" dirty="0"/>
              </a:p>
            </p:txBody>
          </p:sp>
        </mc:Choice>
        <mc:Fallback xmlns="">
          <p:sp>
            <p:nvSpPr>
              <p:cNvPr id="12" name="TextBox 11"/>
              <p:cNvSpPr txBox="1">
                <a:spLocks noRot="1" noChangeAspect="1" noMove="1" noResize="1" noEditPoints="1" noAdjustHandles="1" noChangeArrowheads="1" noChangeShapeType="1" noTextEdit="1"/>
              </p:cNvSpPr>
              <p:nvPr/>
            </p:nvSpPr>
            <p:spPr>
              <a:xfrm>
                <a:off x="484633" y="5217938"/>
                <a:ext cx="2927725" cy="646331"/>
              </a:xfrm>
              <a:prstGeom prst="rect">
                <a:avLst/>
              </a:prstGeom>
              <a:blipFill>
                <a:blip r:embed="rId5"/>
                <a:stretch>
                  <a:fillRect l="-1875" t="-4717"/>
                </a:stretch>
              </a:blipFill>
            </p:spPr>
            <p:txBody>
              <a:bodyPr/>
              <a:lstStyle/>
              <a:p>
                <a:r>
                  <a:rPr lang="en-US">
                    <a:noFill/>
                  </a:rPr>
                  <a:t> </a:t>
                </a:r>
              </a:p>
            </p:txBody>
          </p:sp>
        </mc:Fallback>
      </mc:AlternateContent>
      <p:sp>
        <p:nvSpPr>
          <p:cNvPr id="3" name="TextBox 2"/>
          <p:cNvSpPr txBox="1"/>
          <p:nvPr/>
        </p:nvSpPr>
        <p:spPr>
          <a:xfrm>
            <a:off x="3816097" y="5217938"/>
            <a:ext cx="3415359" cy="923330"/>
          </a:xfrm>
          <a:prstGeom prst="rect">
            <a:avLst/>
          </a:prstGeom>
          <a:noFill/>
        </p:spPr>
        <p:txBody>
          <a:bodyPr wrap="none" rtlCol="0">
            <a:spAutoFit/>
          </a:bodyPr>
          <a:lstStyle/>
          <a:p>
            <a:r>
              <a:rPr lang="de-DE" dirty="0" smtClean="0"/>
              <a:t>Averaging using two-level 3D SAT</a:t>
            </a:r>
          </a:p>
          <a:p>
            <a:pPr marL="285750" indent="-285750">
              <a:buFont typeface="Arial" panose="020B0604020202020204" pitchFamily="34" charset="0"/>
              <a:buChar char="•"/>
            </a:pPr>
            <a:r>
              <a:rPr lang="de-DE" dirty="0" smtClean="0"/>
              <a:t>Sparsity</a:t>
            </a:r>
          </a:p>
          <a:p>
            <a:pPr marL="285750" indent="-285750">
              <a:buFont typeface="Arial" panose="020B0604020202020204" pitchFamily="34" charset="0"/>
              <a:buChar char="•"/>
            </a:pPr>
            <a:r>
              <a:rPr lang="de-DE" dirty="0" smtClean="0"/>
              <a:t>Numerical Accuracy</a:t>
            </a:r>
            <a:endParaRPr lang="en-US" dirty="0"/>
          </a:p>
        </p:txBody>
      </p:sp>
    </p:spTree>
    <p:extLst>
      <p:ext uri="{BB962C8B-B14F-4D97-AF65-F5344CB8AC3E}">
        <p14:creationId xmlns:p14="http://schemas.microsoft.com/office/powerpoint/2010/main" val="3603401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5785609" y="1543924"/>
            <a:ext cx="1556516" cy="369332"/>
          </a:xfrm>
          <a:prstGeom prst="rect">
            <a:avLst/>
          </a:prstGeom>
          <a:noFill/>
        </p:spPr>
        <p:txBody>
          <a:bodyPr wrap="square" rtlCol="0">
            <a:spAutoFit/>
          </a:bodyPr>
          <a:lstStyle/>
          <a:p>
            <a:pPr algn="ctr"/>
            <a:r>
              <a:rPr lang="de-DE" dirty="0" smtClean="0"/>
              <a:t>Level 1</a:t>
            </a:r>
            <a:endParaRPr lang="en-US" dirty="0"/>
          </a:p>
        </p:txBody>
      </p:sp>
      <p:grpSp>
        <p:nvGrpSpPr>
          <p:cNvPr id="23" name="Group 22"/>
          <p:cNvGrpSpPr/>
          <p:nvPr/>
        </p:nvGrpSpPr>
        <p:grpSpPr>
          <a:xfrm>
            <a:off x="4646152" y="2096382"/>
            <a:ext cx="3466099" cy="3387273"/>
            <a:chOff x="4646152" y="2096382"/>
            <a:chExt cx="3466099" cy="3387273"/>
          </a:xfrm>
        </p:grpSpPr>
        <mc:AlternateContent xmlns:mc="http://schemas.openxmlformats.org/markup-compatibility/2006" xmlns:a14="http://schemas.microsoft.com/office/drawing/2010/main">
          <mc:Choice Requires="a14">
            <p:sp>
              <p:nvSpPr>
                <p:cNvPr id="10" name="TextBox 9"/>
                <p:cNvSpPr txBox="1"/>
                <p:nvPr/>
              </p:nvSpPr>
              <p:spPr>
                <a:xfrm rot="16200000">
                  <a:off x="4114692" y="3464607"/>
                  <a:ext cx="1432252" cy="369332"/>
                </a:xfrm>
                <a:prstGeom prst="rect">
                  <a:avLst/>
                </a:prstGeom>
                <a:noFill/>
              </p:spPr>
              <p:txBody>
                <a:bodyPr wrap="none" rtlCol="0">
                  <a:spAutoFit/>
                </a:bodyPr>
                <a:lstStyle/>
                <a:p>
                  <a:r>
                    <a:rPr lang="de-DE" dirty="0" smtClean="0"/>
                    <a:t>Scattering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𝜎</m:t>
                          </m:r>
                        </m:e>
                        <m:sub>
                          <m:r>
                            <a:rPr lang="de-DE" b="0" i="1" smtClean="0">
                              <a:latin typeface="Cambria Math" panose="02040503050406030204" pitchFamily="18" charset="0"/>
                            </a:rPr>
                            <m:t>𝑠</m:t>
                          </m:r>
                        </m:sub>
                      </m:sSub>
                    </m:oMath>
                  </a14:m>
                  <a:endParaRPr lang="en-US" dirty="0"/>
                </a:p>
              </p:txBody>
            </p:sp>
          </mc:Choice>
          <mc:Fallback xmlns="">
            <p:sp>
              <p:nvSpPr>
                <p:cNvPr id="10" name="TextBox 9"/>
                <p:cNvSpPr txBox="1">
                  <a:spLocks noRot="1" noChangeAspect="1" noMove="1" noResize="1" noEditPoints="1" noAdjustHandles="1" noChangeArrowheads="1" noChangeShapeType="1" noTextEdit="1"/>
                </p:cNvSpPr>
                <p:nvPr/>
              </p:nvSpPr>
              <p:spPr>
                <a:xfrm rot="16200000">
                  <a:off x="4114692" y="3464607"/>
                  <a:ext cx="1432252" cy="369332"/>
                </a:xfrm>
                <a:prstGeom prst="rect">
                  <a:avLst/>
                </a:prstGeom>
                <a:blipFill>
                  <a:blip r:embed="rId3"/>
                  <a:stretch>
                    <a:fillRect l="-8197" r="-24590" b="-38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5785610" y="5114323"/>
                  <a:ext cx="1556516" cy="369332"/>
                </a:xfrm>
                <a:prstGeom prst="rect">
                  <a:avLst/>
                </a:prstGeom>
                <a:noFill/>
              </p:spPr>
              <p:txBody>
                <a:bodyPr wrap="square" rtlCol="0">
                  <a:spAutoFit/>
                </a:bodyPr>
                <a:lstStyle/>
                <a:p>
                  <a:r>
                    <a:rPr lang="de-DE" dirty="0" smtClean="0"/>
                    <a:t>Absorption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𝜎</m:t>
                          </m:r>
                        </m:e>
                        <m:sub>
                          <m:r>
                            <a:rPr lang="de-DE" b="0" i="1" smtClean="0">
                              <a:latin typeface="Cambria Math" panose="02040503050406030204" pitchFamily="18" charset="0"/>
                            </a:rPr>
                            <m:t>𝑎</m:t>
                          </m:r>
                        </m:sub>
                      </m:sSub>
                    </m:oMath>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5785610" y="5114323"/>
                  <a:ext cx="1556516" cy="369332"/>
                </a:xfrm>
                <a:prstGeom prst="rect">
                  <a:avLst/>
                </a:prstGeom>
                <a:blipFill>
                  <a:blip r:embed="rId4"/>
                  <a:stretch>
                    <a:fillRect l="-3137" t="-9836" b="-24590"/>
                  </a:stretch>
                </a:blipFill>
              </p:spPr>
              <p:txBody>
                <a:bodyPr/>
                <a:lstStyle/>
                <a:p>
                  <a:r>
                    <a:rPr lang="en-US">
                      <a:noFill/>
                    </a:rPr>
                    <a:t> </a:t>
                  </a:r>
                </a:p>
              </p:txBody>
            </p:sp>
          </mc:Fallback>
        </mc:AlternateContent>
        <p:pic>
          <p:nvPicPr>
            <p:cNvPr id="21" name="Picture 2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015483" y="2096382"/>
              <a:ext cx="3096768" cy="3096006"/>
            </a:xfrm>
            <a:prstGeom prst="rect">
              <a:avLst/>
            </a:prstGeom>
          </p:spPr>
        </p:pic>
      </p:grpSp>
      <p:pic>
        <p:nvPicPr>
          <p:cNvPr id="7" name="Picture 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015484" y="2101269"/>
            <a:ext cx="3096768" cy="3096006"/>
          </a:xfrm>
          <a:prstGeom prst="rect">
            <a:avLst/>
          </a:prstGeom>
        </p:spPr>
      </p:pic>
      <p:pic>
        <p:nvPicPr>
          <p:cNvPr id="8" name="Picture 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015484" y="2101269"/>
            <a:ext cx="3096768" cy="3096006"/>
          </a:xfrm>
          <a:prstGeom prst="rect">
            <a:avLst/>
          </a:prstGeom>
        </p:spPr>
      </p:pic>
      <p:pic>
        <p:nvPicPr>
          <p:cNvPr id="9" name="Picture 8"/>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015484" y="2101269"/>
            <a:ext cx="3096768" cy="3096006"/>
          </a:xfrm>
          <a:prstGeom prst="rect">
            <a:avLst/>
          </a:prstGeom>
        </p:spPr>
      </p:pic>
      <p:sp>
        <p:nvSpPr>
          <p:cNvPr id="2" name="Title 1"/>
          <p:cNvSpPr>
            <a:spLocks noGrp="1"/>
          </p:cNvSpPr>
          <p:nvPr>
            <p:ph type="title"/>
          </p:nvPr>
        </p:nvSpPr>
        <p:spPr/>
        <p:txBody>
          <a:bodyPr/>
          <a:lstStyle/>
          <a:p>
            <a:r>
              <a:rPr lang="de-DE" dirty="0" smtClean="0"/>
              <a:t>Our Network Architecture </a:t>
            </a:r>
            <a:r>
              <a:rPr lang="en-DE" dirty="0" smtClean="0"/>
              <a:t>–</a:t>
            </a:r>
            <a:r>
              <a:rPr lang="de-DE" dirty="0" smtClean="0"/>
              <a:t> Weight Sharing 1</a:t>
            </a:r>
            <a:endParaRPr lang="en-US" dirty="0"/>
          </a:p>
        </p:txBody>
      </p:sp>
      <p:sp>
        <p:nvSpPr>
          <p:cNvPr id="4" name="Footer Placeholder 3"/>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60" normalizeH="0" baseline="0" noProof="0" smtClean="0">
                <a:ln>
                  <a:noFill/>
                </a:ln>
                <a:solidFill>
                  <a:srgbClr val="671F72"/>
                </a:solidFill>
                <a:effectLst/>
                <a:uLnTx/>
                <a:uFillTx/>
                <a:latin typeface="Myriad Pro"/>
                <a:ea typeface="+mn-ea"/>
                <a:cs typeface="+mn-cs"/>
              </a:rPr>
              <a:t>Neural Acceleration of Scattering-Aware Color 3D Printing / Rittig, Sumin, Babaei, Didyk, Voloboy, Wilkie, Bickel, Myszkowski, Weyrich, Křivánek</a:t>
            </a:r>
            <a:endParaRPr kumimoji="0" lang="en-US" sz="900" b="0" i="0" u="none" strike="noStrike" kern="1200" cap="all" spc="60" normalizeH="0" baseline="0" noProof="0">
              <a:ln>
                <a:noFill/>
              </a:ln>
              <a:solidFill>
                <a:srgbClr val="671F72"/>
              </a:solidFill>
              <a:effectLst/>
              <a:uLnTx/>
              <a:uFillTx/>
              <a:latin typeface="Myriad Pro"/>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63B7712-7EFD-4F24-9103-A16C2717B9BF}" type="slidenum">
              <a:rPr kumimoji="0" lang="en-US" sz="1200" b="0" i="0" u="none" strike="noStrike" kern="1200" cap="none" spc="0" normalizeH="0" baseline="0" noProof="0" smtClean="0">
                <a:ln>
                  <a:noFill/>
                </a:ln>
                <a:solidFill>
                  <a:srgbClr val="671F72"/>
                </a:solidFill>
                <a:effectLst/>
                <a:uLnTx/>
                <a:uFillTx/>
                <a:latin typeface="Myriad Pr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671F72"/>
              </a:solidFill>
              <a:effectLst/>
              <a:uLnTx/>
              <a:uFillTx/>
              <a:latin typeface="Myriad Pro"/>
              <a:ea typeface="+mn-ea"/>
              <a:cs typeface="+mn-cs"/>
            </a:endParaRPr>
          </a:p>
        </p:txBody>
      </p:sp>
      <p:pic>
        <p:nvPicPr>
          <p:cNvPr id="12" name="Picture 1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57200" y="2101269"/>
            <a:ext cx="3819765" cy="3382386"/>
          </a:xfrm>
          <a:prstGeom prst="rect">
            <a:avLst/>
          </a:prstGeom>
        </p:spPr>
      </p:pic>
      <p:pic>
        <p:nvPicPr>
          <p:cNvPr id="13" name="Picture 1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57200" y="2101269"/>
            <a:ext cx="3819764" cy="3382386"/>
          </a:xfrm>
          <a:prstGeom prst="rect">
            <a:avLst/>
          </a:prstGeom>
        </p:spPr>
      </p:pic>
      <p:sp>
        <p:nvSpPr>
          <p:cNvPr id="3" name="TextBox 2"/>
          <p:cNvSpPr txBox="1"/>
          <p:nvPr/>
        </p:nvSpPr>
        <p:spPr>
          <a:xfrm>
            <a:off x="2969965" y="2356185"/>
            <a:ext cx="461665" cy="1423723"/>
          </a:xfrm>
          <a:prstGeom prst="rect">
            <a:avLst/>
          </a:prstGeom>
          <a:solidFill>
            <a:srgbClr val="FFFFFF">
              <a:alpha val="80000"/>
            </a:srgbClr>
          </a:solidFill>
        </p:spPr>
        <p:txBody>
          <a:bodyPr vert="vert270" wrap="none" rtlCol="0">
            <a:spAutoFit/>
          </a:bodyPr>
          <a:lstStyle/>
          <a:p>
            <a:r>
              <a:rPr lang="de-DE" dirty="0" smtClean="0"/>
              <a:t>Shared Blocks</a:t>
            </a:r>
            <a:endParaRPr lang="en-US" dirty="0"/>
          </a:p>
        </p:txBody>
      </p:sp>
      <p:grpSp>
        <p:nvGrpSpPr>
          <p:cNvPr id="18" name="Group 17"/>
          <p:cNvGrpSpPr/>
          <p:nvPr/>
        </p:nvGrpSpPr>
        <p:grpSpPr>
          <a:xfrm>
            <a:off x="2124629" y="2166653"/>
            <a:ext cx="399699" cy="1870838"/>
            <a:chOff x="2124629" y="2166653"/>
            <a:chExt cx="399699" cy="1870838"/>
          </a:xfrm>
        </p:grpSpPr>
        <mc:AlternateContent xmlns:mc="http://schemas.openxmlformats.org/markup-compatibility/2006" xmlns:a14="http://schemas.microsoft.com/office/drawing/2010/main">
          <mc:Choice Requires="a14">
            <p:sp>
              <p:nvSpPr>
                <p:cNvPr id="14" name="TextBox 13"/>
                <p:cNvSpPr txBox="1"/>
                <p:nvPr/>
              </p:nvSpPr>
              <p:spPr>
                <a:xfrm>
                  <a:off x="2124631" y="2166653"/>
                  <a:ext cx="39969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1</m:t>
                        </m:r>
                      </m:oMath>
                    </m:oMathPara>
                  </a14:m>
                  <a:endParaRPr lang="en-US" dirty="0"/>
                </a:p>
              </p:txBody>
            </p:sp>
          </mc:Choice>
          <mc:Fallback xmlns="">
            <p:sp>
              <p:nvSpPr>
                <p:cNvPr id="14" name="TextBox 13"/>
                <p:cNvSpPr txBox="1">
                  <a:spLocks noRot="1" noChangeAspect="1" noMove="1" noResize="1" noEditPoints="1" noAdjustHandles="1" noChangeArrowheads="1" noChangeShapeType="1" noTextEdit="1"/>
                </p:cNvSpPr>
                <p:nvPr/>
              </p:nvSpPr>
              <p:spPr>
                <a:xfrm>
                  <a:off x="2124631" y="2166653"/>
                  <a:ext cx="399697" cy="369332"/>
                </a:xfrm>
                <a:prstGeom prst="rect">
                  <a:avLst/>
                </a:prstGeom>
                <a:blipFill>
                  <a:blip r:embed="rId11"/>
                  <a:stretch>
                    <a:fillRect r="-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2124630" y="2794813"/>
                  <a:ext cx="39969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2</m:t>
                        </m:r>
                      </m:oMath>
                    </m:oMathPara>
                  </a14:m>
                  <a:endParaRPr lang="en-US" dirty="0"/>
                </a:p>
              </p:txBody>
            </p:sp>
          </mc:Choice>
          <mc:Fallback xmlns="">
            <p:sp>
              <p:nvSpPr>
                <p:cNvPr id="15" name="TextBox 14"/>
                <p:cNvSpPr txBox="1">
                  <a:spLocks noRot="1" noChangeAspect="1" noMove="1" noResize="1" noEditPoints="1" noAdjustHandles="1" noChangeArrowheads="1" noChangeShapeType="1" noTextEdit="1"/>
                </p:cNvSpPr>
                <p:nvPr/>
              </p:nvSpPr>
              <p:spPr>
                <a:xfrm>
                  <a:off x="2124630" y="2794813"/>
                  <a:ext cx="399697" cy="369332"/>
                </a:xfrm>
                <a:prstGeom prst="rect">
                  <a:avLst/>
                </a:prstGeom>
                <a:blipFill>
                  <a:blip r:embed="rId12"/>
                  <a:stretch>
                    <a:fillRect r="-46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2124629" y="3668159"/>
                  <a:ext cx="399697"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DE"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2</m:t>
                            </m:r>
                          </m:e>
                          <m:sup>
                            <m:r>
                              <a:rPr lang="de-DE" b="0" i="1" smtClean="0">
                                <a:latin typeface="Cambria Math" panose="02040503050406030204" pitchFamily="18" charset="0"/>
                                <a:ea typeface="Cambria Math" panose="02040503050406030204" pitchFamily="18" charset="0"/>
                              </a:rPr>
                              <m:t>9</m:t>
                            </m:r>
                          </m:sup>
                        </m:sSup>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2124629" y="3668159"/>
                  <a:ext cx="399697" cy="369332"/>
                </a:xfrm>
                <a:prstGeom prst="rect">
                  <a:avLst/>
                </a:prstGeom>
                <a:blipFill>
                  <a:blip r:embed="rId13"/>
                  <a:stretch>
                    <a:fillRect r="-21538"/>
                  </a:stretch>
                </a:blipFill>
              </p:spPr>
              <p:txBody>
                <a:bodyPr/>
                <a:lstStyle/>
                <a:p>
                  <a:r>
                    <a:rPr lang="en-US">
                      <a:noFill/>
                    </a:rPr>
                    <a:t> </a:t>
                  </a:r>
                </a:p>
              </p:txBody>
            </p:sp>
          </mc:Fallback>
        </mc:AlternateContent>
      </p:grpSp>
      <p:sp>
        <p:nvSpPr>
          <p:cNvPr id="24" name="TextBox 23"/>
          <p:cNvSpPr txBox="1"/>
          <p:nvPr/>
        </p:nvSpPr>
        <p:spPr>
          <a:xfrm>
            <a:off x="5785609" y="1543924"/>
            <a:ext cx="1556516" cy="369332"/>
          </a:xfrm>
          <a:prstGeom prst="rect">
            <a:avLst/>
          </a:prstGeom>
          <a:noFill/>
        </p:spPr>
        <p:txBody>
          <a:bodyPr wrap="square" rtlCol="0">
            <a:spAutoFit/>
          </a:bodyPr>
          <a:lstStyle/>
          <a:p>
            <a:pPr algn="ctr"/>
            <a:r>
              <a:rPr lang="de-DE" dirty="0" smtClean="0"/>
              <a:t>Level 2</a:t>
            </a:r>
            <a:endParaRPr lang="en-US" dirty="0"/>
          </a:p>
        </p:txBody>
      </p:sp>
      <p:sp>
        <p:nvSpPr>
          <p:cNvPr id="25" name="TextBox 24"/>
          <p:cNvSpPr txBox="1"/>
          <p:nvPr/>
        </p:nvSpPr>
        <p:spPr>
          <a:xfrm>
            <a:off x="5785609" y="1543924"/>
            <a:ext cx="1556516" cy="369332"/>
          </a:xfrm>
          <a:prstGeom prst="rect">
            <a:avLst/>
          </a:prstGeom>
          <a:noFill/>
        </p:spPr>
        <p:txBody>
          <a:bodyPr wrap="square" rtlCol="0">
            <a:spAutoFit/>
          </a:bodyPr>
          <a:lstStyle/>
          <a:p>
            <a:pPr algn="ctr"/>
            <a:r>
              <a:rPr lang="de-DE" dirty="0" smtClean="0"/>
              <a:t>Level 3</a:t>
            </a:r>
            <a:endParaRPr lang="en-US" dirty="0"/>
          </a:p>
        </p:txBody>
      </p:sp>
      <p:sp>
        <p:nvSpPr>
          <p:cNvPr id="26" name="TextBox 25"/>
          <p:cNvSpPr txBox="1"/>
          <p:nvPr/>
        </p:nvSpPr>
        <p:spPr>
          <a:xfrm>
            <a:off x="5785609" y="1543924"/>
            <a:ext cx="1556516" cy="369332"/>
          </a:xfrm>
          <a:prstGeom prst="rect">
            <a:avLst/>
          </a:prstGeom>
          <a:noFill/>
        </p:spPr>
        <p:txBody>
          <a:bodyPr wrap="square" rtlCol="0">
            <a:spAutoFit/>
          </a:bodyPr>
          <a:lstStyle/>
          <a:p>
            <a:pPr algn="ctr"/>
            <a:r>
              <a:rPr lang="de-DE" dirty="0" smtClean="0"/>
              <a:t>Level 4</a:t>
            </a:r>
            <a:endParaRPr lang="en-US" dirty="0"/>
          </a:p>
        </p:txBody>
      </p:sp>
    </p:spTree>
    <p:extLst>
      <p:ext uri="{BB962C8B-B14F-4D97-AF65-F5344CB8AC3E}">
        <p14:creationId xmlns:p14="http://schemas.microsoft.com/office/powerpoint/2010/main" val="1288584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par>
                                <p:cTn id="20" presetID="1"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par>
                          <p:cTn id="22" fill="hold">
                            <p:stCondLst>
                              <p:cond delay="500"/>
                            </p:stCondLst>
                            <p:childTnLst>
                              <p:par>
                                <p:cTn id="23" presetID="10" presetClass="entr" presetSubtype="0" fill="hold" nodeType="afterEffect">
                                  <p:stCondLst>
                                    <p:cond delay="10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par>
                                <p:cTn id="26" presetID="1" presetClass="exit" presetSubtype="0" fill="hold" grpId="1" nodeType="withEffect">
                                  <p:stCondLst>
                                    <p:cond delay="1000"/>
                                  </p:stCondLst>
                                  <p:childTnLst>
                                    <p:set>
                                      <p:cBhvr>
                                        <p:cTn id="27" dur="1" fill="hold">
                                          <p:stCondLst>
                                            <p:cond delay="0"/>
                                          </p:stCondLst>
                                        </p:cTn>
                                        <p:tgtEl>
                                          <p:spTgt spid="19"/>
                                        </p:tgtEl>
                                        <p:attrNameLst>
                                          <p:attrName>style.visibility</p:attrName>
                                        </p:attrNameLst>
                                      </p:cBhvr>
                                      <p:to>
                                        <p:strVal val="hidden"/>
                                      </p:to>
                                    </p:set>
                                  </p:childTnLst>
                                </p:cTn>
                              </p:par>
                              <p:par>
                                <p:cTn id="28" presetID="1" presetClass="entr" presetSubtype="0" fill="hold" grpId="0" nodeType="withEffect">
                                  <p:stCondLst>
                                    <p:cond delay="1000"/>
                                  </p:stCondLst>
                                  <p:childTnLst>
                                    <p:set>
                                      <p:cBhvr>
                                        <p:cTn id="29" dur="1" fill="hold">
                                          <p:stCondLst>
                                            <p:cond delay="0"/>
                                          </p:stCondLst>
                                        </p:cTn>
                                        <p:tgtEl>
                                          <p:spTgt spid="24"/>
                                        </p:tgtEl>
                                        <p:attrNameLst>
                                          <p:attrName>style.visibility</p:attrName>
                                        </p:attrNameLst>
                                      </p:cBhvr>
                                      <p:to>
                                        <p:strVal val="visible"/>
                                      </p:to>
                                    </p:set>
                                  </p:childTnLst>
                                </p:cTn>
                              </p:par>
                            </p:childTnLst>
                          </p:cTn>
                        </p:par>
                        <p:par>
                          <p:cTn id="30" fill="hold">
                            <p:stCondLst>
                              <p:cond delay="2500"/>
                            </p:stCondLst>
                            <p:childTnLst>
                              <p:par>
                                <p:cTn id="31" presetID="10" presetClass="entr" presetSubtype="0" fill="hold" nodeType="afterEffect">
                                  <p:stCondLst>
                                    <p:cond delay="10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childTnLst>
                                </p:cTn>
                              </p:par>
                              <p:par>
                                <p:cTn id="34" presetID="1" presetClass="exit" presetSubtype="0" fill="hold" grpId="1" nodeType="withEffect">
                                  <p:stCondLst>
                                    <p:cond delay="1000"/>
                                  </p:stCondLst>
                                  <p:childTnLst>
                                    <p:set>
                                      <p:cBhvr>
                                        <p:cTn id="35" dur="1" fill="hold">
                                          <p:stCondLst>
                                            <p:cond delay="0"/>
                                          </p:stCondLst>
                                        </p:cTn>
                                        <p:tgtEl>
                                          <p:spTgt spid="24"/>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25"/>
                                        </p:tgtEl>
                                        <p:attrNameLst>
                                          <p:attrName>style.visibility</p:attrName>
                                        </p:attrNameLst>
                                      </p:cBhvr>
                                      <p:to>
                                        <p:strVal val="visible"/>
                                      </p:to>
                                    </p:set>
                                  </p:childTnLst>
                                </p:cTn>
                              </p:par>
                            </p:childTnLst>
                          </p:cTn>
                        </p:par>
                        <p:par>
                          <p:cTn id="38" fill="hold">
                            <p:stCondLst>
                              <p:cond delay="4500"/>
                            </p:stCondLst>
                            <p:childTnLst>
                              <p:par>
                                <p:cTn id="39" presetID="10" presetClass="entr" presetSubtype="0" fill="hold" nodeType="afterEffect">
                                  <p:stCondLst>
                                    <p:cond delay="100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childTnLst>
                                </p:cTn>
                              </p:par>
                              <p:par>
                                <p:cTn id="42" presetID="1" presetClass="exit" presetSubtype="0" fill="hold" grpId="1" nodeType="withEffect">
                                  <p:stCondLst>
                                    <p:cond delay="1000"/>
                                  </p:stCondLst>
                                  <p:childTnLst>
                                    <p:set>
                                      <p:cBhvr>
                                        <p:cTn id="43" dur="1" fill="hold">
                                          <p:stCondLst>
                                            <p:cond delay="0"/>
                                          </p:stCondLst>
                                        </p:cTn>
                                        <p:tgtEl>
                                          <p:spTgt spid="25"/>
                                        </p:tgtEl>
                                        <p:attrNameLst>
                                          <p:attrName>style.visibility</p:attrName>
                                        </p:attrNameLst>
                                      </p:cBhvr>
                                      <p:to>
                                        <p:strVal val="hidden"/>
                                      </p:to>
                                    </p:set>
                                  </p:childTnLst>
                                </p:cTn>
                              </p:par>
                              <p:par>
                                <p:cTn id="44" presetID="1" presetClass="entr" presetSubtype="0" fill="hold" grpId="0" nodeType="withEffect">
                                  <p:stCondLst>
                                    <p:cond delay="1000"/>
                                  </p:stCondLst>
                                  <p:childTnLst>
                                    <p:set>
                                      <p:cBhvr>
                                        <p:cTn id="45"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3" grpId="0" animBg="1"/>
      <p:bldP spid="24" grpId="0"/>
      <p:bldP spid="24" grpId="1"/>
      <p:bldP spid="25" grpId="0"/>
      <p:bldP spid="25" grpId="1"/>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7200" y="2101269"/>
            <a:ext cx="3819764" cy="3382386"/>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8808" y="2101269"/>
            <a:ext cx="3816548" cy="3379538"/>
          </a:xfrm>
          <a:prstGeom prst="rect">
            <a:avLst/>
          </a:prstGeom>
        </p:spPr>
      </p:pic>
      <p:sp>
        <p:nvSpPr>
          <p:cNvPr id="2" name="Title 1"/>
          <p:cNvSpPr>
            <a:spLocks noGrp="1"/>
          </p:cNvSpPr>
          <p:nvPr>
            <p:ph type="title"/>
          </p:nvPr>
        </p:nvSpPr>
        <p:spPr/>
        <p:txBody>
          <a:bodyPr/>
          <a:lstStyle/>
          <a:p>
            <a:r>
              <a:rPr lang="de-DE" dirty="0" smtClean="0"/>
              <a:t>Our Network Architecture </a:t>
            </a:r>
            <a:r>
              <a:rPr lang="en-DE" dirty="0"/>
              <a:t>–</a:t>
            </a:r>
            <a:r>
              <a:rPr lang="de-DE" dirty="0"/>
              <a:t> Weight Sharing </a:t>
            </a:r>
            <a:r>
              <a:rPr lang="de-DE" dirty="0" smtClean="0"/>
              <a:t>2</a:t>
            </a:r>
            <a:endParaRPr lang="en-US" dirty="0"/>
          </a:p>
        </p:txBody>
      </p:sp>
      <p:sp>
        <p:nvSpPr>
          <p:cNvPr id="4" name="Footer Placeholder 3"/>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60" normalizeH="0" baseline="0" noProof="0" smtClean="0">
                <a:ln>
                  <a:noFill/>
                </a:ln>
                <a:solidFill>
                  <a:srgbClr val="671F72"/>
                </a:solidFill>
                <a:effectLst/>
                <a:uLnTx/>
                <a:uFillTx/>
                <a:latin typeface="Myriad Pro"/>
                <a:ea typeface="+mn-ea"/>
                <a:cs typeface="+mn-cs"/>
              </a:rPr>
              <a:t>Neural Acceleration of Scattering-Aware Color 3D Printing / Rittig, Sumin, Babaei, Didyk, Voloboy, Wilkie, Bickel, Myszkowski, Weyrich, Křivánek</a:t>
            </a:r>
            <a:endParaRPr kumimoji="0" lang="en-US" sz="900" b="0" i="0" u="none" strike="noStrike" kern="1200" cap="all" spc="60" normalizeH="0" baseline="0" noProof="0">
              <a:ln>
                <a:noFill/>
              </a:ln>
              <a:solidFill>
                <a:srgbClr val="671F72"/>
              </a:solidFill>
              <a:effectLst/>
              <a:uLnTx/>
              <a:uFillTx/>
              <a:latin typeface="Myriad Pro"/>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63B7712-7EFD-4F24-9103-A16C2717B9BF}" type="slidenum">
              <a:rPr kumimoji="0" lang="en-US" sz="1200" b="0" i="0" u="none" strike="noStrike" kern="1200" cap="none" spc="0" normalizeH="0" baseline="0" noProof="0" smtClean="0">
                <a:ln>
                  <a:noFill/>
                </a:ln>
                <a:solidFill>
                  <a:srgbClr val="671F72"/>
                </a:solidFill>
                <a:effectLst/>
                <a:uLnTx/>
                <a:uFillTx/>
                <a:latin typeface="Myriad Pr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671F72"/>
              </a:solidFill>
              <a:effectLst/>
              <a:uLnTx/>
              <a:uFillTx/>
              <a:latin typeface="Myriad Pro"/>
              <a:ea typeface="+mn-ea"/>
              <a:cs typeface="+mn-cs"/>
            </a:endParaRPr>
          </a:p>
        </p:txBody>
      </p:sp>
      <p:sp>
        <p:nvSpPr>
          <p:cNvPr id="15" name="TextBox 14"/>
          <p:cNvSpPr txBox="1"/>
          <p:nvPr/>
        </p:nvSpPr>
        <p:spPr>
          <a:xfrm>
            <a:off x="1755992" y="4731035"/>
            <a:ext cx="1655325" cy="369332"/>
          </a:xfrm>
          <a:prstGeom prst="rect">
            <a:avLst/>
          </a:prstGeom>
          <a:solidFill>
            <a:srgbClr val="FFFFFF">
              <a:alpha val="80000"/>
            </a:srgbClr>
          </a:solidFill>
        </p:spPr>
        <p:txBody>
          <a:bodyPr vert="horz" wrap="none" rtlCol="0">
            <a:spAutoFit/>
          </a:bodyPr>
          <a:lstStyle/>
          <a:p>
            <a:r>
              <a:rPr lang="de-DE" dirty="0" smtClean="0"/>
              <a:t>Shared Octants</a:t>
            </a:r>
            <a:endParaRPr lang="en-US" dirty="0"/>
          </a:p>
        </p:txBody>
      </p:sp>
      <p:grpSp>
        <p:nvGrpSpPr>
          <p:cNvPr id="17" name="Group 16"/>
          <p:cNvGrpSpPr/>
          <p:nvPr/>
        </p:nvGrpSpPr>
        <p:grpSpPr>
          <a:xfrm>
            <a:off x="4708501" y="2101269"/>
            <a:ext cx="2997200" cy="3379538"/>
            <a:chOff x="4708501" y="2101269"/>
            <a:chExt cx="2997200" cy="3379538"/>
          </a:xfrm>
        </p:grpSpPr>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8501" y="2101269"/>
              <a:ext cx="2997200" cy="2997200"/>
            </a:xfrm>
            <a:prstGeom prst="rect">
              <a:avLst/>
            </a:prstGeom>
          </p:spPr>
        </p:pic>
        <p:sp>
          <p:nvSpPr>
            <p:cNvPr id="16" name="TextBox 15"/>
            <p:cNvSpPr txBox="1"/>
            <p:nvPr/>
          </p:nvSpPr>
          <p:spPr>
            <a:xfrm>
              <a:off x="4934861" y="5111475"/>
              <a:ext cx="2544479" cy="369332"/>
            </a:xfrm>
            <a:prstGeom prst="rect">
              <a:avLst/>
            </a:prstGeom>
            <a:noFill/>
          </p:spPr>
          <p:txBody>
            <a:bodyPr wrap="none" rtlCol="0">
              <a:spAutoFit/>
            </a:bodyPr>
            <a:lstStyle/>
            <a:p>
              <a:r>
                <a:rPr lang="de-DE" dirty="0" smtClean="0"/>
                <a:t>Split Stencil into Octants</a:t>
              </a:r>
              <a:endParaRPr lang="en-US" dirty="0"/>
            </a:p>
          </p:txBody>
        </p:sp>
      </p:grpSp>
      <p:sp>
        <p:nvSpPr>
          <p:cNvPr id="18" name="TextBox 17"/>
          <p:cNvSpPr txBox="1"/>
          <p:nvPr/>
        </p:nvSpPr>
        <p:spPr>
          <a:xfrm>
            <a:off x="2063371" y="2778800"/>
            <a:ext cx="1655325" cy="369332"/>
          </a:xfrm>
          <a:prstGeom prst="rect">
            <a:avLst/>
          </a:prstGeom>
          <a:solidFill>
            <a:srgbClr val="FFFFFF">
              <a:alpha val="80000"/>
            </a:srgbClr>
          </a:solidFill>
        </p:spPr>
        <p:txBody>
          <a:bodyPr vert="horz" wrap="none" rtlCol="0">
            <a:spAutoFit/>
          </a:bodyPr>
          <a:lstStyle/>
          <a:p>
            <a:r>
              <a:rPr lang="de-DE" dirty="0" smtClean="0"/>
              <a:t>Shared Octants</a:t>
            </a:r>
            <a:endParaRPr lang="en-US" dirty="0"/>
          </a:p>
        </p:txBody>
      </p:sp>
      <p:sp>
        <p:nvSpPr>
          <p:cNvPr id="12" name="TextBox 11"/>
          <p:cNvSpPr txBox="1"/>
          <p:nvPr/>
        </p:nvSpPr>
        <p:spPr>
          <a:xfrm>
            <a:off x="496788" y="5475214"/>
            <a:ext cx="1566583" cy="369332"/>
          </a:xfrm>
          <a:prstGeom prst="rect">
            <a:avLst/>
          </a:prstGeom>
          <a:noFill/>
        </p:spPr>
        <p:txBody>
          <a:bodyPr wrap="none" rtlCol="0">
            <a:spAutoFit/>
          </a:bodyPr>
          <a:lstStyle/>
          <a:p>
            <a:r>
              <a:rPr lang="de-DE" dirty="0" smtClean="0"/>
              <a:t>Final Radiance</a:t>
            </a:r>
            <a:endParaRPr lang="en-US" dirty="0"/>
          </a:p>
        </p:txBody>
      </p:sp>
    </p:spTree>
    <p:extLst>
      <p:ext uri="{BB962C8B-B14F-4D97-AF65-F5344CB8AC3E}">
        <p14:creationId xmlns:p14="http://schemas.microsoft.com/office/powerpoint/2010/main" val="1721214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xit" presetSubtype="0" fill="hold" nodeType="with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randombar(horizont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60" normalizeH="0" baseline="0" noProof="0" smtClean="0">
                <a:ln>
                  <a:noFill/>
                </a:ln>
                <a:solidFill>
                  <a:srgbClr val="671F72"/>
                </a:solidFill>
                <a:effectLst/>
                <a:uLnTx/>
                <a:uFillTx/>
                <a:latin typeface="Myriad Pro"/>
                <a:ea typeface="+mn-ea"/>
                <a:cs typeface="+mn-cs"/>
              </a:rPr>
              <a:t>Neural Acceleration of Scattering-Aware Color 3D Printing / Rittig, Sumin, Babaei, Didyk, Voloboy, Wilkie, Bickel, Myszkowski, Weyrich, Křivánek</a:t>
            </a:r>
            <a:endParaRPr kumimoji="0" lang="en-US" sz="900" b="0" i="0" u="none" strike="noStrike" kern="1200" cap="all" spc="60" normalizeH="0" baseline="0" noProof="0">
              <a:ln>
                <a:noFill/>
              </a:ln>
              <a:solidFill>
                <a:srgbClr val="671F72"/>
              </a:solidFill>
              <a:effectLst/>
              <a:uLnTx/>
              <a:uFillTx/>
              <a:latin typeface="Myriad Pro"/>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63B7712-7EFD-4F24-9103-A16C2717B9BF}" type="slidenum">
              <a:rPr kumimoji="0" lang="en-US" sz="1200" b="0" i="0" u="none" strike="noStrike" kern="1200" cap="none" spc="0" normalizeH="0" baseline="0" noProof="0" smtClean="0">
                <a:ln>
                  <a:noFill/>
                </a:ln>
                <a:solidFill>
                  <a:srgbClr val="671F72"/>
                </a:solidFill>
                <a:effectLst/>
                <a:uLnTx/>
                <a:uFillTx/>
                <a:latin typeface="Myriad Pr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671F72"/>
              </a:solidFill>
              <a:effectLst/>
              <a:uLnTx/>
              <a:uFillTx/>
              <a:latin typeface="Myriad Pro"/>
              <a:ea typeface="+mn-ea"/>
              <a:cs typeface="+mn-cs"/>
            </a:endParaRPr>
          </a:p>
        </p:txBody>
      </p:sp>
      <p:sp>
        <p:nvSpPr>
          <p:cNvPr id="7" name="Text Placeholder 6"/>
          <p:cNvSpPr>
            <a:spLocks noGrp="1"/>
          </p:cNvSpPr>
          <p:nvPr>
            <p:ph type="body" idx="1"/>
          </p:nvPr>
        </p:nvSpPr>
        <p:spPr/>
        <p:txBody>
          <a:bodyPr/>
          <a:lstStyle/>
          <a:p>
            <a:endParaRPr lang="en-US"/>
          </a:p>
        </p:txBody>
      </p:sp>
      <p:sp>
        <p:nvSpPr>
          <p:cNvPr id="6" name="Title 5"/>
          <p:cNvSpPr>
            <a:spLocks noGrp="1"/>
          </p:cNvSpPr>
          <p:nvPr>
            <p:ph type="title"/>
          </p:nvPr>
        </p:nvSpPr>
        <p:spPr/>
        <p:txBody>
          <a:bodyPr/>
          <a:lstStyle/>
          <a:p>
            <a:r>
              <a:rPr lang="de-DE" dirty="0" smtClean="0"/>
              <a:t>Results</a:t>
            </a:r>
            <a:endParaRPr lang="en-US" dirty="0"/>
          </a:p>
        </p:txBody>
      </p:sp>
    </p:spTree>
    <p:extLst>
      <p:ext uri="{BB962C8B-B14F-4D97-AF65-F5344CB8AC3E}">
        <p14:creationId xmlns:p14="http://schemas.microsoft.com/office/powerpoint/2010/main" val="2974533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Comparison Setup</a:t>
            </a:r>
            <a:endParaRPr lang="en-US" dirty="0"/>
          </a:p>
        </p:txBody>
      </p:sp>
      <p:sp>
        <p:nvSpPr>
          <p:cNvPr id="4" name="Footer Placeholder 3"/>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60" normalizeH="0" baseline="0" noProof="0" smtClean="0">
                <a:ln>
                  <a:noFill/>
                </a:ln>
                <a:solidFill>
                  <a:srgbClr val="671F72"/>
                </a:solidFill>
                <a:effectLst/>
                <a:uLnTx/>
                <a:uFillTx/>
                <a:latin typeface="Myriad Pro"/>
                <a:ea typeface="+mn-ea"/>
                <a:cs typeface="+mn-cs"/>
              </a:rPr>
              <a:t>Neural Acceleration of Scattering-Aware Color 3D Printing / Rittig, Sumin, Babaei, Didyk, Voloboy, Wilkie, Bickel, Myszkowski, Weyrich, Křivánek</a:t>
            </a:r>
            <a:endParaRPr kumimoji="0" lang="en-US" sz="900" b="0" i="0" u="none" strike="noStrike" kern="1200" cap="all" spc="60" normalizeH="0" baseline="0" noProof="0">
              <a:ln>
                <a:noFill/>
              </a:ln>
              <a:solidFill>
                <a:srgbClr val="671F72"/>
              </a:solidFill>
              <a:effectLst/>
              <a:uLnTx/>
              <a:uFillTx/>
              <a:latin typeface="Myriad Pro"/>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63B7712-7EFD-4F24-9103-A16C2717B9BF}" type="slidenum">
              <a:rPr kumimoji="0" lang="en-US" sz="1200" b="0" i="0" u="none" strike="noStrike" kern="1200" cap="none" spc="0" normalizeH="0" baseline="0" noProof="0" smtClean="0">
                <a:ln>
                  <a:noFill/>
                </a:ln>
                <a:solidFill>
                  <a:srgbClr val="671F72"/>
                </a:solidFill>
                <a:effectLst/>
                <a:uLnTx/>
                <a:uFillTx/>
                <a:latin typeface="Myriad Pr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671F72"/>
              </a:solidFill>
              <a:effectLst/>
              <a:uLnTx/>
              <a:uFillTx/>
              <a:latin typeface="Myriad Pro"/>
              <a:ea typeface="+mn-ea"/>
              <a:cs typeface="+mn-cs"/>
            </a:endParaRPr>
          </a:p>
        </p:txBody>
      </p:sp>
      <p:sp>
        <p:nvSpPr>
          <p:cNvPr id="20" name="TextBox 19"/>
          <p:cNvSpPr txBox="1"/>
          <p:nvPr/>
        </p:nvSpPr>
        <p:spPr>
          <a:xfrm>
            <a:off x="1020806" y="1043952"/>
            <a:ext cx="1840825" cy="369332"/>
          </a:xfrm>
          <a:prstGeom prst="rect">
            <a:avLst/>
          </a:prstGeom>
          <a:noFill/>
        </p:spPr>
        <p:txBody>
          <a:bodyPr wrap="none" rtlCol="0">
            <a:spAutoFit/>
          </a:bodyPr>
          <a:lstStyle/>
          <a:p>
            <a:pPr algn="ctr"/>
            <a:r>
              <a:rPr lang="de-DE" dirty="0" smtClean="0"/>
              <a:t>Ground Truth MC</a:t>
            </a:r>
            <a:endParaRPr lang="en-US" dirty="0"/>
          </a:p>
        </p:txBody>
      </p:sp>
      <p:sp>
        <p:nvSpPr>
          <p:cNvPr id="21" name="TextBox 20"/>
          <p:cNvSpPr txBox="1"/>
          <p:nvPr/>
        </p:nvSpPr>
        <p:spPr>
          <a:xfrm>
            <a:off x="3370488" y="1042141"/>
            <a:ext cx="1334020" cy="369332"/>
          </a:xfrm>
          <a:prstGeom prst="rect">
            <a:avLst/>
          </a:prstGeom>
          <a:noFill/>
        </p:spPr>
        <p:txBody>
          <a:bodyPr wrap="none" rtlCol="0">
            <a:spAutoFit/>
          </a:bodyPr>
          <a:lstStyle/>
          <a:p>
            <a:pPr algn="ctr"/>
            <a:r>
              <a:rPr lang="de-DE" dirty="0" smtClean="0"/>
              <a:t>Baseline NN</a:t>
            </a:r>
            <a:endParaRPr lang="en-US" dirty="0"/>
          </a:p>
        </p:txBody>
      </p:sp>
      <p:sp>
        <p:nvSpPr>
          <p:cNvPr id="22" name="TextBox 21"/>
          <p:cNvSpPr txBox="1"/>
          <p:nvPr/>
        </p:nvSpPr>
        <p:spPr>
          <a:xfrm>
            <a:off x="5683620" y="1042141"/>
            <a:ext cx="900311" cy="369332"/>
          </a:xfrm>
          <a:prstGeom prst="rect">
            <a:avLst/>
          </a:prstGeom>
          <a:noFill/>
        </p:spPr>
        <p:txBody>
          <a:bodyPr wrap="none" rtlCol="0">
            <a:spAutoFit/>
          </a:bodyPr>
          <a:lstStyle/>
          <a:p>
            <a:pPr algn="ctr"/>
            <a:r>
              <a:rPr lang="de-DE" dirty="0" smtClean="0"/>
              <a:t>Our NN</a:t>
            </a:r>
            <a:endParaRPr lang="en-US" dirty="0"/>
          </a:p>
        </p:txBody>
      </p:sp>
      <p:sp>
        <p:nvSpPr>
          <p:cNvPr id="10" name="TextBox 9"/>
          <p:cNvSpPr txBox="1"/>
          <p:nvPr/>
        </p:nvSpPr>
        <p:spPr>
          <a:xfrm>
            <a:off x="1103745" y="1573793"/>
            <a:ext cx="1674946" cy="923330"/>
          </a:xfrm>
          <a:prstGeom prst="rect">
            <a:avLst/>
          </a:prstGeom>
          <a:noFill/>
        </p:spPr>
        <p:txBody>
          <a:bodyPr wrap="none" rtlCol="0">
            <a:spAutoFit/>
          </a:bodyPr>
          <a:lstStyle/>
          <a:p>
            <a:pPr algn="ctr"/>
            <a:r>
              <a:rPr lang="de-DE" dirty="0" smtClean="0"/>
              <a:t>512 spp</a:t>
            </a:r>
          </a:p>
          <a:p>
            <a:pPr algn="ctr">
              <a:lnSpc>
                <a:spcPct val="200000"/>
              </a:lnSpc>
            </a:pPr>
            <a:r>
              <a:rPr lang="de-DE" dirty="0" smtClean="0"/>
              <a:t>1230 CPU cores</a:t>
            </a:r>
            <a:endParaRPr lang="en-US" dirty="0"/>
          </a:p>
        </p:txBody>
      </p:sp>
      <p:sp>
        <p:nvSpPr>
          <p:cNvPr id="29" name="TextBox 28"/>
          <p:cNvSpPr txBox="1"/>
          <p:nvPr/>
        </p:nvSpPr>
        <p:spPr>
          <a:xfrm>
            <a:off x="3172325" y="1573793"/>
            <a:ext cx="1730345" cy="369332"/>
          </a:xfrm>
          <a:prstGeom prst="rect">
            <a:avLst/>
          </a:prstGeom>
          <a:noFill/>
        </p:spPr>
        <p:txBody>
          <a:bodyPr wrap="none" rtlCol="0">
            <a:spAutoFit/>
          </a:bodyPr>
          <a:lstStyle/>
          <a:p>
            <a:pPr algn="ctr"/>
            <a:r>
              <a:rPr lang="de-DE" strike="sngStrike" dirty="0" smtClean="0"/>
              <a:t>Weight Sharing</a:t>
            </a:r>
            <a:endParaRPr lang="en-US" dirty="0"/>
          </a:p>
        </p:txBody>
      </p:sp>
      <p:sp>
        <p:nvSpPr>
          <p:cNvPr id="30" name="TextBox 29"/>
          <p:cNvSpPr txBox="1"/>
          <p:nvPr/>
        </p:nvSpPr>
        <p:spPr>
          <a:xfrm>
            <a:off x="5296304" y="1570084"/>
            <a:ext cx="1664622" cy="369332"/>
          </a:xfrm>
          <a:prstGeom prst="rect">
            <a:avLst/>
          </a:prstGeom>
          <a:noFill/>
        </p:spPr>
        <p:txBody>
          <a:bodyPr wrap="none" rtlCol="0">
            <a:spAutoFit/>
          </a:bodyPr>
          <a:lstStyle/>
          <a:p>
            <a:pPr algn="ctr"/>
            <a:r>
              <a:rPr lang="de-DE" dirty="0" smtClean="0"/>
              <a:t>Weight Sharing</a:t>
            </a:r>
          </a:p>
        </p:txBody>
      </p:sp>
      <p:grpSp>
        <p:nvGrpSpPr>
          <p:cNvPr id="48" name="Group 47"/>
          <p:cNvGrpSpPr/>
          <p:nvPr/>
        </p:nvGrpSpPr>
        <p:grpSpPr>
          <a:xfrm>
            <a:off x="1020806" y="3365063"/>
            <a:ext cx="4426470" cy="2429508"/>
            <a:chOff x="1828302" y="3326107"/>
            <a:chExt cx="4426470" cy="2429508"/>
          </a:xfrm>
        </p:grpSpPr>
        <p:grpSp>
          <p:nvGrpSpPr>
            <p:cNvPr id="12" name="Group 11"/>
            <p:cNvGrpSpPr/>
            <p:nvPr/>
          </p:nvGrpSpPr>
          <p:grpSpPr>
            <a:xfrm>
              <a:off x="1828302" y="4739952"/>
              <a:ext cx="2605200" cy="369332"/>
              <a:chOff x="3775042" y="5807616"/>
              <a:chExt cx="2605200" cy="369332"/>
            </a:xfrm>
          </p:grpSpPr>
          <p:sp>
            <p:nvSpPr>
              <p:cNvPr id="13" name="TextBox 12"/>
              <p:cNvSpPr txBox="1"/>
              <p:nvPr/>
            </p:nvSpPr>
            <p:spPr>
              <a:xfrm>
                <a:off x="3775042" y="5807616"/>
                <a:ext cx="2605200" cy="369332"/>
              </a:xfrm>
              <a:prstGeom prst="rect">
                <a:avLst/>
              </a:prstGeom>
              <a:noFill/>
            </p:spPr>
            <p:txBody>
              <a:bodyPr wrap="none" rtlCol="0">
                <a:spAutoFit/>
              </a:bodyPr>
              <a:lstStyle/>
              <a:p>
                <a:r>
                  <a:rPr lang="de-DE" dirty="0" smtClean="0"/>
                  <a:t>CIE dE 2000  0                 10</a:t>
                </a:r>
                <a:endParaRPr lang="en-US"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2989" y="5900842"/>
                <a:ext cx="719329" cy="182880"/>
              </a:xfrm>
              <a:prstGeom prst="rect">
                <a:avLst/>
              </a:prstGeom>
            </p:spPr>
          </p:pic>
        </p:grpSp>
        <p:sp>
          <p:nvSpPr>
            <p:cNvPr id="11" name="TextBox 10"/>
            <p:cNvSpPr txBox="1"/>
            <p:nvPr/>
          </p:nvSpPr>
          <p:spPr>
            <a:xfrm>
              <a:off x="1828302" y="5109284"/>
              <a:ext cx="4418389" cy="646331"/>
            </a:xfrm>
            <a:prstGeom prst="rect">
              <a:avLst/>
            </a:prstGeom>
            <a:noFill/>
          </p:spPr>
          <p:txBody>
            <a:bodyPr wrap="square" rtlCol="0">
              <a:spAutoFit/>
            </a:bodyPr>
            <a:lstStyle/>
            <a:p>
              <a:pPr marL="285750" indent="-285750">
                <a:buFont typeface="Arial" panose="020B0604020202020204" pitchFamily="34" charset="0"/>
                <a:buChar char="•"/>
              </a:pPr>
              <a:r>
                <a:rPr lang="de-DE" dirty="0" smtClean="0"/>
                <a:t>Perceptual colour metric</a:t>
              </a:r>
            </a:p>
            <a:p>
              <a:pPr marL="285750" indent="-285750">
                <a:buFont typeface="Arial" panose="020B0604020202020204" pitchFamily="34" charset="0"/>
                <a:buChar char="•"/>
              </a:pPr>
              <a:r>
                <a:rPr lang="de-DE" dirty="0" smtClean="0"/>
                <a:t>Lower is better</a:t>
              </a:r>
              <a:endParaRPr lang="en-US" dirty="0"/>
            </a:p>
          </p:txBody>
        </p:sp>
        <p:sp>
          <p:nvSpPr>
            <p:cNvPr id="15" name="TextBox 14"/>
            <p:cNvSpPr txBox="1"/>
            <p:nvPr/>
          </p:nvSpPr>
          <p:spPr>
            <a:xfrm>
              <a:off x="1836383" y="3326107"/>
              <a:ext cx="4418389" cy="923330"/>
            </a:xfrm>
            <a:prstGeom prst="rect">
              <a:avLst/>
            </a:prstGeom>
            <a:noFill/>
          </p:spPr>
          <p:txBody>
            <a:bodyPr wrap="none" rtlCol="0">
              <a:spAutoFit/>
            </a:bodyPr>
            <a:lstStyle/>
            <a:p>
              <a:r>
                <a:rPr lang="de-DE" dirty="0" smtClean="0"/>
                <a:t>Volume Distributions:</a:t>
              </a:r>
            </a:p>
            <a:p>
              <a:pPr marL="285750" indent="-285750">
                <a:buFont typeface="Arial" panose="020B0604020202020204" pitchFamily="34" charset="0"/>
                <a:buChar char="•"/>
              </a:pPr>
              <a:r>
                <a:rPr lang="de-DE" dirty="0" smtClean="0"/>
                <a:t>Real volumes from optimization pipeline</a:t>
              </a:r>
            </a:p>
            <a:p>
              <a:pPr marL="285750" indent="-285750">
                <a:buFont typeface="Arial" panose="020B0604020202020204" pitchFamily="34" charset="0"/>
                <a:buChar char="•"/>
              </a:pPr>
              <a:r>
                <a:rPr lang="de-DE" dirty="0" smtClean="0"/>
                <a:t>Not included in training set</a:t>
              </a:r>
              <a:endParaRPr lang="en-US" dirty="0"/>
            </a:p>
          </p:txBody>
        </p:sp>
      </p:grpSp>
      <p:sp>
        <p:nvSpPr>
          <p:cNvPr id="33" name="TextBox 32"/>
          <p:cNvSpPr txBox="1"/>
          <p:nvPr/>
        </p:nvSpPr>
        <p:spPr>
          <a:xfrm>
            <a:off x="3172325" y="2098201"/>
            <a:ext cx="3788601" cy="646331"/>
          </a:xfrm>
          <a:prstGeom prst="rect">
            <a:avLst/>
          </a:prstGeom>
          <a:noFill/>
        </p:spPr>
        <p:txBody>
          <a:bodyPr wrap="square" rtlCol="0">
            <a:spAutoFit/>
          </a:bodyPr>
          <a:lstStyle/>
          <a:p>
            <a:pPr algn="ctr"/>
            <a:r>
              <a:rPr lang="de-DE" dirty="0" smtClean="0"/>
              <a:t>8 </a:t>
            </a:r>
            <a:r>
              <a:rPr lang="de-DE" dirty="0"/>
              <a:t>CPU cores </a:t>
            </a:r>
          </a:p>
          <a:p>
            <a:pPr algn="ctr"/>
            <a:r>
              <a:rPr lang="de-DE" dirty="0"/>
              <a:t>+ GPU (RTX2080Ti</a:t>
            </a:r>
            <a:r>
              <a:rPr lang="de-DE" dirty="0" smtClean="0"/>
              <a:t>)</a:t>
            </a:r>
            <a:endParaRPr lang="en-US" dirty="0"/>
          </a:p>
        </p:txBody>
      </p:sp>
      <p:cxnSp>
        <p:nvCxnSpPr>
          <p:cNvPr id="34" name="Straight Connector 33"/>
          <p:cNvCxnSpPr/>
          <p:nvPr/>
        </p:nvCxnSpPr>
        <p:spPr>
          <a:xfrm>
            <a:off x="3172325" y="2028403"/>
            <a:ext cx="378860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020806" y="1462274"/>
            <a:ext cx="594012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17409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Single Forward Predictions</a:t>
            </a:r>
            <a:endParaRPr lang="en-US" dirty="0"/>
          </a:p>
        </p:txBody>
      </p:sp>
      <p:pic>
        <p:nvPicPr>
          <p:cNvPr id="6" name="Content Placeholder 5"/>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943295" y="1493713"/>
            <a:ext cx="1995849" cy="1995849"/>
          </a:xfrm>
        </p:spPr>
      </p:pic>
      <p:sp>
        <p:nvSpPr>
          <p:cNvPr id="4" name="Footer Placeholder 3"/>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60" normalizeH="0" baseline="0" noProof="0" smtClean="0">
                <a:ln>
                  <a:noFill/>
                </a:ln>
                <a:solidFill>
                  <a:srgbClr val="671F72"/>
                </a:solidFill>
                <a:effectLst/>
                <a:uLnTx/>
                <a:uFillTx/>
                <a:latin typeface="Myriad Pro"/>
                <a:ea typeface="+mn-ea"/>
                <a:cs typeface="+mn-cs"/>
              </a:rPr>
              <a:t>Neural Acceleration of Scattering-Aware Color 3D Printing / Rittig, Sumin, Babaei, Didyk, Voloboy, Wilkie, Bickel, Myszkowski, Weyrich, Křivánek</a:t>
            </a:r>
            <a:endParaRPr kumimoji="0" lang="en-US" sz="900" b="0" i="0" u="none" strike="noStrike" kern="1200" cap="all" spc="60" normalizeH="0" baseline="0" noProof="0">
              <a:ln>
                <a:noFill/>
              </a:ln>
              <a:solidFill>
                <a:srgbClr val="671F72"/>
              </a:solidFill>
              <a:effectLst/>
              <a:uLnTx/>
              <a:uFillTx/>
              <a:latin typeface="Myriad Pro"/>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63B7712-7EFD-4F24-9103-A16C2717B9BF}" type="slidenum">
              <a:rPr kumimoji="0" lang="en-US" sz="1200" b="0" i="0" u="none" strike="noStrike" kern="1200" cap="none" spc="0" normalizeH="0" baseline="0" noProof="0" smtClean="0">
                <a:ln>
                  <a:noFill/>
                </a:ln>
                <a:solidFill>
                  <a:srgbClr val="671F72"/>
                </a:solidFill>
                <a:effectLst/>
                <a:uLnTx/>
                <a:uFillTx/>
                <a:latin typeface="Myriad Pr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671F72"/>
              </a:solidFill>
              <a:effectLst/>
              <a:uLnTx/>
              <a:uFillTx/>
              <a:latin typeface="Myriad Pro"/>
              <a:ea typeface="+mn-ea"/>
              <a:cs typeface="+mn-cs"/>
            </a:endParaRPr>
          </a:p>
        </p:txBody>
      </p:sp>
      <p:grpSp>
        <p:nvGrpSpPr>
          <p:cNvPr id="12" name="Group 11"/>
          <p:cNvGrpSpPr/>
          <p:nvPr/>
        </p:nvGrpSpPr>
        <p:grpSpPr>
          <a:xfrm rot="16200000">
            <a:off x="6106332" y="4074534"/>
            <a:ext cx="2605200" cy="369332"/>
            <a:chOff x="3775042" y="5807616"/>
            <a:chExt cx="2605200" cy="369332"/>
          </a:xfrm>
        </p:grpSpPr>
        <p:sp>
          <p:nvSpPr>
            <p:cNvPr id="13" name="TextBox 12"/>
            <p:cNvSpPr txBox="1"/>
            <p:nvPr/>
          </p:nvSpPr>
          <p:spPr>
            <a:xfrm>
              <a:off x="3775042" y="5807616"/>
              <a:ext cx="2605200" cy="369332"/>
            </a:xfrm>
            <a:prstGeom prst="rect">
              <a:avLst/>
            </a:prstGeom>
            <a:noFill/>
          </p:spPr>
          <p:txBody>
            <a:bodyPr wrap="none" rtlCol="0">
              <a:spAutoFit/>
            </a:bodyPr>
            <a:lstStyle/>
            <a:p>
              <a:r>
                <a:rPr lang="de-DE" dirty="0" smtClean="0"/>
                <a:t>CIE dE 2000  0                 10</a:t>
              </a:r>
              <a:endParaRPr lang="en-US" dirty="0"/>
            </a:p>
          </p:txBody>
        </p:sp>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72989" y="5900842"/>
              <a:ext cx="719329" cy="182880"/>
            </a:xfrm>
            <a:prstGeom prst="rect">
              <a:avLst/>
            </a:prstGeom>
          </p:spPr>
        </p:pic>
      </p:grpSp>
      <p:sp>
        <p:nvSpPr>
          <p:cNvPr id="20" name="TextBox 19"/>
          <p:cNvSpPr txBox="1"/>
          <p:nvPr/>
        </p:nvSpPr>
        <p:spPr>
          <a:xfrm>
            <a:off x="1020806" y="1043952"/>
            <a:ext cx="1840825" cy="369332"/>
          </a:xfrm>
          <a:prstGeom prst="rect">
            <a:avLst/>
          </a:prstGeom>
          <a:noFill/>
        </p:spPr>
        <p:txBody>
          <a:bodyPr wrap="none" rtlCol="0">
            <a:spAutoFit/>
          </a:bodyPr>
          <a:lstStyle/>
          <a:p>
            <a:pPr algn="ctr"/>
            <a:r>
              <a:rPr lang="de-DE" dirty="0" smtClean="0"/>
              <a:t>Ground Truth MC</a:t>
            </a:r>
            <a:endParaRPr lang="en-US" dirty="0"/>
          </a:p>
        </p:txBody>
      </p:sp>
      <p:sp>
        <p:nvSpPr>
          <p:cNvPr id="21" name="TextBox 20"/>
          <p:cNvSpPr txBox="1"/>
          <p:nvPr/>
        </p:nvSpPr>
        <p:spPr>
          <a:xfrm>
            <a:off x="3370488" y="1042141"/>
            <a:ext cx="1334020" cy="369332"/>
          </a:xfrm>
          <a:prstGeom prst="rect">
            <a:avLst/>
          </a:prstGeom>
          <a:noFill/>
        </p:spPr>
        <p:txBody>
          <a:bodyPr wrap="none" rtlCol="0">
            <a:spAutoFit/>
          </a:bodyPr>
          <a:lstStyle/>
          <a:p>
            <a:pPr algn="ctr"/>
            <a:r>
              <a:rPr lang="de-DE" dirty="0" smtClean="0"/>
              <a:t>Baseline NN</a:t>
            </a:r>
            <a:endParaRPr lang="en-US" dirty="0"/>
          </a:p>
        </p:txBody>
      </p:sp>
      <p:sp>
        <p:nvSpPr>
          <p:cNvPr id="22" name="TextBox 21"/>
          <p:cNvSpPr txBox="1"/>
          <p:nvPr/>
        </p:nvSpPr>
        <p:spPr>
          <a:xfrm>
            <a:off x="5683620" y="1042141"/>
            <a:ext cx="900311" cy="369332"/>
          </a:xfrm>
          <a:prstGeom prst="rect">
            <a:avLst/>
          </a:prstGeom>
          <a:noFill/>
        </p:spPr>
        <p:txBody>
          <a:bodyPr wrap="none" rtlCol="0">
            <a:spAutoFit/>
          </a:bodyPr>
          <a:lstStyle/>
          <a:p>
            <a:pPr algn="ctr"/>
            <a:r>
              <a:rPr lang="de-DE" dirty="0" smtClean="0"/>
              <a:t>Our NN</a:t>
            </a:r>
            <a:endParaRPr lang="en-US" dirty="0"/>
          </a:p>
        </p:txBody>
      </p:sp>
      <p:pic>
        <p:nvPicPr>
          <p:cNvPr id="25" name="Content Placeholder 5"/>
          <p:cNvPicPr>
            <a:picLocks noChangeAspect="1"/>
          </p:cNvPicPr>
          <p:nvPr/>
        </p:nvPicPr>
        <p:blipFill rotWithShape="1">
          <a:blip r:embed="rId5">
            <a:extLst>
              <a:ext uri="{28A0092B-C50C-407E-A947-70E740481C1C}">
                <a14:useLocalDpi xmlns:a14="http://schemas.microsoft.com/office/drawing/2010/main" val="0"/>
              </a:ext>
            </a:extLst>
          </a:blip>
          <a:srcRect l="31307" t="31307" r="31307" b="31307"/>
          <a:stretch/>
        </p:blipFill>
        <p:spPr>
          <a:xfrm>
            <a:off x="943297" y="3569812"/>
            <a:ext cx="1995846" cy="1995846"/>
          </a:xfrm>
          <a:prstGeom prst="rect">
            <a:avLst/>
          </a:prstGeom>
        </p:spPr>
      </p:pic>
      <p:sp>
        <p:nvSpPr>
          <p:cNvPr id="9" name="TextBox 8"/>
          <p:cNvSpPr txBox="1"/>
          <p:nvPr/>
        </p:nvSpPr>
        <p:spPr>
          <a:xfrm>
            <a:off x="943295" y="5645908"/>
            <a:ext cx="1995848" cy="369332"/>
          </a:xfrm>
          <a:prstGeom prst="rect">
            <a:avLst/>
          </a:prstGeom>
          <a:noFill/>
        </p:spPr>
        <p:txBody>
          <a:bodyPr wrap="square" rtlCol="0">
            <a:spAutoFit/>
          </a:bodyPr>
          <a:lstStyle/>
          <a:p>
            <a:pPr algn="ctr"/>
            <a:r>
              <a:rPr lang="de-DE" dirty="0" smtClean="0"/>
              <a:t>26 min</a:t>
            </a:r>
            <a:endParaRPr lang="en-US" dirty="0"/>
          </a:p>
        </p:txBody>
      </p:sp>
      <p:grpSp>
        <p:nvGrpSpPr>
          <p:cNvPr id="10" name="Group 9"/>
          <p:cNvGrpSpPr/>
          <p:nvPr/>
        </p:nvGrpSpPr>
        <p:grpSpPr>
          <a:xfrm>
            <a:off x="3037005" y="1493508"/>
            <a:ext cx="1995873" cy="4521527"/>
            <a:chOff x="3037005" y="1493508"/>
            <a:chExt cx="1995873" cy="4521527"/>
          </a:xfrm>
        </p:grpSpPr>
        <p:pic>
          <p:nvPicPr>
            <p:cNvPr id="7" name="Picture 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037005" y="1493508"/>
              <a:ext cx="1995873" cy="1995873"/>
            </a:xfrm>
            <a:prstGeom prst="rect">
              <a:avLst/>
            </a:prstGeom>
          </p:spPr>
        </p:pic>
        <p:pic>
          <p:nvPicPr>
            <p:cNvPr id="23" name="Picture 2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317475" y="1493508"/>
              <a:ext cx="715403" cy="715403"/>
            </a:xfrm>
            <a:prstGeom prst="rect">
              <a:avLst/>
            </a:prstGeom>
          </p:spPr>
        </p:pic>
        <p:pic>
          <p:nvPicPr>
            <p:cNvPr id="26" name="Picture 25"/>
            <p:cNvPicPr>
              <a:picLocks noChangeAspect="1"/>
            </p:cNvPicPr>
            <p:nvPr/>
          </p:nvPicPr>
          <p:blipFill rotWithShape="1">
            <a:blip r:embed="rId6">
              <a:extLst>
                <a:ext uri="{28A0092B-C50C-407E-A947-70E740481C1C}">
                  <a14:useLocalDpi xmlns:a14="http://schemas.microsoft.com/office/drawing/2010/main" val="0"/>
                </a:ext>
              </a:extLst>
            </a:blip>
            <a:srcRect l="31376" t="31376" r="31376" b="31376"/>
            <a:stretch/>
          </p:blipFill>
          <p:spPr>
            <a:xfrm>
              <a:off x="3040684" y="3573284"/>
              <a:ext cx="1988516" cy="1988516"/>
            </a:xfrm>
            <a:prstGeom prst="rect">
              <a:avLst/>
            </a:prstGeom>
          </p:spPr>
        </p:pic>
        <p:pic>
          <p:nvPicPr>
            <p:cNvPr id="28" name="Picture 27"/>
            <p:cNvPicPr>
              <a:picLocks noChangeAspect="1"/>
            </p:cNvPicPr>
            <p:nvPr/>
          </p:nvPicPr>
          <p:blipFill rotWithShape="1">
            <a:blip r:embed="rId8" cstate="hqprint">
              <a:extLst>
                <a:ext uri="{28A0092B-C50C-407E-A947-70E740481C1C}">
                  <a14:useLocalDpi xmlns:a14="http://schemas.microsoft.com/office/drawing/2010/main" val="0"/>
                </a:ext>
              </a:extLst>
            </a:blip>
            <a:srcRect l="30817" t="30817" r="30817" b="30817"/>
            <a:stretch/>
          </p:blipFill>
          <p:spPr>
            <a:xfrm>
              <a:off x="4317474" y="3569812"/>
              <a:ext cx="711725" cy="711725"/>
            </a:xfrm>
            <a:prstGeom prst="rect">
              <a:avLst/>
            </a:prstGeom>
          </p:spPr>
        </p:pic>
        <p:sp>
          <p:nvSpPr>
            <p:cNvPr id="29" name="TextBox 28"/>
            <p:cNvSpPr txBox="1"/>
            <p:nvPr/>
          </p:nvSpPr>
          <p:spPr>
            <a:xfrm>
              <a:off x="3037017" y="5645703"/>
              <a:ext cx="1995848" cy="369332"/>
            </a:xfrm>
            <a:prstGeom prst="rect">
              <a:avLst/>
            </a:prstGeom>
            <a:noFill/>
          </p:spPr>
          <p:txBody>
            <a:bodyPr wrap="square" rtlCol="0">
              <a:spAutoFit/>
            </a:bodyPr>
            <a:lstStyle/>
            <a:p>
              <a:pPr algn="ctr"/>
              <a:r>
                <a:rPr lang="de-DE" dirty="0" smtClean="0"/>
                <a:t>2.3 min</a:t>
              </a:r>
              <a:endParaRPr lang="en-US" dirty="0"/>
            </a:p>
          </p:txBody>
        </p:sp>
      </p:grpSp>
      <p:grpSp>
        <p:nvGrpSpPr>
          <p:cNvPr id="11" name="Group 10"/>
          <p:cNvGrpSpPr/>
          <p:nvPr/>
        </p:nvGrpSpPr>
        <p:grpSpPr>
          <a:xfrm>
            <a:off x="5130739" y="1493508"/>
            <a:ext cx="2000960" cy="4521527"/>
            <a:chOff x="5130739" y="1493508"/>
            <a:chExt cx="2000960" cy="4521527"/>
          </a:xfrm>
        </p:grpSpPr>
        <p:pic>
          <p:nvPicPr>
            <p:cNvPr id="18" name="Picture 17"/>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130739" y="1493508"/>
              <a:ext cx="1995873" cy="1995873"/>
            </a:xfrm>
            <a:prstGeom prst="rect">
              <a:avLst/>
            </a:prstGeom>
          </p:spPr>
        </p:pic>
        <p:pic>
          <p:nvPicPr>
            <p:cNvPr id="19" name="Picture 18"/>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6426305" y="1508604"/>
              <a:ext cx="700307" cy="700307"/>
            </a:xfrm>
            <a:prstGeom prst="rect">
              <a:avLst/>
            </a:prstGeom>
          </p:spPr>
        </p:pic>
        <p:pic>
          <p:nvPicPr>
            <p:cNvPr id="24" name="Picture 23"/>
            <p:cNvPicPr>
              <a:picLocks noChangeAspect="1"/>
            </p:cNvPicPr>
            <p:nvPr/>
          </p:nvPicPr>
          <p:blipFill rotWithShape="1">
            <a:blip r:embed="rId9">
              <a:extLst>
                <a:ext uri="{28A0092B-C50C-407E-A947-70E740481C1C}">
                  <a14:useLocalDpi xmlns:a14="http://schemas.microsoft.com/office/drawing/2010/main" val="0"/>
                </a:ext>
              </a:extLst>
            </a:blip>
            <a:srcRect l="31810" t="31810" r="31810" b="31810"/>
            <a:stretch/>
          </p:blipFill>
          <p:spPr>
            <a:xfrm>
              <a:off x="5130739" y="3569812"/>
              <a:ext cx="1991988" cy="1991988"/>
            </a:xfrm>
            <a:prstGeom prst="rect">
              <a:avLst/>
            </a:prstGeom>
          </p:spPr>
        </p:pic>
        <p:pic>
          <p:nvPicPr>
            <p:cNvPr id="27" name="Picture 26"/>
            <p:cNvPicPr>
              <a:picLocks noChangeAspect="1"/>
            </p:cNvPicPr>
            <p:nvPr/>
          </p:nvPicPr>
          <p:blipFill rotWithShape="1">
            <a:blip r:embed="rId11" cstate="hqprint">
              <a:extLst>
                <a:ext uri="{28A0092B-C50C-407E-A947-70E740481C1C}">
                  <a14:useLocalDpi xmlns:a14="http://schemas.microsoft.com/office/drawing/2010/main" val="0"/>
                </a:ext>
              </a:extLst>
            </a:blip>
            <a:srcRect l="31700" t="31700" r="31700" b="31700"/>
            <a:stretch/>
          </p:blipFill>
          <p:spPr>
            <a:xfrm>
              <a:off x="6426305" y="3569812"/>
              <a:ext cx="673480" cy="673480"/>
            </a:xfrm>
            <a:prstGeom prst="rect">
              <a:avLst/>
            </a:prstGeom>
          </p:spPr>
        </p:pic>
        <p:sp>
          <p:nvSpPr>
            <p:cNvPr id="30" name="TextBox 29"/>
            <p:cNvSpPr txBox="1"/>
            <p:nvPr/>
          </p:nvSpPr>
          <p:spPr>
            <a:xfrm>
              <a:off x="5135851" y="5645703"/>
              <a:ext cx="1995848" cy="369332"/>
            </a:xfrm>
            <a:prstGeom prst="rect">
              <a:avLst/>
            </a:prstGeom>
            <a:noFill/>
          </p:spPr>
          <p:txBody>
            <a:bodyPr wrap="square" rtlCol="0">
              <a:spAutoFit/>
            </a:bodyPr>
            <a:lstStyle/>
            <a:p>
              <a:pPr algn="ctr"/>
              <a:r>
                <a:rPr lang="de-DE" dirty="0" smtClean="0"/>
                <a:t>2.3 min</a:t>
              </a:r>
              <a:endParaRPr lang="en-US" dirty="0"/>
            </a:p>
          </p:txBody>
        </p:sp>
      </p:grpSp>
      <p:cxnSp>
        <p:nvCxnSpPr>
          <p:cNvPr id="16" name="Straight Arrow Connector 15"/>
          <p:cNvCxnSpPr/>
          <p:nvPr/>
        </p:nvCxnSpPr>
        <p:spPr>
          <a:xfrm>
            <a:off x="3138571" y="4166332"/>
            <a:ext cx="896257" cy="785909"/>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858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1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fltVal val="0"/>
                                          </p:val>
                                        </p:tav>
                                        <p:tav tm="100000">
                                          <p:val>
                                            <p:strVal val="#ppt_w"/>
                                          </p:val>
                                        </p:tav>
                                      </p:tavLst>
                                    </p:anim>
                                    <p:anim calcmode="lin" valueType="num">
                                      <p:cBhvr>
                                        <p:cTn id="21" dur="500" fill="hold"/>
                                        <p:tgtEl>
                                          <p:spTgt spid="16"/>
                                        </p:tgtEl>
                                        <p:attrNameLst>
                                          <p:attrName>ppt_h</p:attrName>
                                        </p:attrNameLst>
                                      </p:cBhvr>
                                      <p:tavLst>
                                        <p:tav tm="0">
                                          <p:val>
                                            <p:fltVal val="0"/>
                                          </p:val>
                                        </p:tav>
                                        <p:tav tm="100000">
                                          <p:val>
                                            <p:strVal val="#ppt_h"/>
                                          </p:val>
                                        </p:tav>
                                      </p:tavLst>
                                    </p:anim>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3370488" y="1042141"/>
            <a:ext cx="1334020" cy="369332"/>
          </a:xfrm>
          <a:prstGeom prst="rect">
            <a:avLst/>
          </a:prstGeom>
          <a:noFill/>
        </p:spPr>
        <p:txBody>
          <a:bodyPr wrap="none" rtlCol="0">
            <a:spAutoFit/>
          </a:bodyPr>
          <a:lstStyle/>
          <a:p>
            <a:pPr algn="ctr"/>
            <a:r>
              <a:rPr lang="de-DE" dirty="0" smtClean="0"/>
              <a:t>Baseline NN</a:t>
            </a:r>
            <a:endParaRPr lang="en-US" dirty="0"/>
          </a:p>
        </p:txBody>
      </p:sp>
      <p:pic>
        <p:nvPicPr>
          <p:cNvPr id="12" name="Content Placeholder 11"/>
          <p:cNvPicPr>
            <a:picLocks noGrp="1" noChangeAspect="1"/>
          </p:cNvPicPr>
          <p:nvPr>
            <p:ph idx="1"/>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p:blipFill>
        <p:spPr>
          <a:xfrm>
            <a:off x="615076" y="3180150"/>
            <a:ext cx="2648824" cy="2648824"/>
          </a:xfr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29763" t="59023" r="43189" b="13928"/>
          <a:stretch/>
        </p:blipFill>
        <p:spPr>
          <a:xfrm>
            <a:off x="941564" y="3576129"/>
            <a:ext cx="1995849" cy="1995849"/>
          </a:xfrm>
          <a:prstGeom prst="rect">
            <a:avLst/>
          </a:prstGeom>
        </p:spPr>
      </p:pic>
      <p:sp>
        <p:nvSpPr>
          <p:cNvPr id="2" name="Title 1"/>
          <p:cNvSpPr>
            <a:spLocks noGrp="1"/>
          </p:cNvSpPr>
          <p:nvPr>
            <p:ph type="title"/>
          </p:nvPr>
        </p:nvSpPr>
        <p:spPr/>
        <p:txBody>
          <a:bodyPr/>
          <a:lstStyle/>
          <a:p>
            <a:r>
              <a:rPr lang="de-DE" dirty="0" smtClean="0"/>
              <a:t>Repeated Predictions for Refinement</a:t>
            </a:r>
            <a:endParaRPr lang="en-US" dirty="0"/>
          </a:p>
        </p:txBody>
      </p:sp>
      <p:sp>
        <p:nvSpPr>
          <p:cNvPr id="4" name="Footer Placeholder 3"/>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60" normalizeH="0" baseline="0" noProof="0" smtClean="0">
                <a:ln>
                  <a:noFill/>
                </a:ln>
                <a:solidFill>
                  <a:srgbClr val="671F72"/>
                </a:solidFill>
                <a:effectLst/>
                <a:uLnTx/>
                <a:uFillTx/>
                <a:latin typeface="Myriad Pro"/>
                <a:ea typeface="+mn-ea"/>
                <a:cs typeface="+mn-cs"/>
              </a:rPr>
              <a:t>Neural Acceleration of Scattering-Aware Color 3D Printing / Rittig, Sumin, Babaei, Didyk, Voloboy, Wilkie, Bickel, Myszkowski, Weyrich, Křivánek</a:t>
            </a:r>
            <a:endParaRPr kumimoji="0" lang="en-US" sz="900" b="0" i="0" u="none" strike="noStrike" kern="1200" cap="all" spc="60" normalizeH="0" baseline="0" noProof="0">
              <a:ln>
                <a:noFill/>
              </a:ln>
              <a:solidFill>
                <a:srgbClr val="671F72"/>
              </a:solidFill>
              <a:effectLst/>
              <a:uLnTx/>
              <a:uFillTx/>
              <a:latin typeface="Myriad Pro"/>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63B7712-7EFD-4F24-9103-A16C2717B9BF}" type="slidenum">
              <a:rPr kumimoji="0" lang="en-US" sz="1200" b="0" i="0" u="none" strike="noStrike" kern="1200" cap="none" spc="0" normalizeH="0" baseline="0" noProof="0" smtClean="0">
                <a:ln>
                  <a:noFill/>
                </a:ln>
                <a:solidFill>
                  <a:srgbClr val="671F72"/>
                </a:solidFill>
                <a:effectLst/>
                <a:uLnTx/>
                <a:uFillTx/>
                <a:latin typeface="Myriad Pr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671F72"/>
              </a:solidFill>
              <a:effectLst/>
              <a:uLnTx/>
              <a:uFillTx/>
              <a:latin typeface="Myriad Pro"/>
              <a:ea typeface="+mn-ea"/>
              <a:cs typeface="+mn-cs"/>
            </a:endParaRPr>
          </a:p>
        </p:txBody>
      </p:sp>
      <p:sp>
        <p:nvSpPr>
          <p:cNvPr id="13" name="Rectangle 12"/>
          <p:cNvSpPr/>
          <p:nvPr/>
        </p:nvSpPr>
        <p:spPr>
          <a:xfrm>
            <a:off x="-7781668" y="-3683000"/>
            <a:ext cx="7366000" cy="7366000"/>
          </a:xfrm>
          <a:prstGeom prst="rect">
            <a:avLst/>
          </a:prstGeom>
          <a:solidFill>
            <a:srgbClr val="671F72">
              <a:alpha val="1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601675" y="672126"/>
            <a:ext cx="1995849" cy="1995849"/>
          </a:xfrm>
          <a:prstGeom prst="rect">
            <a:avLst/>
          </a:prstGeom>
          <a:solidFill>
            <a:srgbClr val="671F72">
              <a:alpha val="1882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rotWithShape="1">
          <a:blip r:embed="rId6">
            <a:extLst>
              <a:ext uri="{28A0092B-C50C-407E-A947-70E740481C1C}">
                <a14:useLocalDpi xmlns:a14="http://schemas.microsoft.com/office/drawing/2010/main" val="0"/>
              </a:ext>
            </a:extLst>
          </a:blip>
          <a:srcRect l="29505" t="59195" r="43446" b="13756"/>
          <a:stretch/>
        </p:blipFill>
        <p:spPr>
          <a:xfrm>
            <a:off x="941564" y="1493533"/>
            <a:ext cx="1995848" cy="1995848"/>
          </a:xfrm>
          <a:prstGeom prst="rect">
            <a:avLst/>
          </a:prstGeom>
        </p:spPr>
      </p:pic>
      <p:pic>
        <p:nvPicPr>
          <p:cNvPr id="18" name="Picture 17"/>
          <p:cNvPicPr>
            <a:picLocks noChangeAspect="1"/>
          </p:cNvPicPr>
          <p:nvPr/>
        </p:nvPicPr>
        <p:blipFill rotWithShape="1">
          <a:blip r:embed="rId7">
            <a:extLst>
              <a:ext uri="{28A0092B-C50C-407E-A947-70E740481C1C}">
                <a14:useLocalDpi xmlns:a14="http://schemas.microsoft.com/office/drawing/2010/main" val="0"/>
              </a:ext>
            </a:extLst>
          </a:blip>
          <a:srcRect l="29581" t="58831" r="43300" b="14050"/>
          <a:stretch/>
        </p:blipFill>
        <p:spPr>
          <a:xfrm>
            <a:off x="3037028" y="1493508"/>
            <a:ext cx="1995850" cy="1995850"/>
          </a:xfrm>
          <a:prstGeom prst="rect">
            <a:avLst/>
          </a:prstGeom>
        </p:spPr>
      </p:pic>
      <p:pic>
        <p:nvPicPr>
          <p:cNvPr id="19" name="Picture 18"/>
          <p:cNvPicPr>
            <a:picLocks noChangeAspect="1"/>
          </p:cNvPicPr>
          <p:nvPr/>
        </p:nvPicPr>
        <p:blipFill rotWithShape="1">
          <a:blip r:embed="rId8">
            <a:extLst>
              <a:ext uri="{28A0092B-C50C-407E-A947-70E740481C1C}">
                <a14:useLocalDpi xmlns:a14="http://schemas.microsoft.com/office/drawing/2010/main" val="0"/>
              </a:ext>
            </a:extLst>
          </a:blip>
          <a:srcRect l="29385" t="59037" r="43519" b="13867"/>
          <a:stretch/>
        </p:blipFill>
        <p:spPr>
          <a:xfrm>
            <a:off x="5130739" y="1493508"/>
            <a:ext cx="1995850" cy="1995850"/>
          </a:xfrm>
          <a:prstGeom prst="rect">
            <a:avLst/>
          </a:prstGeom>
        </p:spPr>
      </p:pic>
      <p:sp>
        <p:nvSpPr>
          <p:cNvPr id="32" name="TextBox 31"/>
          <p:cNvSpPr txBox="1"/>
          <p:nvPr/>
        </p:nvSpPr>
        <p:spPr>
          <a:xfrm>
            <a:off x="1020806" y="1034366"/>
            <a:ext cx="1840825" cy="369332"/>
          </a:xfrm>
          <a:prstGeom prst="rect">
            <a:avLst/>
          </a:prstGeom>
          <a:noFill/>
        </p:spPr>
        <p:txBody>
          <a:bodyPr wrap="none" rtlCol="0">
            <a:spAutoFit/>
          </a:bodyPr>
          <a:lstStyle/>
          <a:p>
            <a:pPr algn="ctr"/>
            <a:r>
              <a:rPr lang="de-DE" dirty="0" smtClean="0"/>
              <a:t>Ground Truth MC</a:t>
            </a:r>
            <a:endParaRPr lang="en-US" dirty="0"/>
          </a:p>
        </p:txBody>
      </p:sp>
      <p:sp>
        <p:nvSpPr>
          <p:cNvPr id="34" name="TextBox 33"/>
          <p:cNvSpPr txBox="1"/>
          <p:nvPr/>
        </p:nvSpPr>
        <p:spPr>
          <a:xfrm>
            <a:off x="5683620" y="1034366"/>
            <a:ext cx="900311" cy="369332"/>
          </a:xfrm>
          <a:prstGeom prst="rect">
            <a:avLst/>
          </a:prstGeom>
          <a:noFill/>
        </p:spPr>
        <p:txBody>
          <a:bodyPr wrap="none" rtlCol="0">
            <a:spAutoFit/>
          </a:bodyPr>
          <a:lstStyle/>
          <a:p>
            <a:pPr algn="ctr"/>
            <a:r>
              <a:rPr lang="de-DE" dirty="0" smtClean="0"/>
              <a:t>Our NN</a:t>
            </a:r>
            <a:endParaRPr lang="en-US" dirty="0"/>
          </a:p>
        </p:txBody>
      </p:sp>
      <p:pic>
        <p:nvPicPr>
          <p:cNvPr id="3" name="Picture 2"/>
          <p:cNvPicPr>
            <a:picLocks noChangeAspect="1"/>
          </p:cNvPicPr>
          <p:nvPr/>
        </p:nvPicPr>
        <p:blipFill rotWithShape="1">
          <a:blip r:embed="rId9">
            <a:extLst>
              <a:ext uri="{28A0092B-C50C-407E-A947-70E740481C1C}">
                <a14:useLocalDpi xmlns:a14="http://schemas.microsoft.com/office/drawing/2010/main" val="0"/>
              </a:ext>
            </a:extLst>
          </a:blip>
          <a:srcRect l="29566" t="59077" r="43397" b="13885"/>
          <a:stretch/>
        </p:blipFill>
        <p:spPr>
          <a:xfrm>
            <a:off x="3037028" y="3571393"/>
            <a:ext cx="1993338" cy="1993338"/>
          </a:xfrm>
          <a:prstGeom prst="rect">
            <a:avLst/>
          </a:prstGeom>
        </p:spPr>
      </p:pic>
      <p:pic>
        <p:nvPicPr>
          <p:cNvPr id="8" name="Picture 7"/>
          <p:cNvPicPr>
            <a:picLocks noChangeAspect="1"/>
          </p:cNvPicPr>
          <p:nvPr/>
        </p:nvPicPr>
        <p:blipFill rotWithShape="1">
          <a:blip r:embed="rId10">
            <a:extLst>
              <a:ext uri="{28A0092B-C50C-407E-A947-70E740481C1C}">
                <a14:useLocalDpi xmlns:a14="http://schemas.microsoft.com/office/drawing/2010/main" val="0"/>
              </a:ext>
            </a:extLst>
          </a:blip>
          <a:srcRect l="29623" t="59087" r="43235" b="13771"/>
          <a:stretch/>
        </p:blipFill>
        <p:spPr>
          <a:xfrm>
            <a:off x="5126004" y="3571393"/>
            <a:ext cx="2000585" cy="2000585"/>
          </a:xfrm>
          <a:prstGeom prst="rect">
            <a:avLst/>
          </a:prstGeom>
        </p:spPr>
      </p:pic>
      <p:grpSp>
        <p:nvGrpSpPr>
          <p:cNvPr id="24" name="Group 23"/>
          <p:cNvGrpSpPr/>
          <p:nvPr/>
        </p:nvGrpSpPr>
        <p:grpSpPr>
          <a:xfrm rot="16200000">
            <a:off x="6106332" y="4074534"/>
            <a:ext cx="2605200" cy="369332"/>
            <a:chOff x="3775042" y="5807616"/>
            <a:chExt cx="2605200" cy="369332"/>
          </a:xfrm>
        </p:grpSpPr>
        <p:sp>
          <p:nvSpPr>
            <p:cNvPr id="25" name="TextBox 24"/>
            <p:cNvSpPr txBox="1"/>
            <p:nvPr/>
          </p:nvSpPr>
          <p:spPr>
            <a:xfrm>
              <a:off x="3775042" y="5807616"/>
              <a:ext cx="2605200" cy="369332"/>
            </a:xfrm>
            <a:prstGeom prst="rect">
              <a:avLst/>
            </a:prstGeom>
            <a:noFill/>
          </p:spPr>
          <p:txBody>
            <a:bodyPr wrap="none" rtlCol="0">
              <a:spAutoFit/>
            </a:bodyPr>
            <a:lstStyle/>
            <a:p>
              <a:r>
                <a:rPr lang="de-DE" dirty="0" smtClean="0"/>
                <a:t>CIE dE 2000  0                 10</a:t>
              </a:r>
              <a:endParaRPr lang="en-US" dirty="0"/>
            </a:p>
          </p:txBody>
        </p:sp>
        <p:pic>
          <p:nvPicPr>
            <p:cNvPr id="26" name="Picture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72989" y="5900842"/>
              <a:ext cx="719329" cy="182880"/>
            </a:xfrm>
            <a:prstGeom prst="rect">
              <a:avLst/>
            </a:prstGeom>
          </p:spPr>
        </p:pic>
      </p:grpSp>
      <p:sp>
        <p:nvSpPr>
          <p:cNvPr id="27" name="TextBox 26"/>
          <p:cNvSpPr txBox="1"/>
          <p:nvPr/>
        </p:nvSpPr>
        <p:spPr>
          <a:xfrm>
            <a:off x="943295" y="5645908"/>
            <a:ext cx="1995848" cy="369332"/>
          </a:xfrm>
          <a:prstGeom prst="rect">
            <a:avLst/>
          </a:prstGeom>
          <a:noFill/>
        </p:spPr>
        <p:txBody>
          <a:bodyPr wrap="square" rtlCol="0">
            <a:spAutoFit/>
          </a:bodyPr>
          <a:lstStyle/>
          <a:p>
            <a:pPr algn="ctr"/>
            <a:r>
              <a:rPr lang="de-DE" dirty="0" smtClean="0"/>
              <a:t>16.8 min</a:t>
            </a:r>
            <a:endParaRPr lang="en-US" dirty="0"/>
          </a:p>
        </p:txBody>
      </p:sp>
      <p:sp>
        <p:nvSpPr>
          <p:cNvPr id="28" name="TextBox 27"/>
          <p:cNvSpPr txBox="1"/>
          <p:nvPr/>
        </p:nvSpPr>
        <p:spPr>
          <a:xfrm>
            <a:off x="3034518" y="5640773"/>
            <a:ext cx="1995848" cy="369332"/>
          </a:xfrm>
          <a:prstGeom prst="rect">
            <a:avLst/>
          </a:prstGeom>
          <a:noFill/>
        </p:spPr>
        <p:txBody>
          <a:bodyPr wrap="square" rtlCol="0">
            <a:spAutoFit/>
          </a:bodyPr>
          <a:lstStyle/>
          <a:p>
            <a:pPr algn="ctr"/>
            <a:r>
              <a:rPr lang="de-DE" dirty="0" smtClean="0"/>
              <a:t>2.1 min</a:t>
            </a:r>
            <a:endParaRPr lang="en-US" dirty="0"/>
          </a:p>
        </p:txBody>
      </p:sp>
      <p:sp>
        <p:nvSpPr>
          <p:cNvPr id="29" name="TextBox 28"/>
          <p:cNvSpPr txBox="1"/>
          <p:nvPr/>
        </p:nvSpPr>
        <p:spPr>
          <a:xfrm>
            <a:off x="5126004" y="5640773"/>
            <a:ext cx="1995848" cy="369332"/>
          </a:xfrm>
          <a:prstGeom prst="rect">
            <a:avLst/>
          </a:prstGeom>
          <a:noFill/>
        </p:spPr>
        <p:txBody>
          <a:bodyPr wrap="square" rtlCol="0">
            <a:spAutoFit/>
          </a:bodyPr>
          <a:lstStyle/>
          <a:p>
            <a:pPr algn="ctr"/>
            <a:r>
              <a:rPr lang="de-DE" dirty="0" smtClean="0"/>
              <a:t>2.1 min</a:t>
            </a:r>
            <a:endParaRPr lang="en-US" dirty="0"/>
          </a:p>
        </p:txBody>
      </p:sp>
      <p:grpSp>
        <p:nvGrpSpPr>
          <p:cNvPr id="7" name="Group 6"/>
          <p:cNvGrpSpPr/>
          <p:nvPr/>
        </p:nvGrpSpPr>
        <p:grpSpPr>
          <a:xfrm>
            <a:off x="3034518" y="1034366"/>
            <a:ext cx="1997104" cy="4976472"/>
            <a:chOff x="3034518" y="1034366"/>
            <a:chExt cx="1997104" cy="4976472"/>
          </a:xfrm>
        </p:grpSpPr>
        <p:pic>
          <p:nvPicPr>
            <p:cNvPr id="16" name="Picture 15"/>
            <p:cNvPicPr>
              <a:picLocks noChangeAspect="1"/>
            </p:cNvPicPr>
            <p:nvPr/>
          </p:nvPicPr>
          <p:blipFill rotWithShape="1">
            <a:blip r:embed="rId12">
              <a:extLst>
                <a:ext uri="{28A0092B-C50C-407E-A947-70E740481C1C}">
                  <a14:useLocalDpi xmlns:a14="http://schemas.microsoft.com/office/drawing/2010/main" val="0"/>
                </a:ext>
              </a:extLst>
            </a:blip>
            <a:srcRect l="29335" t="59185" r="43589" b="13739"/>
            <a:stretch/>
          </p:blipFill>
          <p:spPr>
            <a:xfrm>
              <a:off x="3035772" y="1510868"/>
              <a:ext cx="1995850" cy="1995850"/>
            </a:xfrm>
            <a:prstGeom prst="rect">
              <a:avLst/>
            </a:prstGeom>
          </p:spPr>
        </p:pic>
        <p:sp>
          <p:nvSpPr>
            <p:cNvPr id="6" name="TextBox 5"/>
            <p:cNvSpPr txBox="1"/>
            <p:nvPr/>
          </p:nvSpPr>
          <p:spPr>
            <a:xfrm>
              <a:off x="3209240" y="1034366"/>
              <a:ext cx="1648913" cy="369332"/>
            </a:xfrm>
            <a:prstGeom prst="rect">
              <a:avLst/>
            </a:prstGeom>
            <a:noFill/>
          </p:spPr>
          <p:txBody>
            <a:bodyPr wrap="none" rtlCol="0">
              <a:spAutoFit/>
            </a:bodyPr>
            <a:lstStyle/>
            <a:p>
              <a:pPr algn="r"/>
              <a:r>
                <a:rPr lang="de-DE" dirty="0" smtClean="0">
                  <a:ln w="3175">
                    <a:noFill/>
                  </a:ln>
                </a:rPr>
                <a:t>Equal-time MC</a:t>
              </a:r>
              <a:endParaRPr lang="en-US" dirty="0">
                <a:ln w="3175">
                  <a:noFill/>
                </a:ln>
              </a:endParaRPr>
            </a:p>
          </p:txBody>
        </p:sp>
        <p:pic>
          <p:nvPicPr>
            <p:cNvPr id="10" name="Picture 9"/>
            <p:cNvPicPr>
              <a:picLocks noChangeAspect="1"/>
            </p:cNvPicPr>
            <p:nvPr/>
          </p:nvPicPr>
          <p:blipFill rotWithShape="1">
            <a:blip r:embed="rId13">
              <a:extLst>
                <a:ext uri="{28A0092B-C50C-407E-A947-70E740481C1C}">
                  <a14:useLocalDpi xmlns:a14="http://schemas.microsoft.com/office/drawing/2010/main" val="0"/>
                </a:ext>
              </a:extLst>
            </a:blip>
            <a:srcRect l="29686" t="58998" r="43264" b="13951"/>
            <a:stretch/>
          </p:blipFill>
          <p:spPr>
            <a:xfrm>
              <a:off x="3037840" y="3571393"/>
              <a:ext cx="1992526" cy="1992526"/>
            </a:xfrm>
            <a:prstGeom prst="rect">
              <a:avLst/>
            </a:prstGeom>
          </p:spPr>
        </p:pic>
        <p:sp>
          <p:nvSpPr>
            <p:cNvPr id="30" name="TextBox 29"/>
            <p:cNvSpPr txBox="1"/>
            <p:nvPr/>
          </p:nvSpPr>
          <p:spPr>
            <a:xfrm>
              <a:off x="3034518" y="5641506"/>
              <a:ext cx="1995848" cy="369332"/>
            </a:xfrm>
            <a:prstGeom prst="rect">
              <a:avLst/>
            </a:prstGeom>
            <a:noFill/>
          </p:spPr>
          <p:txBody>
            <a:bodyPr wrap="square" rtlCol="0">
              <a:spAutoFit/>
            </a:bodyPr>
            <a:lstStyle/>
            <a:p>
              <a:pPr algn="ctr"/>
              <a:r>
                <a:rPr lang="de-DE" dirty="0" smtClean="0"/>
                <a:t>3.4 min</a:t>
              </a:r>
              <a:endParaRPr lang="en-US" dirty="0"/>
            </a:p>
          </p:txBody>
        </p:sp>
      </p:grpSp>
      <p:sp>
        <p:nvSpPr>
          <p:cNvPr id="15" name="TextBox 14"/>
          <p:cNvSpPr txBox="1"/>
          <p:nvPr/>
        </p:nvSpPr>
        <p:spPr>
          <a:xfrm>
            <a:off x="3034518" y="6008944"/>
            <a:ext cx="1995848" cy="369332"/>
          </a:xfrm>
          <a:prstGeom prst="rect">
            <a:avLst/>
          </a:prstGeom>
          <a:noFill/>
        </p:spPr>
        <p:txBody>
          <a:bodyPr wrap="square" rtlCol="0">
            <a:spAutoFit/>
          </a:bodyPr>
          <a:lstStyle/>
          <a:p>
            <a:pPr algn="ctr"/>
            <a:r>
              <a:rPr lang="de-DE" dirty="0" smtClean="0"/>
              <a:t>Iteration Time</a:t>
            </a:r>
            <a:endParaRPr lang="en-US" dirty="0"/>
          </a:p>
        </p:txBody>
      </p:sp>
    </p:spTree>
    <p:extLst>
      <p:ext uri="{BB962C8B-B14F-4D97-AF65-F5344CB8AC3E}">
        <p14:creationId xmlns:p14="http://schemas.microsoft.com/office/powerpoint/2010/main" val="2545757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33"/>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8"/>
                                        </p:tgtEl>
                                        <p:attrNameLst>
                                          <p:attrName>style.visibility</p:attrName>
                                        </p:attrNameLst>
                                      </p:cBhvr>
                                      <p:to>
                                        <p:strVal val="hidden"/>
                                      </p:to>
                                    </p:set>
                                  </p:childTnLst>
                                </p:cTn>
                              </p:par>
                              <p:par>
                                <p:cTn id="28" presetID="2" presetClass="entr" presetSubtype="1"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037028" y="1493508"/>
            <a:ext cx="1995850" cy="1995850"/>
          </a:xfrm>
          <a:prstGeom prst="rect">
            <a:avLst/>
          </a:prstGeom>
        </p:spPr>
      </p:pic>
      <p:pic>
        <p:nvPicPr>
          <p:cNvPr id="14" name="Picture 1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30739" y="1493508"/>
            <a:ext cx="1995850" cy="1995850"/>
          </a:xfrm>
          <a:prstGeom prst="rect">
            <a:avLst/>
          </a:prstGeom>
        </p:spPr>
      </p:pic>
      <p:sp>
        <p:nvSpPr>
          <p:cNvPr id="2" name="Title 1"/>
          <p:cNvSpPr>
            <a:spLocks noGrp="1"/>
          </p:cNvSpPr>
          <p:nvPr>
            <p:ph type="title"/>
          </p:nvPr>
        </p:nvSpPr>
        <p:spPr/>
        <p:txBody>
          <a:bodyPr/>
          <a:lstStyle/>
          <a:p>
            <a:r>
              <a:rPr lang="de-DE" dirty="0" smtClean="0"/>
              <a:t>3D </a:t>
            </a:r>
            <a:r>
              <a:rPr lang="de-DE" dirty="0"/>
              <a:t>P</a:t>
            </a:r>
            <a:r>
              <a:rPr lang="de-DE" dirty="0" smtClean="0"/>
              <a:t>rinted Results</a:t>
            </a:r>
            <a:endParaRPr lang="en-US" dirty="0"/>
          </a:p>
        </p:txBody>
      </p:sp>
      <p:sp>
        <p:nvSpPr>
          <p:cNvPr id="4" name="Footer Placeholder 3"/>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60" normalizeH="0" baseline="0" noProof="0" dirty="0" smtClean="0">
                <a:ln>
                  <a:noFill/>
                </a:ln>
                <a:solidFill>
                  <a:srgbClr val="671F72"/>
                </a:solidFill>
                <a:effectLst/>
                <a:uLnTx/>
                <a:uFillTx/>
                <a:latin typeface="Myriad Pro"/>
                <a:ea typeface="+mn-ea"/>
                <a:cs typeface="+mn-cs"/>
              </a:rPr>
              <a:t>Neural Acceleration of Scattering-Aware Color 3D Printing / Rittig, </a:t>
            </a:r>
            <a:r>
              <a:rPr kumimoji="0" lang="en-US" sz="900" b="0" i="0" u="none" strike="noStrike" kern="1200" cap="all" spc="60" normalizeH="0" baseline="0" noProof="0" dirty="0" err="1" smtClean="0">
                <a:ln>
                  <a:noFill/>
                </a:ln>
                <a:solidFill>
                  <a:srgbClr val="671F72"/>
                </a:solidFill>
                <a:effectLst/>
                <a:uLnTx/>
                <a:uFillTx/>
                <a:latin typeface="Myriad Pro"/>
                <a:ea typeface="+mn-ea"/>
                <a:cs typeface="+mn-cs"/>
              </a:rPr>
              <a:t>Sumin</a:t>
            </a:r>
            <a:r>
              <a:rPr kumimoji="0" lang="en-US" sz="900" b="0" i="0" u="none" strike="noStrike" kern="1200" cap="all" spc="60" normalizeH="0" baseline="0" noProof="0" dirty="0" smtClean="0">
                <a:ln>
                  <a:noFill/>
                </a:ln>
                <a:solidFill>
                  <a:srgbClr val="671F72"/>
                </a:solidFill>
                <a:effectLst/>
                <a:uLnTx/>
                <a:uFillTx/>
                <a:latin typeface="Myriad Pro"/>
                <a:ea typeface="+mn-ea"/>
                <a:cs typeface="+mn-cs"/>
              </a:rPr>
              <a:t>, </a:t>
            </a:r>
            <a:r>
              <a:rPr kumimoji="0" lang="en-US" sz="900" b="0" i="0" u="none" strike="noStrike" kern="1200" cap="all" spc="60" normalizeH="0" baseline="0" noProof="0" dirty="0" err="1" smtClean="0">
                <a:ln>
                  <a:noFill/>
                </a:ln>
                <a:solidFill>
                  <a:srgbClr val="671F72"/>
                </a:solidFill>
                <a:effectLst/>
                <a:uLnTx/>
                <a:uFillTx/>
                <a:latin typeface="Myriad Pro"/>
                <a:ea typeface="+mn-ea"/>
                <a:cs typeface="+mn-cs"/>
              </a:rPr>
              <a:t>Babaei</a:t>
            </a:r>
            <a:r>
              <a:rPr kumimoji="0" lang="en-US" sz="900" b="0" i="0" u="none" strike="noStrike" kern="1200" cap="all" spc="60" normalizeH="0" baseline="0" noProof="0" dirty="0" smtClean="0">
                <a:ln>
                  <a:noFill/>
                </a:ln>
                <a:solidFill>
                  <a:srgbClr val="671F72"/>
                </a:solidFill>
                <a:effectLst/>
                <a:uLnTx/>
                <a:uFillTx/>
                <a:latin typeface="Myriad Pro"/>
                <a:ea typeface="+mn-ea"/>
                <a:cs typeface="+mn-cs"/>
              </a:rPr>
              <a:t>, </a:t>
            </a:r>
            <a:r>
              <a:rPr kumimoji="0" lang="en-US" sz="900" b="0" i="0" u="none" strike="noStrike" kern="1200" cap="all" spc="60" normalizeH="0" baseline="0" noProof="0" dirty="0" err="1" smtClean="0">
                <a:ln>
                  <a:noFill/>
                </a:ln>
                <a:solidFill>
                  <a:srgbClr val="671F72"/>
                </a:solidFill>
                <a:effectLst/>
                <a:uLnTx/>
                <a:uFillTx/>
                <a:latin typeface="Myriad Pro"/>
                <a:ea typeface="+mn-ea"/>
                <a:cs typeface="+mn-cs"/>
              </a:rPr>
              <a:t>Didyk</a:t>
            </a:r>
            <a:r>
              <a:rPr kumimoji="0" lang="en-US" sz="900" b="0" i="0" u="none" strike="noStrike" kern="1200" cap="all" spc="60" normalizeH="0" baseline="0" noProof="0" dirty="0" smtClean="0">
                <a:ln>
                  <a:noFill/>
                </a:ln>
                <a:solidFill>
                  <a:srgbClr val="671F72"/>
                </a:solidFill>
                <a:effectLst/>
                <a:uLnTx/>
                <a:uFillTx/>
                <a:latin typeface="Myriad Pro"/>
                <a:ea typeface="+mn-ea"/>
                <a:cs typeface="+mn-cs"/>
              </a:rPr>
              <a:t>, </a:t>
            </a:r>
            <a:r>
              <a:rPr kumimoji="0" lang="en-US" sz="900" b="0" i="0" u="none" strike="noStrike" kern="1200" cap="all" spc="60" normalizeH="0" baseline="0" noProof="0" dirty="0" err="1" smtClean="0">
                <a:ln>
                  <a:noFill/>
                </a:ln>
                <a:solidFill>
                  <a:srgbClr val="671F72"/>
                </a:solidFill>
                <a:effectLst/>
                <a:uLnTx/>
                <a:uFillTx/>
                <a:latin typeface="Myriad Pro"/>
                <a:ea typeface="+mn-ea"/>
                <a:cs typeface="+mn-cs"/>
              </a:rPr>
              <a:t>Voloboy</a:t>
            </a:r>
            <a:r>
              <a:rPr kumimoji="0" lang="en-US" sz="900" b="0" i="0" u="none" strike="noStrike" kern="1200" cap="all" spc="60" normalizeH="0" baseline="0" noProof="0" dirty="0" smtClean="0">
                <a:ln>
                  <a:noFill/>
                </a:ln>
                <a:solidFill>
                  <a:srgbClr val="671F72"/>
                </a:solidFill>
                <a:effectLst/>
                <a:uLnTx/>
                <a:uFillTx/>
                <a:latin typeface="Myriad Pro"/>
                <a:ea typeface="+mn-ea"/>
                <a:cs typeface="+mn-cs"/>
              </a:rPr>
              <a:t>, </a:t>
            </a:r>
            <a:r>
              <a:rPr kumimoji="0" lang="en-US" sz="900" b="0" i="0" u="none" strike="noStrike" kern="1200" cap="all" spc="60" normalizeH="0" baseline="0" noProof="0" dirty="0" err="1" smtClean="0">
                <a:ln>
                  <a:noFill/>
                </a:ln>
                <a:solidFill>
                  <a:srgbClr val="671F72"/>
                </a:solidFill>
                <a:effectLst/>
                <a:uLnTx/>
                <a:uFillTx/>
                <a:latin typeface="Myriad Pro"/>
                <a:ea typeface="+mn-ea"/>
                <a:cs typeface="+mn-cs"/>
              </a:rPr>
              <a:t>Wilkie</a:t>
            </a:r>
            <a:r>
              <a:rPr kumimoji="0" lang="en-US" sz="900" b="0" i="0" u="none" strike="noStrike" kern="1200" cap="all" spc="60" normalizeH="0" baseline="0" noProof="0" dirty="0" smtClean="0">
                <a:ln>
                  <a:noFill/>
                </a:ln>
                <a:solidFill>
                  <a:srgbClr val="671F72"/>
                </a:solidFill>
                <a:effectLst/>
                <a:uLnTx/>
                <a:uFillTx/>
                <a:latin typeface="Myriad Pro"/>
                <a:ea typeface="+mn-ea"/>
                <a:cs typeface="+mn-cs"/>
              </a:rPr>
              <a:t>, Bickel, </a:t>
            </a:r>
            <a:r>
              <a:rPr kumimoji="0" lang="en-US" sz="900" b="0" i="0" u="none" strike="noStrike" kern="1200" cap="all" spc="60" normalizeH="0" baseline="0" noProof="0" dirty="0" err="1" smtClean="0">
                <a:ln>
                  <a:noFill/>
                </a:ln>
                <a:solidFill>
                  <a:srgbClr val="671F72"/>
                </a:solidFill>
                <a:effectLst/>
                <a:uLnTx/>
                <a:uFillTx/>
                <a:latin typeface="Myriad Pro"/>
                <a:ea typeface="+mn-ea"/>
                <a:cs typeface="+mn-cs"/>
              </a:rPr>
              <a:t>Myszkowski</a:t>
            </a:r>
            <a:r>
              <a:rPr kumimoji="0" lang="en-US" sz="900" b="0" i="0" u="none" strike="noStrike" kern="1200" cap="all" spc="60" normalizeH="0" baseline="0" noProof="0" dirty="0" smtClean="0">
                <a:ln>
                  <a:noFill/>
                </a:ln>
                <a:solidFill>
                  <a:srgbClr val="671F72"/>
                </a:solidFill>
                <a:effectLst/>
                <a:uLnTx/>
                <a:uFillTx/>
                <a:latin typeface="Myriad Pro"/>
                <a:ea typeface="+mn-ea"/>
                <a:cs typeface="+mn-cs"/>
              </a:rPr>
              <a:t>, </a:t>
            </a:r>
            <a:r>
              <a:rPr kumimoji="0" lang="en-US" sz="900" b="0" i="0" u="none" strike="noStrike" kern="1200" cap="all" spc="60" normalizeH="0" baseline="0" noProof="0" dirty="0" err="1" smtClean="0">
                <a:ln>
                  <a:noFill/>
                </a:ln>
                <a:solidFill>
                  <a:srgbClr val="671F72"/>
                </a:solidFill>
                <a:effectLst/>
                <a:uLnTx/>
                <a:uFillTx/>
                <a:latin typeface="Myriad Pro"/>
                <a:ea typeface="+mn-ea"/>
                <a:cs typeface="+mn-cs"/>
              </a:rPr>
              <a:t>Weyrich</a:t>
            </a:r>
            <a:r>
              <a:rPr kumimoji="0" lang="en-US" sz="900" b="0" i="0" u="none" strike="noStrike" kern="1200" cap="all" spc="60" normalizeH="0" baseline="0" noProof="0" dirty="0" smtClean="0">
                <a:ln>
                  <a:noFill/>
                </a:ln>
                <a:solidFill>
                  <a:srgbClr val="671F72"/>
                </a:solidFill>
                <a:effectLst/>
                <a:uLnTx/>
                <a:uFillTx/>
                <a:latin typeface="Myriad Pro"/>
                <a:ea typeface="+mn-ea"/>
                <a:cs typeface="+mn-cs"/>
              </a:rPr>
              <a:t>, </a:t>
            </a:r>
            <a:r>
              <a:rPr kumimoji="0" lang="en-US" sz="900" b="0" i="0" u="none" strike="noStrike" kern="1200" cap="all" spc="60" normalizeH="0" baseline="0" noProof="0" dirty="0" err="1" smtClean="0">
                <a:ln>
                  <a:noFill/>
                </a:ln>
                <a:solidFill>
                  <a:srgbClr val="671F72"/>
                </a:solidFill>
                <a:effectLst/>
                <a:uLnTx/>
                <a:uFillTx/>
                <a:latin typeface="Myriad Pro"/>
                <a:ea typeface="+mn-ea"/>
                <a:cs typeface="+mn-cs"/>
              </a:rPr>
              <a:t>Křivánek</a:t>
            </a:r>
            <a:endParaRPr kumimoji="0" lang="en-US" sz="900" b="0" i="0" u="none" strike="noStrike" kern="1200" cap="all" spc="60" normalizeH="0" baseline="0" noProof="0" dirty="0">
              <a:ln>
                <a:noFill/>
              </a:ln>
              <a:solidFill>
                <a:srgbClr val="671F72"/>
              </a:solidFill>
              <a:effectLst/>
              <a:uLnTx/>
              <a:uFillTx/>
              <a:latin typeface="Myriad Pro"/>
              <a:ea typeface="+mn-ea"/>
              <a:cs typeface="+mn-cs"/>
            </a:endParaRPr>
          </a:p>
        </p:txBody>
      </p:sp>
      <p:pic>
        <p:nvPicPr>
          <p:cNvPr id="12" name="Picture 1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41564" y="1493508"/>
            <a:ext cx="1995850" cy="1995850"/>
          </a:xfrm>
          <a:prstGeom prst="rect">
            <a:avLst/>
          </a:prstGeom>
        </p:spPr>
      </p:pic>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63B7712-7EFD-4F24-9103-A16C2717B9BF}" type="slidenum">
              <a:rPr kumimoji="0" lang="en-US" sz="1200" b="0" i="0" u="none" strike="noStrike" kern="1200" cap="none" spc="0" normalizeH="0" baseline="0" noProof="0" smtClean="0">
                <a:ln>
                  <a:noFill/>
                </a:ln>
                <a:solidFill>
                  <a:srgbClr val="671F72"/>
                </a:solidFill>
                <a:effectLst/>
                <a:uLnTx/>
                <a:uFillTx/>
                <a:latin typeface="Myriad Pr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671F72"/>
              </a:solidFill>
              <a:effectLst/>
              <a:uLnTx/>
              <a:uFillTx/>
              <a:latin typeface="Myriad Pro"/>
              <a:ea typeface="+mn-ea"/>
              <a:cs typeface="+mn-cs"/>
            </a:endParaRPr>
          </a:p>
        </p:txBody>
      </p:sp>
      <p:sp>
        <p:nvSpPr>
          <p:cNvPr id="9" name="TextBox 8"/>
          <p:cNvSpPr txBox="1"/>
          <p:nvPr/>
        </p:nvSpPr>
        <p:spPr>
          <a:xfrm>
            <a:off x="3114540" y="1042141"/>
            <a:ext cx="1840825" cy="369332"/>
          </a:xfrm>
          <a:prstGeom prst="rect">
            <a:avLst/>
          </a:prstGeom>
          <a:noFill/>
        </p:spPr>
        <p:txBody>
          <a:bodyPr wrap="none" rtlCol="0">
            <a:spAutoFit/>
          </a:bodyPr>
          <a:lstStyle/>
          <a:p>
            <a:pPr algn="ctr"/>
            <a:r>
              <a:rPr lang="de-DE" dirty="0" smtClean="0"/>
              <a:t>Ground Truth MC</a:t>
            </a:r>
            <a:endParaRPr lang="en-US" dirty="0"/>
          </a:p>
        </p:txBody>
      </p:sp>
      <p:sp>
        <p:nvSpPr>
          <p:cNvPr id="11" name="TextBox 10"/>
          <p:cNvSpPr txBox="1"/>
          <p:nvPr/>
        </p:nvSpPr>
        <p:spPr>
          <a:xfrm>
            <a:off x="5683620" y="1042141"/>
            <a:ext cx="900311" cy="369332"/>
          </a:xfrm>
          <a:prstGeom prst="rect">
            <a:avLst/>
          </a:prstGeom>
          <a:noFill/>
        </p:spPr>
        <p:txBody>
          <a:bodyPr wrap="none" rtlCol="0">
            <a:spAutoFit/>
          </a:bodyPr>
          <a:lstStyle/>
          <a:p>
            <a:pPr algn="ctr"/>
            <a:r>
              <a:rPr lang="de-DE" dirty="0" smtClean="0"/>
              <a:t>Our NN</a:t>
            </a:r>
            <a:endParaRPr lang="en-US" dirty="0"/>
          </a:p>
        </p:txBody>
      </p:sp>
      <p:sp>
        <p:nvSpPr>
          <p:cNvPr id="15" name="TextBox 14"/>
          <p:cNvSpPr txBox="1"/>
          <p:nvPr/>
        </p:nvSpPr>
        <p:spPr>
          <a:xfrm>
            <a:off x="1544477" y="1042141"/>
            <a:ext cx="790024" cy="369332"/>
          </a:xfrm>
          <a:prstGeom prst="rect">
            <a:avLst/>
          </a:prstGeom>
          <a:noFill/>
        </p:spPr>
        <p:txBody>
          <a:bodyPr wrap="none" rtlCol="0">
            <a:spAutoFit/>
          </a:bodyPr>
          <a:lstStyle/>
          <a:p>
            <a:pPr algn="ctr"/>
            <a:r>
              <a:rPr lang="de-DE" dirty="0" smtClean="0"/>
              <a:t>Target</a:t>
            </a:r>
            <a:endParaRPr lang="en-US" dirty="0"/>
          </a:p>
        </p:txBody>
      </p:sp>
      <p:pic>
        <p:nvPicPr>
          <p:cNvPr id="16" name="Picture 15"/>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41564" y="3571393"/>
            <a:ext cx="1995850" cy="1995850"/>
          </a:xfrm>
          <a:prstGeom prst="rect">
            <a:avLst/>
          </a:prstGeom>
        </p:spPr>
      </p:pic>
      <p:pic>
        <p:nvPicPr>
          <p:cNvPr id="17" name="Picture 16"/>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3037028" y="3575577"/>
            <a:ext cx="1995850" cy="1991666"/>
          </a:xfrm>
          <a:prstGeom prst="rect">
            <a:avLst/>
          </a:prstGeom>
        </p:spPr>
      </p:pic>
      <p:pic>
        <p:nvPicPr>
          <p:cNvPr id="18" name="Picture 17"/>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128641" y="3571393"/>
            <a:ext cx="1997947" cy="1995850"/>
          </a:xfrm>
          <a:prstGeom prst="rect">
            <a:avLst/>
          </a:prstGeom>
        </p:spPr>
      </p:pic>
      <p:sp>
        <p:nvSpPr>
          <p:cNvPr id="19" name="TextBox 18"/>
          <p:cNvSpPr txBox="1"/>
          <p:nvPr/>
        </p:nvSpPr>
        <p:spPr>
          <a:xfrm>
            <a:off x="3034518" y="6008944"/>
            <a:ext cx="4092070" cy="369332"/>
          </a:xfrm>
          <a:prstGeom prst="rect">
            <a:avLst/>
          </a:prstGeom>
          <a:noFill/>
        </p:spPr>
        <p:txBody>
          <a:bodyPr wrap="square" rtlCol="0">
            <a:spAutoFit/>
          </a:bodyPr>
          <a:lstStyle/>
          <a:p>
            <a:pPr algn="ctr"/>
            <a:r>
              <a:rPr lang="de-DE" dirty="0" smtClean="0"/>
              <a:t>Overall Preparation Time</a:t>
            </a:r>
            <a:endParaRPr lang="en-US" dirty="0"/>
          </a:p>
        </p:txBody>
      </p:sp>
      <p:sp>
        <p:nvSpPr>
          <p:cNvPr id="21" name="TextBox 20"/>
          <p:cNvSpPr txBox="1"/>
          <p:nvPr/>
        </p:nvSpPr>
        <p:spPr>
          <a:xfrm>
            <a:off x="5126004" y="5640773"/>
            <a:ext cx="1995848" cy="369332"/>
          </a:xfrm>
          <a:prstGeom prst="rect">
            <a:avLst/>
          </a:prstGeom>
          <a:noFill/>
        </p:spPr>
        <p:txBody>
          <a:bodyPr wrap="square" rtlCol="0">
            <a:spAutoFit/>
          </a:bodyPr>
          <a:lstStyle/>
          <a:p>
            <a:pPr algn="ctr"/>
            <a:r>
              <a:rPr lang="de-DE" dirty="0" smtClean="0"/>
              <a:t>&lt; 30 min</a:t>
            </a:r>
            <a:endParaRPr lang="en-US" dirty="0"/>
          </a:p>
        </p:txBody>
      </p:sp>
      <p:sp>
        <p:nvSpPr>
          <p:cNvPr id="22" name="TextBox 21"/>
          <p:cNvSpPr txBox="1"/>
          <p:nvPr/>
        </p:nvSpPr>
        <p:spPr>
          <a:xfrm>
            <a:off x="3019636" y="5640773"/>
            <a:ext cx="1995848" cy="369332"/>
          </a:xfrm>
          <a:prstGeom prst="rect">
            <a:avLst/>
          </a:prstGeom>
          <a:noFill/>
        </p:spPr>
        <p:txBody>
          <a:bodyPr wrap="square" rtlCol="0">
            <a:spAutoFit/>
          </a:bodyPr>
          <a:lstStyle/>
          <a:p>
            <a:pPr algn="ctr"/>
            <a:r>
              <a:rPr lang="de-DE" dirty="0" smtClean="0"/>
              <a:t>7 - 15h</a:t>
            </a:r>
            <a:endParaRPr lang="en-US" dirty="0"/>
          </a:p>
        </p:txBody>
      </p:sp>
    </p:spTree>
    <p:extLst>
      <p:ext uri="{BB962C8B-B14F-4D97-AF65-F5344CB8AC3E}">
        <p14:creationId xmlns:p14="http://schemas.microsoft.com/office/powerpoint/2010/main" val="2729324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rop_1">
            <a:hlinkClick r:id="" action="ppaction://media"/>
          </p:cNvPr>
          <p:cNvPicPr>
            <a:picLocks noChangeAspect="1"/>
          </p:cNvPicPr>
          <p:nvPr>
            <a:videoFile r:link="rId2"/>
            <p:extLst>
              <p:ext uri="{DAA4B4D4-6D71-4841-9C94-3DE7FCFB9230}">
                <p14:media xmlns:p14="http://schemas.microsoft.com/office/powerpoint/2010/main" r:embed="rId1">
                  <p14:bmkLst>
                    <p14:bmk name="Bookmark 1" time="10452.4886"/>
                    <p14:bmk name="Bookmark 2" time="10702.4886"/>
                  </p14:bmkLst>
                </p14:media>
              </p:ext>
            </p:extLst>
          </p:nvPr>
        </p:nvPicPr>
        <p:blipFill>
          <a:blip r:embed="rId5"/>
          <a:stretch>
            <a:fillRect/>
          </a:stretch>
        </p:blipFill>
        <p:spPr>
          <a:xfrm>
            <a:off x="1136080" y="2108027"/>
            <a:ext cx="6164982" cy="3082492"/>
          </a:xfrm>
          <a:prstGeom prst="rect">
            <a:avLst/>
          </a:prstGeom>
        </p:spPr>
      </p:pic>
      <p:pic>
        <p:nvPicPr>
          <p:cNvPr id="7" name="Picture 6"/>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40268" y="2108025"/>
            <a:ext cx="4111102" cy="3082494"/>
          </a:xfrm>
          <a:prstGeom prst="rect">
            <a:avLst/>
          </a:prstGeom>
        </p:spPr>
      </p:pic>
      <p:sp>
        <p:nvSpPr>
          <p:cNvPr id="2" name="Title 1">
            <a:extLst>
              <a:ext uri="{FF2B5EF4-FFF2-40B4-BE49-F238E27FC236}">
                <a16:creationId xmlns:a16="http://schemas.microsoft.com/office/drawing/2014/main" id="{BC6E7306-8EE8-4285-9F2A-99762BCDF332}"/>
              </a:ext>
            </a:extLst>
          </p:cNvPr>
          <p:cNvSpPr>
            <a:spLocks noGrp="1"/>
          </p:cNvSpPr>
          <p:nvPr>
            <p:ph type="title"/>
          </p:nvPr>
        </p:nvSpPr>
        <p:spPr/>
        <p:txBody>
          <a:bodyPr/>
          <a:lstStyle/>
          <a:p>
            <a:r>
              <a:rPr lang="de-DE" dirty="0" smtClean="0"/>
              <a:t>Color 3D Printing Introduction</a:t>
            </a:r>
            <a:endParaRPr lang="en-US" dirty="0"/>
          </a:p>
        </p:txBody>
      </p:sp>
      <p:sp>
        <p:nvSpPr>
          <p:cNvPr id="9" name="Content Placeholder 8"/>
          <p:cNvSpPr>
            <a:spLocks noGrp="1"/>
          </p:cNvSpPr>
          <p:nvPr>
            <p:ph idx="1"/>
          </p:nvPr>
        </p:nvSpPr>
        <p:spPr>
          <a:xfrm>
            <a:off x="1454451" y="1173258"/>
            <a:ext cx="5528240" cy="438912"/>
          </a:xfrm>
        </p:spPr>
        <p:txBody>
          <a:bodyPr/>
          <a:lstStyle/>
          <a:p>
            <a:pPr marL="0" indent="0" algn="ctr">
              <a:buNone/>
            </a:pPr>
            <a:r>
              <a:rPr lang="de-DE" dirty="0"/>
              <a:t>Inkjet 3D Printing („Material Jetting“)</a:t>
            </a:r>
          </a:p>
          <a:p>
            <a:pPr algn="ctr"/>
            <a:endParaRPr lang="en-US" dirty="0"/>
          </a:p>
        </p:txBody>
      </p:sp>
      <p:sp>
        <p:nvSpPr>
          <p:cNvPr id="4" name="Footer Placeholder 3">
            <a:extLst>
              <a:ext uri="{FF2B5EF4-FFF2-40B4-BE49-F238E27FC236}">
                <a16:creationId xmlns:a16="http://schemas.microsoft.com/office/drawing/2014/main" id="{9FAF9BDA-E324-4B13-B9E4-28E1DD20E49E}"/>
              </a:ext>
            </a:extLst>
          </p:cNvPr>
          <p:cNvSpPr>
            <a:spLocks noGrp="1"/>
          </p:cNvSpPr>
          <p:nvPr>
            <p:ph type="ftr" sz="quarter" idx="11"/>
          </p:nvPr>
        </p:nvSpPr>
        <p:spPr/>
        <p:txBody>
          <a:bodyPr/>
          <a:lstStyle/>
          <a:p>
            <a:r>
              <a:rPr lang="en-US" smtClean="0"/>
              <a:t>Neural Acceleration of Scattering-Aware Color 3D Printing / Rittig, Sumin, Babaei, Didyk, Voloboy, Wilkie, Bickel, Myszkowski, Weyrich, Křivánek</a:t>
            </a:r>
            <a:endParaRPr lang="en-US" dirty="0"/>
          </a:p>
        </p:txBody>
      </p:sp>
      <p:sp>
        <p:nvSpPr>
          <p:cNvPr id="5" name="Slide Number Placeholder 4">
            <a:extLst>
              <a:ext uri="{FF2B5EF4-FFF2-40B4-BE49-F238E27FC236}">
                <a16:creationId xmlns:a16="http://schemas.microsoft.com/office/drawing/2014/main" id="{CA9AB52F-3070-43B2-9EE4-D661AAF50B8B}"/>
              </a:ext>
            </a:extLst>
          </p:cNvPr>
          <p:cNvSpPr>
            <a:spLocks noGrp="1"/>
          </p:cNvSpPr>
          <p:nvPr>
            <p:ph type="sldNum" sz="quarter" idx="12"/>
          </p:nvPr>
        </p:nvSpPr>
        <p:spPr/>
        <p:txBody>
          <a:bodyPr/>
          <a:lstStyle/>
          <a:p>
            <a:fld id="{763B7712-7EFD-4F24-9103-A16C2717B9BF}" type="slidenum">
              <a:rPr lang="en-US" smtClean="0"/>
              <a:pPr/>
              <a:t>2</a:t>
            </a:fld>
            <a:endParaRPr lang="en-US"/>
          </a:p>
        </p:txBody>
      </p:sp>
      <p:sp>
        <p:nvSpPr>
          <p:cNvPr id="3" name="TextBox 2"/>
          <p:cNvSpPr txBox="1"/>
          <p:nvPr/>
        </p:nvSpPr>
        <p:spPr>
          <a:xfrm>
            <a:off x="1851448" y="5742971"/>
            <a:ext cx="1488741" cy="369332"/>
          </a:xfrm>
          <a:prstGeom prst="rect">
            <a:avLst/>
          </a:prstGeom>
          <a:noFill/>
        </p:spPr>
        <p:txBody>
          <a:bodyPr wrap="none" rtlCol="0">
            <a:spAutoFit/>
          </a:bodyPr>
          <a:lstStyle/>
          <a:p>
            <a:pPr algn="ctr"/>
            <a:r>
              <a:rPr lang="de-DE" dirty="0" smtClean="0"/>
              <a:t>Translucency</a:t>
            </a:r>
            <a:endParaRPr lang="en-US" dirty="0"/>
          </a:p>
        </p:txBody>
      </p:sp>
      <p:sp>
        <p:nvSpPr>
          <p:cNvPr id="14" name="TextBox 13"/>
          <p:cNvSpPr txBox="1"/>
          <p:nvPr/>
        </p:nvSpPr>
        <p:spPr>
          <a:xfrm>
            <a:off x="5681451" y="5742971"/>
            <a:ext cx="1332032" cy="369332"/>
          </a:xfrm>
          <a:prstGeom prst="rect">
            <a:avLst/>
          </a:prstGeom>
          <a:noFill/>
        </p:spPr>
        <p:txBody>
          <a:bodyPr wrap="none" rtlCol="0">
            <a:spAutoFit/>
          </a:bodyPr>
          <a:lstStyle/>
          <a:p>
            <a:pPr algn="ctr"/>
            <a:r>
              <a:rPr lang="de-DE" dirty="0" smtClean="0"/>
              <a:t>Texture Blur</a:t>
            </a:r>
            <a:endParaRPr lang="en-US" dirty="0"/>
          </a:p>
        </p:txBody>
      </p:sp>
      <p:cxnSp>
        <p:nvCxnSpPr>
          <p:cNvPr id="8" name="Straight Arrow Connector 7"/>
          <p:cNvCxnSpPr>
            <a:stCxn id="3" idx="3"/>
            <a:endCxn id="14" idx="1"/>
          </p:cNvCxnSpPr>
          <p:nvPr/>
        </p:nvCxnSpPr>
        <p:spPr>
          <a:xfrm>
            <a:off x="3340189" y="5927637"/>
            <a:ext cx="234126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4804784" y="2108024"/>
            <a:ext cx="3083927" cy="3098821"/>
            <a:chOff x="4804784" y="2108024"/>
            <a:chExt cx="3083927" cy="3098821"/>
          </a:xfrm>
        </p:grpSpPr>
        <p:grpSp>
          <p:nvGrpSpPr>
            <p:cNvPr id="12" name="Group 11"/>
            <p:cNvGrpSpPr/>
            <p:nvPr/>
          </p:nvGrpSpPr>
          <p:grpSpPr>
            <a:xfrm>
              <a:off x="4806217" y="2108025"/>
              <a:ext cx="3082494" cy="3098820"/>
              <a:chOff x="4806217" y="2108025"/>
              <a:chExt cx="3082494" cy="3098820"/>
            </a:xfrm>
          </p:grpSpPr>
          <p:pic>
            <p:nvPicPr>
              <p:cNvPr id="10" name="Picture 9">
                <a:extLst>
                  <a:ext uri="{FF2B5EF4-FFF2-40B4-BE49-F238E27FC236}">
                    <a16:creationId xmlns:a16="http://schemas.microsoft.com/office/drawing/2014/main" id="{06135F38-075A-F744-9AD6-DC974AAA1614}"/>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4806217" y="2108026"/>
                <a:ext cx="3082494" cy="3082492"/>
              </a:xfrm>
              <a:prstGeom prst="rect">
                <a:avLst/>
              </a:prstGeom>
              <a:ln>
                <a:noFill/>
              </a:ln>
            </p:spPr>
          </p:pic>
          <p:pic>
            <p:nvPicPr>
              <p:cNvPr id="18" name="Picture 17">
                <a:extLst>
                  <a:ext uri="{FF2B5EF4-FFF2-40B4-BE49-F238E27FC236}">
                    <a16:creationId xmlns:a16="http://schemas.microsoft.com/office/drawing/2014/main" id="{47308111-4F57-814B-83F4-B078EA305D33}"/>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r="50310"/>
              <a:stretch/>
            </p:blipFill>
            <p:spPr>
              <a:xfrm>
                <a:off x="4806217" y="2108025"/>
                <a:ext cx="1539814" cy="3098820"/>
              </a:xfrm>
              <a:prstGeom prst="rect">
                <a:avLst/>
              </a:prstGeom>
            </p:spPr>
          </p:pic>
          <p:cxnSp>
            <p:nvCxnSpPr>
              <p:cNvPr id="17" name="Straight Connector 16"/>
              <p:cNvCxnSpPr>
                <a:stCxn id="10" idx="0"/>
                <a:endCxn id="10" idx="2"/>
              </p:cNvCxnSpPr>
              <p:nvPr/>
            </p:nvCxnSpPr>
            <p:spPr>
              <a:xfrm>
                <a:off x="6347464" y="2108026"/>
                <a:ext cx="0" cy="3082492"/>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 name="TextBox 10"/>
            <p:cNvSpPr txBox="1"/>
            <p:nvPr/>
          </p:nvSpPr>
          <p:spPr>
            <a:xfrm>
              <a:off x="4804784" y="2108024"/>
              <a:ext cx="790024" cy="369332"/>
            </a:xfrm>
            <a:prstGeom prst="rect">
              <a:avLst/>
            </a:prstGeom>
            <a:noFill/>
          </p:spPr>
          <p:txBody>
            <a:bodyPr wrap="none" rtlCol="0">
              <a:spAutoFit/>
            </a:bodyPr>
            <a:lstStyle/>
            <a:p>
              <a:r>
                <a:rPr lang="de-DE" dirty="0" smtClean="0"/>
                <a:t>Target</a:t>
              </a:r>
              <a:endParaRPr lang="en-US" dirty="0"/>
            </a:p>
          </p:txBody>
        </p:sp>
        <p:sp>
          <p:nvSpPr>
            <p:cNvPr id="19" name="TextBox 18"/>
            <p:cNvSpPr txBox="1"/>
            <p:nvPr/>
          </p:nvSpPr>
          <p:spPr>
            <a:xfrm>
              <a:off x="7162935" y="2108024"/>
              <a:ext cx="725776" cy="369332"/>
            </a:xfrm>
            <a:prstGeom prst="rect">
              <a:avLst/>
            </a:prstGeom>
            <a:noFill/>
          </p:spPr>
          <p:txBody>
            <a:bodyPr wrap="none" rtlCol="0">
              <a:spAutoFit/>
            </a:bodyPr>
            <a:lstStyle/>
            <a:p>
              <a:pPr algn="r"/>
              <a:r>
                <a:rPr lang="de-DE" dirty="0" smtClean="0"/>
                <a:t>Naive</a:t>
              </a:r>
              <a:endParaRPr lang="en-US" dirty="0"/>
            </a:p>
          </p:txBody>
        </p:sp>
      </p:grpSp>
    </p:spTree>
    <p:extLst>
      <p:ext uri="{BB962C8B-B14F-4D97-AF65-F5344CB8AC3E}">
        <p14:creationId xmlns:p14="http://schemas.microsoft.com/office/powerpoint/2010/main" val="3466184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200"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1"/>
                                        </p:tgtEl>
                                        <p:attrNameLst>
                                          <p:attrName>style.visibility</p:attrName>
                                        </p:attrNameLst>
                                      </p:cBhvr>
                                      <p:to>
                                        <p:strVal val="hidden"/>
                                      </p:to>
                                    </p:set>
                                    <p:cmd type="call" cmd="stop">
                                      <p:cBhvr>
                                        <p:cTn id="11" dur="1">
                                          <p:stCondLst>
                                            <p:cond delay="0"/>
                                          </p:stCondLst>
                                        </p:cTn>
                                        <p:tgtEl>
                                          <p:spTgt spid="21"/>
                                        </p:tgtEl>
                                      </p:cBhvr>
                                    </p:cmd>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endCondLst>
                    <p:cond evt="onNext" delay="0">
                      <p:tgtEl>
                        <p:sldTgt/>
                      </p:tgtEl>
                    </p:cond>
                  </p:endCondLst>
                </p:cTn>
                <p:tgtEl>
                  <p:spTgt spid="21"/>
                </p:tgtEl>
              </p:cMediaNode>
            </p:video>
          </p:childTnLst>
        </p:cTn>
      </p:par>
    </p:tnLst>
    <p:bldLst>
      <p:bldP spid="3" grpId="0"/>
      <p:bldP spid="14" grpId="0"/>
    </p:bldLst>
  </p:timing>
  <p:extLst mod="1"/>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039573" y="3573613"/>
            <a:ext cx="1995849" cy="1995849"/>
            <a:chOff x="3039573" y="3573613"/>
            <a:chExt cx="1995849" cy="1995849"/>
          </a:xfrm>
        </p:grpSpPr>
        <p:pic>
          <p:nvPicPr>
            <p:cNvPr id="12" name="Picture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039573" y="3573613"/>
              <a:ext cx="1995849" cy="1995849"/>
            </a:xfrm>
            <a:prstGeom prst="rect">
              <a:avLst/>
            </a:prstGeom>
          </p:spPr>
        </p:pic>
        <p:pic>
          <p:nvPicPr>
            <p:cNvPr id="13" name="Picture 1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71554" y="3573613"/>
              <a:ext cx="763868" cy="763868"/>
            </a:xfrm>
            <a:prstGeom prst="rect">
              <a:avLst/>
            </a:prstGeom>
          </p:spPr>
        </p:pic>
      </p:grpSp>
      <p:sp>
        <p:nvSpPr>
          <p:cNvPr id="2" name="Title 1"/>
          <p:cNvSpPr>
            <a:spLocks noGrp="1"/>
          </p:cNvSpPr>
          <p:nvPr>
            <p:ph type="title"/>
          </p:nvPr>
        </p:nvSpPr>
        <p:spPr/>
        <p:txBody>
          <a:bodyPr/>
          <a:lstStyle/>
          <a:p>
            <a:r>
              <a:rPr lang="de-DE" dirty="0" smtClean="0"/>
              <a:t>Generalization Over Density Values</a:t>
            </a:r>
            <a:endParaRPr lang="en-US" dirty="0"/>
          </a:p>
        </p:txBody>
      </p:sp>
      <p:pic>
        <p:nvPicPr>
          <p:cNvPr id="6" name="Content Placeholder 5"/>
          <p:cNvPicPr>
            <a:picLocks noGrp="1" noChangeAspect="1"/>
          </p:cNvPicPr>
          <p:nvPr>
            <p:ph idx="1"/>
          </p:nvPr>
        </p:nvPicPr>
        <p:blipFill>
          <a:blip r:embed="rId5" cstate="hqprint">
            <a:extLst>
              <a:ext uri="{28A0092B-C50C-407E-A947-70E740481C1C}">
                <a14:useLocalDpi xmlns:a14="http://schemas.microsoft.com/office/drawing/2010/main" val="0"/>
              </a:ext>
            </a:extLst>
          </a:blip>
          <a:stretch>
            <a:fillRect/>
          </a:stretch>
        </p:blipFill>
        <p:spPr>
          <a:xfrm>
            <a:off x="943295" y="1495524"/>
            <a:ext cx="1995849" cy="1995849"/>
          </a:xfrm>
        </p:spPr>
      </p:pic>
      <p:sp>
        <p:nvSpPr>
          <p:cNvPr id="4" name="Footer Placeholder 3"/>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60" normalizeH="0" baseline="0" noProof="0" smtClean="0">
                <a:ln>
                  <a:noFill/>
                </a:ln>
                <a:solidFill>
                  <a:srgbClr val="671F72"/>
                </a:solidFill>
                <a:effectLst/>
                <a:uLnTx/>
                <a:uFillTx/>
                <a:latin typeface="Myriad Pro"/>
                <a:ea typeface="+mn-ea"/>
                <a:cs typeface="+mn-cs"/>
              </a:rPr>
              <a:t>Neural Acceleration of Scattering-Aware Color 3D Printing / Rittig, Sumin, Babaei, Didyk, Voloboy, Wilkie, Bickel, Myszkowski, Weyrich, Křivánek</a:t>
            </a:r>
            <a:endParaRPr kumimoji="0" lang="en-US" sz="900" b="0" i="0" u="none" strike="noStrike" kern="1200" cap="all" spc="60" normalizeH="0" baseline="0" noProof="0">
              <a:ln>
                <a:noFill/>
              </a:ln>
              <a:solidFill>
                <a:srgbClr val="671F72"/>
              </a:solidFill>
              <a:effectLst/>
              <a:uLnTx/>
              <a:uFillTx/>
              <a:latin typeface="Myriad Pro"/>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63B7712-7EFD-4F24-9103-A16C2717B9BF}" type="slidenum">
              <a:rPr kumimoji="0" lang="en-US" sz="1200" b="0" i="0" u="none" strike="noStrike" kern="1200" cap="none" spc="0" normalizeH="0" baseline="0" noProof="0" smtClean="0">
                <a:ln>
                  <a:noFill/>
                </a:ln>
                <a:solidFill>
                  <a:srgbClr val="671F72"/>
                </a:solidFill>
                <a:effectLst/>
                <a:uLnTx/>
                <a:uFillTx/>
                <a:latin typeface="Myriad Pr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671F72"/>
              </a:solidFill>
              <a:effectLst/>
              <a:uLnTx/>
              <a:uFillTx/>
              <a:latin typeface="Myriad Pro"/>
              <a:ea typeface="+mn-ea"/>
              <a:cs typeface="+mn-cs"/>
            </a:endParaRPr>
          </a:p>
        </p:txBody>
      </p:sp>
      <p:grpSp>
        <p:nvGrpSpPr>
          <p:cNvPr id="16" name="Group 15"/>
          <p:cNvGrpSpPr/>
          <p:nvPr/>
        </p:nvGrpSpPr>
        <p:grpSpPr>
          <a:xfrm>
            <a:off x="3039573" y="1495523"/>
            <a:ext cx="1995849" cy="1995849"/>
            <a:chOff x="3039573" y="1432082"/>
            <a:chExt cx="1995849" cy="1995849"/>
          </a:xfrm>
        </p:grpSpPr>
        <p:pic>
          <p:nvPicPr>
            <p:cNvPr id="7" name="Picture 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039573" y="1432082"/>
              <a:ext cx="1995849" cy="1995849"/>
            </a:xfrm>
            <a:prstGeom prst="rect">
              <a:avLst/>
            </a:prstGeom>
          </p:spPr>
        </p:pic>
        <p:pic>
          <p:nvPicPr>
            <p:cNvPr id="8" name="Picture 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320385" y="1432082"/>
              <a:ext cx="715037" cy="715037"/>
            </a:xfrm>
            <a:prstGeom prst="rect">
              <a:avLst/>
            </a:prstGeom>
          </p:spPr>
        </p:pic>
      </p:grpSp>
      <p:grpSp>
        <p:nvGrpSpPr>
          <p:cNvPr id="17" name="Group 16"/>
          <p:cNvGrpSpPr/>
          <p:nvPr/>
        </p:nvGrpSpPr>
        <p:grpSpPr>
          <a:xfrm>
            <a:off x="5135851" y="1495523"/>
            <a:ext cx="1995849" cy="1995849"/>
            <a:chOff x="5135851" y="1432082"/>
            <a:chExt cx="1995849" cy="1995849"/>
          </a:xfrm>
        </p:grpSpPr>
        <p:pic>
          <p:nvPicPr>
            <p:cNvPr id="9" name="Picture 8"/>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135851" y="1432082"/>
              <a:ext cx="1995849" cy="1995849"/>
            </a:xfrm>
            <a:prstGeom prst="rect">
              <a:avLst/>
            </a:prstGeom>
          </p:spPr>
        </p:pic>
        <p:pic>
          <p:nvPicPr>
            <p:cNvPr id="10" name="Picture 9"/>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426305" y="1441725"/>
              <a:ext cx="705395" cy="705395"/>
            </a:xfrm>
            <a:prstGeom prst="rect">
              <a:avLst/>
            </a:prstGeom>
          </p:spPr>
        </p:pic>
      </p:grpSp>
      <p:pic>
        <p:nvPicPr>
          <p:cNvPr id="11" name="Picture 10"/>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43294" y="3573613"/>
            <a:ext cx="1995849" cy="1995849"/>
          </a:xfrm>
          <a:prstGeom prst="rect">
            <a:avLst/>
          </a:prstGeom>
        </p:spPr>
      </p:pic>
      <p:grpSp>
        <p:nvGrpSpPr>
          <p:cNvPr id="19" name="Group 18"/>
          <p:cNvGrpSpPr/>
          <p:nvPr/>
        </p:nvGrpSpPr>
        <p:grpSpPr>
          <a:xfrm>
            <a:off x="5135851" y="3573613"/>
            <a:ext cx="1995849" cy="1995849"/>
            <a:chOff x="5135851" y="3573613"/>
            <a:chExt cx="1995849" cy="1995849"/>
          </a:xfrm>
        </p:grpSpPr>
        <p:pic>
          <p:nvPicPr>
            <p:cNvPr id="14" name="Picture 1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135851" y="3573613"/>
              <a:ext cx="1995849" cy="1995849"/>
            </a:xfrm>
            <a:prstGeom prst="rect">
              <a:avLst/>
            </a:prstGeom>
          </p:spPr>
        </p:pic>
        <p:pic>
          <p:nvPicPr>
            <p:cNvPr id="15" name="Picture 1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6367832" y="3573613"/>
              <a:ext cx="763868" cy="763868"/>
            </a:xfrm>
            <a:prstGeom prst="rect">
              <a:avLst/>
            </a:prstGeom>
          </p:spPr>
        </p:pic>
      </p:grpSp>
      <mc:AlternateContent xmlns:mc="http://schemas.openxmlformats.org/markup-compatibility/2006" xmlns:a14="http://schemas.microsoft.com/office/drawing/2010/main">
        <mc:Choice Requires="a14">
          <p:sp>
            <p:nvSpPr>
              <p:cNvPr id="20" name="TextBox 19"/>
              <p:cNvSpPr txBox="1"/>
              <p:nvPr/>
            </p:nvSpPr>
            <p:spPr>
              <a:xfrm rot="16200000">
                <a:off x="239720" y="2308781"/>
                <a:ext cx="83696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4×</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𝜎</m:t>
                          </m:r>
                        </m:e>
                        <m:sub>
                          <m:r>
                            <a:rPr lang="de-DE" b="0" i="1" smtClean="0">
                              <a:latin typeface="Cambria Math" panose="02040503050406030204" pitchFamily="18" charset="0"/>
                            </a:rPr>
                            <m:t>𝑡</m:t>
                          </m:r>
                        </m:sub>
                      </m:sSub>
                    </m:oMath>
                  </m:oMathPara>
                </a14:m>
                <a:endParaRPr lang="de-DE" b="0" dirty="0" smtClean="0"/>
              </a:p>
            </p:txBody>
          </p:sp>
        </mc:Choice>
        <mc:Fallback xmlns="">
          <p:sp>
            <p:nvSpPr>
              <p:cNvPr id="20" name="TextBox 19"/>
              <p:cNvSpPr txBox="1">
                <a:spLocks noRot="1" noChangeAspect="1" noMove="1" noResize="1" noEditPoints="1" noAdjustHandles="1" noChangeArrowheads="1" noChangeShapeType="1" noTextEdit="1"/>
              </p:cNvSpPr>
              <p:nvPr/>
            </p:nvSpPr>
            <p:spPr>
              <a:xfrm rot="16200000">
                <a:off x="239720" y="2308781"/>
                <a:ext cx="836960" cy="36933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rot="16200000">
                <a:off x="87436" y="4386870"/>
                <a:ext cx="114153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0.25×</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𝜎</m:t>
                          </m:r>
                        </m:e>
                        <m:sub>
                          <m:r>
                            <a:rPr lang="de-DE" b="0" i="1" smtClean="0">
                              <a:latin typeface="Cambria Math" panose="02040503050406030204" pitchFamily="18" charset="0"/>
                            </a:rPr>
                            <m:t>𝑡</m:t>
                          </m:r>
                        </m:sub>
                      </m:sSub>
                    </m:oMath>
                  </m:oMathPara>
                </a14:m>
                <a:endParaRPr lang="de-DE" b="0" dirty="0" smtClean="0"/>
              </a:p>
            </p:txBody>
          </p:sp>
        </mc:Choice>
        <mc:Fallback xmlns="">
          <p:sp>
            <p:nvSpPr>
              <p:cNvPr id="21" name="TextBox 20"/>
              <p:cNvSpPr txBox="1">
                <a:spLocks noRot="1" noChangeAspect="1" noMove="1" noResize="1" noEditPoints="1" noAdjustHandles="1" noChangeArrowheads="1" noChangeShapeType="1" noTextEdit="1"/>
              </p:cNvSpPr>
              <p:nvPr/>
            </p:nvSpPr>
            <p:spPr>
              <a:xfrm rot="16200000">
                <a:off x="87436" y="4386870"/>
                <a:ext cx="1141531" cy="369332"/>
              </a:xfrm>
              <a:prstGeom prst="rect">
                <a:avLst/>
              </a:prstGeom>
              <a:blipFill>
                <a:blip r:embed="rId14"/>
                <a:stretch>
                  <a:fillRect/>
                </a:stretch>
              </a:blipFill>
            </p:spPr>
            <p:txBody>
              <a:bodyPr/>
              <a:lstStyle/>
              <a:p>
                <a:r>
                  <a:rPr lang="en-US">
                    <a:noFill/>
                  </a:rPr>
                  <a:t> </a:t>
                </a:r>
              </a:p>
            </p:txBody>
          </p:sp>
        </mc:Fallback>
      </mc:AlternateContent>
      <p:grpSp>
        <p:nvGrpSpPr>
          <p:cNvPr id="32" name="Group 31"/>
          <p:cNvGrpSpPr/>
          <p:nvPr/>
        </p:nvGrpSpPr>
        <p:grpSpPr>
          <a:xfrm>
            <a:off x="3037005" y="1504699"/>
            <a:ext cx="1995873" cy="1995381"/>
            <a:chOff x="3037005" y="1504699"/>
            <a:chExt cx="1995873" cy="1995381"/>
          </a:xfrm>
        </p:grpSpPr>
        <p:pic>
          <p:nvPicPr>
            <p:cNvPr id="29" name="Picture 28"/>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3037005" y="1504699"/>
              <a:ext cx="1995873" cy="1995381"/>
            </a:xfrm>
            <a:prstGeom prst="rect">
              <a:avLst/>
            </a:prstGeom>
          </p:spPr>
        </p:pic>
        <p:cxnSp>
          <p:nvCxnSpPr>
            <p:cNvPr id="30" name="Straight Arrow Connector 29"/>
            <p:cNvCxnSpPr/>
            <p:nvPr/>
          </p:nvCxnSpPr>
          <p:spPr>
            <a:xfrm flipV="1">
              <a:off x="3728703" y="2196151"/>
              <a:ext cx="612475" cy="6124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3" name="Group 32"/>
          <p:cNvGrpSpPr/>
          <p:nvPr/>
        </p:nvGrpSpPr>
        <p:grpSpPr>
          <a:xfrm>
            <a:off x="3037007" y="3573613"/>
            <a:ext cx="1995872" cy="1995381"/>
            <a:chOff x="3037007" y="3573613"/>
            <a:chExt cx="1995872" cy="1995381"/>
          </a:xfrm>
        </p:grpSpPr>
        <p:pic>
          <p:nvPicPr>
            <p:cNvPr id="28" name="Picture 27"/>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3037007" y="3573613"/>
              <a:ext cx="1995872" cy="1995381"/>
            </a:xfrm>
            <a:prstGeom prst="rect">
              <a:avLst/>
            </a:prstGeom>
          </p:spPr>
        </p:pic>
        <p:cxnSp>
          <p:nvCxnSpPr>
            <p:cNvPr id="31" name="Straight Arrow Connector 30"/>
            <p:cNvCxnSpPr/>
            <p:nvPr/>
          </p:nvCxnSpPr>
          <p:spPr>
            <a:xfrm flipH="1">
              <a:off x="3728702" y="4273773"/>
              <a:ext cx="612475" cy="6124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5" name="TextBox 34"/>
          <p:cNvSpPr txBox="1"/>
          <p:nvPr/>
        </p:nvSpPr>
        <p:spPr>
          <a:xfrm>
            <a:off x="1020806" y="1043952"/>
            <a:ext cx="1840825" cy="369332"/>
          </a:xfrm>
          <a:prstGeom prst="rect">
            <a:avLst/>
          </a:prstGeom>
          <a:noFill/>
        </p:spPr>
        <p:txBody>
          <a:bodyPr wrap="none" rtlCol="0">
            <a:spAutoFit/>
          </a:bodyPr>
          <a:lstStyle/>
          <a:p>
            <a:pPr algn="ctr"/>
            <a:r>
              <a:rPr lang="de-DE" dirty="0" smtClean="0"/>
              <a:t>Ground Truth MC</a:t>
            </a:r>
            <a:endParaRPr lang="en-US" dirty="0"/>
          </a:p>
        </p:txBody>
      </p:sp>
      <p:sp>
        <p:nvSpPr>
          <p:cNvPr id="36" name="TextBox 35"/>
          <p:cNvSpPr txBox="1"/>
          <p:nvPr/>
        </p:nvSpPr>
        <p:spPr>
          <a:xfrm>
            <a:off x="3370488" y="1042141"/>
            <a:ext cx="1334020" cy="369332"/>
          </a:xfrm>
          <a:prstGeom prst="rect">
            <a:avLst/>
          </a:prstGeom>
          <a:noFill/>
        </p:spPr>
        <p:txBody>
          <a:bodyPr wrap="none" rtlCol="0">
            <a:spAutoFit/>
          </a:bodyPr>
          <a:lstStyle/>
          <a:p>
            <a:pPr algn="ctr"/>
            <a:r>
              <a:rPr lang="de-DE" dirty="0" smtClean="0"/>
              <a:t>Baseline NN</a:t>
            </a:r>
            <a:endParaRPr lang="en-US" dirty="0"/>
          </a:p>
        </p:txBody>
      </p:sp>
      <p:sp>
        <p:nvSpPr>
          <p:cNvPr id="37" name="TextBox 36"/>
          <p:cNvSpPr txBox="1"/>
          <p:nvPr/>
        </p:nvSpPr>
        <p:spPr>
          <a:xfrm>
            <a:off x="5683620" y="1042141"/>
            <a:ext cx="900311" cy="369332"/>
          </a:xfrm>
          <a:prstGeom prst="rect">
            <a:avLst/>
          </a:prstGeom>
          <a:noFill/>
        </p:spPr>
        <p:txBody>
          <a:bodyPr wrap="none" rtlCol="0">
            <a:spAutoFit/>
          </a:bodyPr>
          <a:lstStyle/>
          <a:p>
            <a:pPr algn="ctr"/>
            <a:r>
              <a:rPr lang="de-DE" dirty="0" smtClean="0"/>
              <a:t>Our NN</a:t>
            </a:r>
            <a:endParaRPr lang="en-US" dirty="0"/>
          </a:p>
        </p:txBody>
      </p:sp>
      <p:grpSp>
        <p:nvGrpSpPr>
          <p:cNvPr id="34" name="Group 33"/>
          <p:cNvGrpSpPr/>
          <p:nvPr/>
        </p:nvGrpSpPr>
        <p:grpSpPr>
          <a:xfrm rot="16200000">
            <a:off x="6106332" y="4074534"/>
            <a:ext cx="2605200" cy="369332"/>
            <a:chOff x="3775042" y="5807616"/>
            <a:chExt cx="2605200" cy="369332"/>
          </a:xfrm>
        </p:grpSpPr>
        <p:sp>
          <p:nvSpPr>
            <p:cNvPr id="38" name="TextBox 37"/>
            <p:cNvSpPr txBox="1"/>
            <p:nvPr/>
          </p:nvSpPr>
          <p:spPr>
            <a:xfrm>
              <a:off x="3775042" y="5807616"/>
              <a:ext cx="2605200" cy="369332"/>
            </a:xfrm>
            <a:prstGeom prst="rect">
              <a:avLst/>
            </a:prstGeom>
            <a:noFill/>
          </p:spPr>
          <p:txBody>
            <a:bodyPr wrap="none" rtlCol="0">
              <a:spAutoFit/>
            </a:bodyPr>
            <a:lstStyle/>
            <a:p>
              <a:r>
                <a:rPr lang="de-DE" dirty="0" smtClean="0"/>
                <a:t>CIE dE 2000  0                 10</a:t>
              </a:r>
              <a:endParaRPr lang="en-US" dirty="0"/>
            </a:p>
          </p:txBody>
        </p:sp>
        <p:pic>
          <p:nvPicPr>
            <p:cNvPr id="39" name="Picture 3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272989" y="5900842"/>
              <a:ext cx="719329" cy="182880"/>
            </a:xfrm>
            <a:prstGeom prst="rect">
              <a:avLst/>
            </a:prstGeom>
          </p:spPr>
        </p:pic>
      </p:grpSp>
    </p:spTree>
    <p:extLst>
      <p:ext uri="{BB962C8B-B14F-4D97-AF65-F5344CB8AC3E}">
        <p14:creationId xmlns:p14="http://schemas.microsoft.com/office/powerpoint/2010/main" val="3037618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3"/>
                                        </p:tgtEl>
                                        <p:attrNameLst>
                                          <p:attrName>style.visibility</p:attrName>
                                        </p:attrNameLst>
                                      </p:cBhvr>
                                      <p:to>
                                        <p:strVal val="hidden"/>
                                      </p:to>
                                    </p:set>
                                  </p:childTnLst>
                                </p:cTn>
                              </p:par>
                              <p:par>
                                <p:cTn id="9" presetID="22" presetClass="entr" presetSubtype="8"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500"/>
                                        <p:tgtEl>
                                          <p:spTgt spid="18"/>
                                        </p:tgtEl>
                                      </p:cBhvr>
                                    </p:animEffect>
                                  </p:childTnLst>
                                </p:cTn>
                              </p:par>
                              <p:par>
                                <p:cTn id="12" presetID="22" presetClass="entr" presetSubtype="8"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left)">
                                      <p:cBhvr>
                                        <p:cTn id="17" dur="500"/>
                                        <p:tgtEl>
                                          <p:spTgt spid="36"/>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par>
                                <p:cTn id="22" presetID="22" presetClass="entr" presetSubtype="8"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500"/>
                                        <p:tgtEl>
                                          <p:spTgt spid="37"/>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left)">
                                      <p:cBhvr>
                                        <p:cTn id="3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Spectral Predictions</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3295" y="1477119"/>
            <a:ext cx="2014254" cy="2014254"/>
          </a:xfrm>
        </p:spPr>
      </p:pic>
      <p:sp>
        <p:nvSpPr>
          <p:cNvPr id="4" name="Footer Placeholder 3"/>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60" normalizeH="0" baseline="0" noProof="0" smtClean="0">
                <a:ln>
                  <a:noFill/>
                </a:ln>
                <a:solidFill>
                  <a:srgbClr val="671F72"/>
                </a:solidFill>
                <a:effectLst/>
                <a:uLnTx/>
                <a:uFillTx/>
                <a:latin typeface="Myriad Pro"/>
                <a:ea typeface="+mn-ea"/>
                <a:cs typeface="+mn-cs"/>
              </a:rPr>
              <a:t>Neural Acceleration of Scattering-Aware Color 3D Printing / Rittig, Sumin, Babaei, Didyk, Voloboy, Wilkie, Bickel, Myszkowski, Weyrich, Křivánek</a:t>
            </a:r>
            <a:endParaRPr kumimoji="0" lang="en-US" sz="900" b="0" i="0" u="none" strike="noStrike" kern="1200" cap="all" spc="60" normalizeH="0" baseline="0" noProof="0">
              <a:ln>
                <a:noFill/>
              </a:ln>
              <a:solidFill>
                <a:srgbClr val="671F72"/>
              </a:solidFill>
              <a:effectLst/>
              <a:uLnTx/>
              <a:uFillTx/>
              <a:latin typeface="Myriad Pro"/>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63B7712-7EFD-4F24-9103-A16C2717B9BF}" type="slidenum">
              <a:rPr kumimoji="0" lang="en-US" sz="1200" b="0" i="0" u="none" strike="noStrike" kern="1200" cap="none" spc="0" normalizeH="0" baseline="0" noProof="0" smtClean="0">
                <a:ln>
                  <a:noFill/>
                </a:ln>
                <a:solidFill>
                  <a:srgbClr val="671F72"/>
                </a:solidFill>
                <a:effectLst/>
                <a:uLnTx/>
                <a:uFillTx/>
                <a:latin typeface="Myriad Pr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671F72"/>
              </a:solidFill>
              <a:effectLst/>
              <a:uLnTx/>
              <a:uFillTx/>
              <a:latin typeface="Myriad Pro"/>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0370" y="1477119"/>
            <a:ext cx="2014254" cy="201425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7445" y="1477119"/>
            <a:ext cx="2014254" cy="2014254"/>
          </a:xfrm>
          <a:prstGeom prst="rect">
            <a:avLst/>
          </a:prstGeom>
        </p:spPr>
      </p:pic>
      <p:pic>
        <p:nvPicPr>
          <p:cNvPr id="17" name="Picture 16"/>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943294" y="3571480"/>
            <a:ext cx="2014255" cy="2013760"/>
          </a:xfrm>
          <a:prstGeom prst="rect">
            <a:avLst/>
          </a:prstGeom>
        </p:spPr>
      </p:pic>
      <p:sp>
        <p:nvSpPr>
          <p:cNvPr id="3" name="Rectangle 2"/>
          <p:cNvSpPr/>
          <p:nvPr/>
        </p:nvSpPr>
        <p:spPr>
          <a:xfrm>
            <a:off x="943294" y="4764172"/>
            <a:ext cx="821068" cy="821068"/>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6" cstate="hqprint">
            <a:extLst>
              <a:ext uri="{28A0092B-C50C-407E-A947-70E740481C1C}">
                <a14:useLocalDpi xmlns:a14="http://schemas.microsoft.com/office/drawing/2010/main" val="0"/>
              </a:ext>
            </a:extLst>
          </a:blip>
          <a:srcRect t="59267" r="60685"/>
          <a:stretch/>
        </p:blipFill>
        <p:spPr>
          <a:xfrm>
            <a:off x="1587001" y="3590750"/>
            <a:ext cx="1370548" cy="1419629"/>
          </a:xfrm>
          <a:prstGeom prst="rect">
            <a:avLst/>
          </a:prstGeom>
          <a:ln w="38100" cmpd="thickThin">
            <a:solidFill>
              <a:schemeClr val="tx1"/>
            </a:solidFill>
            <a:prstDash val="dash"/>
          </a:ln>
        </p:spPr>
      </p:pic>
      <p:cxnSp>
        <p:nvCxnSpPr>
          <p:cNvPr id="10" name="Straight Connector 9"/>
          <p:cNvCxnSpPr/>
          <p:nvPr/>
        </p:nvCxnSpPr>
        <p:spPr>
          <a:xfrm flipV="1">
            <a:off x="1764362" y="5029648"/>
            <a:ext cx="1193187" cy="55559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943294" y="3555208"/>
            <a:ext cx="643707" cy="1208964"/>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30370" y="3557019"/>
            <a:ext cx="2014254" cy="2014254"/>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17445" y="3557019"/>
            <a:ext cx="2014254" cy="2014254"/>
          </a:xfrm>
          <a:prstGeom prst="rect">
            <a:avLst/>
          </a:prstGeom>
        </p:spPr>
      </p:pic>
      <p:sp>
        <p:nvSpPr>
          <p:cNvPr id="22" name="TextBox 21"/>
          <p:cNvSpPr txBox="1"/>
          <p:nvPr/>
        </p:nvSpPr>
        <p:spPr>
          <a:xfrm>
            <a:off x="1020806" y="1043952"/>
            <a:ext cx="1840825" cy="369332"/>
          </a:xfrm>
          <a:prstGeom prst="rect">
            <a:avLst/>
          </a:prstGeom>
          <a:noFill/>
        </p:spPr>
        <p:txBody>
          <a:bodyPr wrap="none" rtlCol="0">
            <a:spAutoFit/>
          </a:bodyPr>
          <a:lstStyle/>
          <a:p>
            <a:pPr algn="ctr"/>
            <a:r>
              <a:rPr lang="de-DE" dirty="0" smtClean="0"/>
              <a:t>Ground Truth MC</a:t>
            </a:r>
            <a:endParaRPr lang="en-US" dirty="0"/>
          </a:p>
        </p:txBody>
      </p:sp>
      <p:sp>
        <p:nvSpPr>
          <p:cNvPr id="23" name="TextBox 22"/>
          <p:cNvSpPr txBox="1"/>
          <p:nvPr/>
        </p:nvSpPr>
        <p:spPr>
          <a:xfrm>
            <a:off x="3370488" y="1042141"/>
            <a:ext cx="1334020" cy="369332"/>
          </a:xfrm>
          <a:prstGeom prst="rect">
            <a:avLst/>
          </a:prstGeom>
          <a:noFill/>
        </p:spPr>
        <p:txBody>
          <a:bodyPr wrap="none" rtlCol="0">
            <a:spAutoFit/>
          </a:bodyPr>
          <a:lstStyle/>
          <a:p>
            <a:pPr algn="ctr"/>
            <a:r>
              <a:rPr lang="de-DE" dirty="0" smtClean="0"/>
              <a:t>Baseline NN</a:t>
            </a:r>
            <a:endParaRPr lang="en-US" dirty="0"/>
          </a:p>
        </p:txBody>
      </p:sp>
      <p:sp>
        <p:nvSpPr>
          <p:cNvPr id="24" name="TextBox 23"/>
          <p:cNvSpPr txBox="1"/>
          <p:nvPr/>
        </p:nvSpPr>
        <p:spPr>
          <a:xfrm>
            <a:off x="5683620" y="1042141"/>
            <a:ext cx="900311" cy="369332"/>
          </a:xfrm>
          <a:prstGeom prst="rect">
            <a:avLst/>
          </a:prstGeom>
          <a:noFill/>
        </p:spPr>
        <p:txBody>
          <a:bodyPr wrap="none" rtlCol="0">
            <a:spAutoFit/>
          </a:bodyPr>
          <a:lstStyle/>
          <a:p>
            <a:pPr algn="ctr"/>
            <a:r>
              <a:rPr lang="de-DE" dirty="0" smtClean="0"/>
              <a:t>Our NN</a:t>
            </a:r>
            <a:endParaRPr lang="en-US" dirty="0"/>
          </a:p>
        </p:txBody>
      </p:sp>
      <p:grpSp>
        <p:nvGrpSpPr>
          <p:cNvPr id="21" name="Group 20"/>
          <p:cNvGrpSpPr/>
          <p:nvPr/>
        </p:nvGrpSpPr>
        <p:grpSpPr>
          <a:xfrm rot="16200000">
            <a:off x="6106332" y="4074534"/>
            <a:ext cx="2605200" cy="369332"/>
            <a:chOff x="3775042" y="5807616"/>
            <a:chExt cx="2605200" cy="369332"/>
          </a:xfrm>
        </p:grpSpPr>
        <p:sp>
          <p:nvSpPr>
            <p:cNvPr id="25" name="TextBox 24"/>
            <p:cNvSpPr txBox="1"/>
            <p:nvPr/>
          </p:nvSpPr>
          <p:spPr>
            <a:xfrm>
              <a:off x="3775042" y="5807616"/>
              <a:ext cx="2605200" cy="369332"/>
            </a:xfrm>
            <a:prstGeom prst="rect">
              <a:avLst/>
            </a:prstGeom>
            <a:noFill/>
          </p:spPr>
          <p:txBody>
            <a:bodyPr wrap="none" rtlCol="0">
              <a:spAutoFit/>
            </a:bodyPr>
            <a:lstStyle/>
            <a:p>
              <a:r>
                <a:rPr lang="de-DE" dirty="0" smtClean="0"/>
                <a:t>CIE dE 2000  0                 10</a:t>
              </a:r>
              <a:endParaRPr lang="en-US" dirty="0"/>
            </a:p>
          </p:txBody>
        </p:sp>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272989" y="5900842"/>
              <a:ext cx="719329" cy="182880"/>
            </a:xfrm>
            <a:prstGeom prst="rect">
              <a:avLst/>
            </a:prstGeom>
          </p:spPr>
        </p:pic>
      </p:grpSp>
    </p:spTree>
    <p:extLst>
      <p:ext uri="{BB962C8B-B14F-4D97-AF65-F5344CB8AC3E}">
        <p14:creationId xmlns:p14="http://schemas.microsoft.com/office/powerpoint/2010/main" val="1043110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par>
                                <p:cTn id="11" presetID="22" presetClass="entr" presetSubtype="8"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par>
                                <p:cTn id="18" presetID="22" presetClass="entr" presetSubtype="8"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childTnLst>
                          </p:cTn>
                        </p:par>
                        <p:par>
                          <p:cTn id="24" fill="hold">
                            <p:stCondLst>
                              <p:cond delay="1000"/>
                            </p:stCondLst>
                            <p:childTnLst>
                              <p:par>
                                <p:cTn id="25" presetID="22" presetClass="entr" presetSubtype="8" fill="hold"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idx="1"/>
          </p:nvPr>
        </p:nvSpPr>
        <p:spPr/>
        <p:txBody>
          <a:bodyPr/>
          <a:lstStyle/>
          <a:p>
            <a:r>
              <a:rPr lang="de-DE" dirty="0" smtClean="0"/>
              <a:t>Weak Assumptions:</a:t>
            </a:r>
          </a:p>
          <a:p>
            <a:pPr lvl="1"/>
            <a:r>
              <a:rPr lang="de-DE" dirty="0" smtClean="0"/>
              <a:t>Diffuse illumination</a:t>
            </a:r>
          </a:p>
          <a:p>
            <a:pPr lvl="1"/>
            <a:r>
              <a:rPr lang="de-DE" dirty="0" smtClean="0"/>
              <a:t>Sharp voxel boundaries</a:t>
            </a:r>
          </a:p>
          <a:p>
            <a:pPr lvl="1"/>
            <a:endParaRPr lang="de-DE" dirty="0"/>
          </a:p>
          <a:p>
            <a:r>
              <a:rPr lang="de-DE" dirty="0" smtClean="0"/>
              <a:t>Stencil is ambiguous for </a:t>
            </a:r>
            <a:r>
              <a:rPr lang="en-US" dirty="0"/>
              <a:t>genus </a:t>
            </a:r>
            <a:r>
              <a:rPr lang="en-US" dirty="0" smtClean="0"/>
              <a:t>&gt;0</a:t>
            </a:r>
            <a:r>
              <a:rPr lang="de-DE" dirty="0" smtClean="0"/>
              <a:t> geometry</a:t>
            </a:r>
            <a:endParaRPr lang="de-DE" dirty="0"/>
          </a:p>
        </p:txBody>
      </p:sp>
      <p:sp>
        <p:nvSpPr>
          <p:cNvPr id="2" name="Title 1"/>
          <p:cNvSpPr>
            <a:spLocks noGrp="1"/>
          </p:cNvSpPr>
          <p:nvPr>
            <p:ph type="title"/>
          </p:nvPr>
        </p:nvSpPr>
        <p:spPr/>
        <p:txBody>
          <a:bodyPr/>
          <a:lstStyle/>
          <a:p>
            <a:r>
              <a:rPr lang="de-DE" dirty="0" smtClean="0"/>
              <a:t>Limitations &amp; Future Work</a:t>
            </a:r>
            <a:endParaRPr lang="en-US" dirty="0"/>
          </a:p>
        </p:txBody>
      </p:sp>
      <p:sp>
        <p:nvSpPr>
          <p:cNvPr id="4" name="Footer Placeholder 3"/>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60" normalizeH="0" baseline="0" noProof="0" smtClean="0">
                <a:ln>
                  <a:noFill/>
                </a:ln>
                <a:solidFill>
                  <a:srgbClr val="671F72"/>
                </a:solidFill>
                <a:effectLst/>
                <a:uLnTx/>
                <a:uFillTx/>
                <a:latin typeface="Myriad Pro"/>
                <a:ea typeface="+mn-ea"/>
                <a:cs typeface="+mn-cs"/>
              </a:rPr>
              <a:t>Neural Acceleration of Scattering-Aware Color 3D Printing / Rittig, Sumin, Babaei, Didyk, Voloboy, Wilkie, Bickel, Myszkowski, Weyrich, Křivánek</a:t>
            </a:r>
            <a:endParaRPr kumimoji="0" lang="en-US" sz="900" b="0" i="0" u="none" strike="noStrike" kern="1200" cap="all" spc="60" normalizeH="0" baseline="0" noProof="0">
              <a:ln>
                <a:noFill/>
              </a:ln>
              <a:solidFill>
                <a:srgbClr val="671F72"/>
              </a:solidFill>
              <a:effectLst/>
              <a:uLnTx/>
              <a:uFillTx/>
              <a:latin typeface="Myriad Pro"/>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63B7712-7EFD-4F24-9103-A16C2717B9BF}" type="slidenum">
              <a:rPr kumimoji="0" lang="en-US" sz="1200" b="0" i="0" u="none" strike="noStrike" kern="1200" cap="none" spc="0" normalizeH="0" baseline="0" noProof="0" smtClean="0">
                <a:ln>
                  <a:noFill/>
                </a:ln>
                <a:solidFill>
                  <a:srgbClr val="671F72"/>
                </a:solidFill>
                <a:effectLst/>
                <a:uLnTx/>
                <a:uFillTx/>
                <a:latin typeface="Myriad Pr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671F72"/>
              </a:solidFill>
              <a:effectLst/>
              <a:uLnTx/>
              <a:uFillTx/>
              <a:latin typeface="Myriad Pro"/>
              <a:ea typeface="+mn-ea"/>
              <a:cs typeface="+mn-cs"/>
            </a:endParaRPr>
          </a:p>
        </p:txBody>
      </p:sp>
      <p:grpSp>
        <p:nvGrpSpPr>
          <p:cNvPr id="6" name="Group 5"/>
          <p:cNvGrpSpPr/>
          <p:nvPr/>
        </p:nvGrpSpPr>
        <p:grpSpPr>
          <a:xfrm>
            <a:off x="457200" y="3614234"/>
            <a:ext cx="7613982" cy="1914661"/>
            <a:chOff x="457200" y="3614234"/>
            <a:chExt cx="7613982" cy="1914661"/>
          </a:xfrm>
        </p:grpSpPr>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2359455" y="3619196"/>
              <a:ext cx="1902255" cy="1902255"/>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6163965" y="3614234"/>
              <a:ext cx="1907217" cy="1907217"/>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4261710" y="3621678"/>
              <a:ext cx="1907217" cy="1907217"/>
            </a:xfrm>
            <a:prstGeom prst="rect">
              <a:avLst/>
            </a:prstGeom>
          </p:spPr>
        </p:pic>
        <p:pic>
          <p:nvPicPr>
            <p:cNvPr id="12" name="Picture 11"/>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57200" y="3619196"/>
              <a:ext cx="1902255" cy="1902255"/>
            </a:xfrm>
            <a:prstGeom prst="rect">
              <a:avLst/>
            </a:prstGeom>
          </p:spPr>
        </p:pic>
      </p:grpSp>
    </p:spTree>
    <p:extLst>
      <p:ext uri="{BB962C8B-B14F-4D97-AF65-F5344CB8AC3E}">
        <p14:creationId xmlns:p14="http://schemas.microsoft.com/office/powerpoint/2010/main" val="615738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Conclusion</a:t>
            </a:r>
            <a:endParaRPr lang="en-US" dirty="0"/>
          </a:p>
        </p:txBody>
      </p:sp>
      <p:sp>
        <p:nvSpPr>
          <p:cNvPr id="3" name="Content Placeholder 2"/>
          <p:cNvSpPr>
            <a:spLocks noGrp="1"/>
          </p:cNvSpPr>
          <p:nvPr>
            <p:ph idx="1"/>
          </p:nvPr>
        </p:nvSpPr>
        <p:spPr/>
        <p:txBody>
          <a:bodyPr/>
          <a:lstStyle/>
          <a:p>
            <a:r>
              <a:rPr lang="de-DE" dirty="0" smtClean="0"/>
              <a:t>Machine learned predictor for heterogeneous media</a:t>
            </a:r>
          </a:p>
          <a:p>
            <a:r>
              <a:rPr lang="de-DE" dirty="0" smtClean="0"/>
              <a:t>Weight sharing benefits generalization</a:t>
            </a:r>
          </a:p>
          <a:p>
            <a:pPr lvl="1"/>
            <a:r>
              <a:rPr lang="de-DE" dirty="0" smtClean="0"/>
              <a:t>Input values</a:t>
            </a:r>
          </a:p>
          <a:p>
            <a:pPr lvl="1"/>
            <a:r>
              <a:rPr lang="de-DE" dirty="0" smtClean="0"/>
              <a:t>Rotation against coordinate axes</a:t>
            </a:r>
          </a:p>
        </p:txBody>
      </p:sp>
      <p:sp>
        <p:nvSpPr>
          <p:cNvPr id="4" name="Footer Placeholder 3"/>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60" normalizeH="0" baseline="0" noProof="0" smtClean="0">
                <a:ln>
                  <a:noFill/>
                </a:ln>
                <a:solidFill>
                  <a:srgbClr val="671F72"/>
                </a:solidFill>
                <a:effectLst/>
                <a:uLnTx/>
                <a:uFillTx/>
                <a:latin typeface="Myriad Pro"/>
                <a:ea typeface="+mn-ea"/>
                <a:cs typeface="+mn-cs"/>
              </a:rPr>
              <a:t>Neural Acceleration of Scattering-Aware Color 3D Printing / Rittig, Sumin, Babaei, Didyk, Voloboy, Wilkie, Bickel, Myszkowski, Weyrich, Křivánek</a:t>
            </a:r>
            <a:endParaRPr kumimoji="0" lang="en-US" sz="900" b="0" i="0" u="none" strike="noStrike" kern="1200" cap="all" spc="60" normalizeH="0" baseline="0" noProof="0">
              <a:ln>
                <a:noFill/>
              </a:ln>
              <a:solidFill>
                <a:srgbClr val="671F72"/>
              </a:solidFill>
              <a:effectLst/>
              <a:uLnTx/>
              <a:uFillTx/>
              <a:latin typeface="Myriad Pro"/>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63B7712-7EFD-4F24-9103-A16C2717B9BF}" type="slidenum">
              <a:rPr kumimoji="0" lang="en-US" sz="1200" b="0" i="0" u="none" strike="noStrike" kern="1200" cap="none" spc="0" normalizeH="0" baseline="0" noProof="0" smtClean="0">
                <a:ln>
                  <a:noFill/>
                </a:ln>
                <a:solidFill>
                  <a:srgbClr val="671F72"/>
                </a:solidFill>
                <a:effectLst/>
                <a:uLnTx/>
                <a:uFillTx/>
                <a:latin typeface="Myriad Pr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671F72"/>
              </a:solidFill>
              <a:effectLst/>
              <a:uLnTx/>
              <a:uFillTx/>
              <a:latin typeface="Myriad Pro"/>
              <a:ea typeface="+mn-ea"/>
              <a:cs typeface="+mn-cs"/>
            </a:endParaRPr>
          </a:p>
        </p:txBody>
      </p:sp>
      <p:grpSp>
        <p:nvGrpSpPr>
          <p:cNvPr id="9" name="Group 8"/>
          <p:cNvGrpSpPr/>
          <p:nvPr/>
        </p:nvGrpSpPr>
        <p:grpSpPr>
          <a:xfrm>
            <a:off x="1455932" y="3616714"/>
            <a:ext cx="5342553" cy="2277380"/>
            <a:chOff x="2344207" y="3637947"/>
            <a:chExt cx="5342553" cy="2277380"/>
          </a:xfrm>
        </p:grpSpPr>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061078" y="3637947"/>
              <a:ext cx="1908810" cy="1908048"/>
            </a:xfrm>
            <a:prstGeom prst="rect">
              <a:avLst/>
            </a:prstGeom>
          </p:spPr>
        </p:pic>
        <p:sp>
          <p:nvSpPr>
            <p:cNvPr id="8" name="TextBox 7"/>
            <p:cNvSpPr txBox="1"/>
            <p:nvPr/>
          </p:nvSpPr>
          <p:spPr>
            <a:xfrm>
              <a:off x="2344207" y="5545995"/>
              <a:ext cx="5342553" cy="369332"/>
            </a:xfrm>
            <a:prstGeom prst="rect">
              <a:avLst/>
            </a:prstGeom>
            <a:noFill/>
          </p:spPr>
          <p:txBody>
            <a:bodyPr wrap="none" rtlCol="0">
              <a:spAutoFit/>
            </a:bodyPr>
            <a:lstStyle/>
            <a:p>
              <a:r>
                <a:rPr lang="en-US" dirty="0" smtClean="0"/>
                <a:t>github.com/</a:t>
              </a:r>
              <a:r>
                <a:rPr lang="en-US" dirty="0" err="1" smtClean="0"/>
                <a:t>denis-sumin</a:t>
              </a:r>
              <a:r>
                <a:rPr lang="en-US" dirty="0" smtClean="0"/>
                <a:t>/neural-scattering-prediction</a:t>
              </a:r>
              <a:endParaRPr lang="en-US" dirty="0"/>
            </a:p>
          </p:txBody>
        </p:sp>
      </p:grpSp>
    </p:spTree>
    <p:extLst>
      <p:ext uri="{BB962C8B-B14F-4D97-AF65-F5344CB8AC3E}">
        <p14:creationId xmlns:p14="http://schemas.microsoft.com/office/powerpoint/2010/main" val="3059433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Acknowledgments</a:t>
            </a:r>
            <a:endParaRPr lang="en-US" dirty="0"/>
          </a:p>
        </p:txBody>
      </p:sp>
      <p:sp>
        <p:nvSpPr>
          <p:cNvPr id="3" name="Content Placeholder 2"/>
          <p:cNvSpPr>
            <a:spLocks noGrp="1"/>
          </p:cNvSpPr>
          <p:nvPr>
            <p:ph idx="1"/>
          </p:nvPr>
        </p:nvSpPr>
        <p:spPr/>
        <p:txBody>
          <a:bodyPr/>
          <a:lstStyle/>
          <a:p>
            <a:r>
              <a:rPr lang="en-US" dirty="0"/>
              <a:t>Sebastian </a:t>
            </a:r>
            <a:r>
              <a:rPr lang="en-US" dirty="0" err="1"/>
              <a:t>Cucerca</a:t>
            </a:r>
            <a:r>
              <a:rPr lang="en-US" dirty="0"/>
              <a:t> </a:t>
            </a:r>
            <a:br>
              <a:rPr lang="en-US" dirty="0"/>
            </a:br>
            <a:endParaRPr lang="en-US" dirty="0" smtClean="0"/>
          </a:p>
          <a:p>
            <a:r>
              <a:rPr lang="de-DE" dirty="0" smtClean="0"/>
              <a:t>Grants:</a:t>
            </a:r>
          </a:p>
          <a:p>
            <a:pPr lvl="1"/>
            <a:r>
              <a:rPr lang="de-DE" dirty="0" smtClean="0"/>
              <a:t>Charles University </a:t>
            </a:r>
            <a:r>
              <a:rPr lang="en-US" dirty="0"/>
              <a:t>SVV-260588 </a:t>
            </a:r>
            <a:endParaRPr lang="en-US" dirty="0" smtClean="0"/>
          </a:p>
          <a:p>
            <a:pPr lvl="1"/>
            <a:r>
              <a:rPr lang="en-US" dirty="0"/>
              <a:t>Czech Science Foundation </a:t>
            </a:r>
            <a:r>
              <a:rPr lang="en-US" dirty="0" smtClean="0"/>
              <a:t>19-07626S</a:t>
            </a:r>
          </a:p>
          <a:p>
            <a:pPr lvl="1"/>
            <a:r>
              <a:rPr lang="de-DE" dirty="0" smtClean="0"/>
              <a:t>EU Horizon 2020</a:t>
            </a:r>
          </a:p>
          <a:p>
            <a:pPr lvl="2"/>
            <a:r>
              <a:rPr lang="en-US" dirty="0" smtClean="0"/>
              <a:t>Marie </a:t>
            </a:r>
            <a:r>
              <a:rPr lang="en-US" dirty="0" err="1" smtClean="0"/>
              <a:t>Skłodowska</a:t>
            </a:r>
            <a:r>
              <a:rPr lang="en-US" dirty="0" smtClean="0"/>
              <a:t>-Curie ITN</a:t>
            </a:r>
            <a:endParaRPr lang="de-DE" dirty="0" smtClean="0"/>
          </a:p>
          <a:p>
            <a:pPr lvl="3"/>
            <a:r>
              <a:rPr lang="en-US" dirty="0"/>
              <a:t>642841 (DISTRO) </a:t>
            </a:r>
            <a:endParaRPr lang="en-US" dirty="0" smtClean="0"/>
          </a:p>
          <a:p>
            <a:pPr lvl="3"/>
            <a:r>
              <a:rPr lang="en-US" dirty="0"/>
              <a:t>765911 (</a:t>
            </a:r>
            <a:r>
              <a:rPr lang="en-US" dirty="0" err="1"/>
              <a:t>RealVision</a:t>
            </a:r>
            <a:r>
              <a:rPr lang="en-US" dirty="0" smtClean="0"/>
              <a:t>)</a:t>
            </a:r>
          </a:p>
          <a:p>
            <a:pPr lvl="2"/>
            <a:r>
              <a:rPr lang="de-DE" dirty="0" smtClean="0"/>
              <a:t>ERC</a:t>
            </a:r>
            <a:endParaRPr lang="en-US" dirty="0" smtClean="0"/>
          </a:p>
          <a:p>
            <a:pPr lvl="3"/>
            <a:r>
              <a:rPr lang="en-US" dirty="0"/>
              <a:t>715767 (MATERIALIZABLE) </a:t>
            </a:r>
            <a:br>
              <a:rPr lang="en-US" dirty="0"/>
            </a:br>
            <a:endParaRPr lang="en-US" dirty="0" smtClean="0"/>
          </a:p>
          <a:p>
            <a:pPr lvl="2"/>
            <a:endParaRPr lang="en-US" dirty="0"/>
          </a:p>
        </p:txBody>
      </p:sp>
      <p:sp>
        <p:nvSpPr>
          <p:cNvPr id="4" name="Footer Placeholder 3"/>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60" normalizeH="0" baseline="0" noProof="0" smtClean="0">
                <a:ln>
                  <a:noFill/>
                </a:ln>
                <a:solidFill>
                  <a:srgbClr val="671F72"/>
                </a:solidFill>
                <a:effectLst/>
                <a:uLnTx/>
                <a:uFillTx/>
                <a:latin typeface="Myriad Pro"/>
                <a:ea typeface="+mn-ea"/>
                <a:cs typeface="+mn-cs"/>
              </a:rPr>
              <a:t>Neural Acceleration of Scattering-Aware Color 3D Printing / Rittig, Sumin, Babaei, Didyk, Voloboy, Wilkie, Bickel, Myszkowski, Weyrich, Křivánek</a:t>
            </a:r>
            <a:endParaRPr kumimoji="0" lang="en-US" sz="900" b="0" i="0" u="none" strike="noStrike" kern="1200" cap="all" spc="60" normalizeH="0" baseline="0" noProof="0">
              <a:ln>
                <a:noFill/>
              </a:ln>
              <a:solidFill>
                <a:srgbClr val="671F72"/>
              </a:solidFill>
              <a:effectLst/>
              <a:uLnTx/>
              <a:uFillTx/>
              <a:latin typeface="Myriad Pro"/>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63B7712-7EFD-4F24-9103-A16C2717B9BF}" type="slidenum">
              <a:rPr kumimoji="0" lang="en-US" sz="1200" b="0" i="0" u="none" strike="noStrike" kern="1200" cap="none" spc="0" normalizeH="0" baseline="0" noProof="0" smtClean="0">
                <a:ln>
                  <a:noFill/>
                </a:ln>
                <a:solidFill>
                  <a:srgbClr val="671F72"/>
                </a:solidFill>
                <a:effectLst/>
                <a:uLnTx/>
                <a:uFillTx/>
                <a:latin typeface="Myriad Pr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671F72"/>
              </a:solidFill>
              <a:effectLst/>
              <a:uLnTx/>
              <a:uFillTx/>
              <a:latin typeface="Myriad Pro"/>
              <a:ea typeface="+mn-ea"/>
              <a:cs typeface="+mn-cs"/>
            </a:endParaRPr>
          </a:p>
        </p:txBody>
      </p:sp>
      <p:pic>
        <p:nvPicPr>
          <p:cNvPr id="6" name="Picture 5"/>
          <p:cNvPicPr>
            <a:picLocks noChangeAspect="1"/>
          </p:cNvPicPr>
          <p:nvPr/>
        </p:nvPicPr>
        <p:blipFill rotWithShape="1">
          <a:blip r:embed="rId3" cstate="hqprint">
            <a:extLst>
              <a:ext uri="{28A0092B-C50C-407E-A947-70E740481C1C}">
                <a14:useLocalDpi xmlns:a14="http://schemas.microsoft.com/office/drawing/2010/main" val="0"/>
              </a:ext>
            </a:extLst>
          </a:blip>
          <a:srcRect l="23999" t="29755" r="27758" b="665"/>
          <a:stretch/>
        </p:blipFill>
        <p:spPr>
          <a:xfrm>
            <a:off x="6594763" y="1230801"/>
            <a:ext cx="4411288" cy="4771826"/>
          </a:xfrm>
          <a:prstGeom prst="rect">
            <a:avLst/>
          </a:prstGeom>
        </p:spPr>
      </p:pic>
    </p:spTree>
    <p:extLst>
      <p:ext uri="{BB962C8B-B14F-4D97-AF65-F5344CB8AC3E}">
        <p14:creationId xmlns:p14="http://schemas.microsoft.com/office/powerpoint/2010/main" val="1761285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E7306-8EE8-4285-9F2A-99762BCDF332}"/>
              </a:ext>
            </a:extLst>
          </p:cNvPr>
          <p:cNvSpPr>
            <a:spLocks noGrp="1"/>
          </p:cNvSpPr>
          <p:nvPr>
            <p:ph type="title"/>
          </p:nvPr>
        </p:nvSpPr>
        <p:spPr/>
        <p:txBody>
          <a:bodyPr/>
          <a:lstStyle/>
          <a:p>
            <a:r>
              <a:rPr lang="de-DE" dirty="0" smtClean="0"/>
              <a:t>Scattering-Aware Color 3D Printing</a:t>
            </a:r>
            <a:endParaRPr lang="en-US" dirty="0"/>
          </a:p>
        </p:txBody>
      </p:sp>
      <p:sp>
        <p:nvSpPr>
          <p:cNvPr id="4" name="Footer Placeholder 3">
            <a:extLst>
              <a:ext uri="{FF2B5EF4-FFF2-40B4-BE49-F238E27FC236}">
                <a16:creationId xmlns:a16="http://schemas.microsoft.com/office/drawing/2014/main" id="{9FAF9BDA-E324-4B13-B9E4-28E1DD20E49E}"/>
              </a:ext>
            </a:extLst>
          </p:cNvPr>
          <p:cNvSpPr>
            <a:spLocks noGrp="1"/>
          </p:cNvSpPr>
          <p:nvPr>
            <p:ph type="ftr" sz="quarter" idx="11"/>
          </p:nvPr>
        </p:nvSpPr>
        <p:spPr/>
        <p:txBody>
          <a:bodyPr/>
          <a:lstStyle/>
          <a:p>
            <a:r>
              <a:rPr lang="en-US" dirty="0" smtClean="0"/>
              <a:t>Neural Acceleration of Scattering-Aware Color 3D Printing / Rittig, </a:t>
            </a:r>
            <a:r>
              <a:rPr lang="en-US" dirty="0" err="1" smtClean="0"/>
              <a:t>Sumin</a:t>
            </a:r>
            <a:r>
              <a:rPr lang="en-US" dirty="0" smtClean="0"/>
              <a:t>, </a:t>
            </a:r>
            <a:r>
              <a:rPr lang="en-US" dirty="0" err="1" smtClean="0"/>
              <a:t>Babaei</a:t>
            </a:r>
            <a:r>
              <a:rPr lang="en-US" dirty="0" smtClean="0"/>
              <a:t>, </a:t>
            </a:r>
            <a:r>
              <a:rPr lang="en-US" dirty="0" err="1" smtClean="0"/>
              <a:t>Didyk</a:t>
            </a:r>
            <a:r>
              <a:rPr lang="en-US" dirty="0" smtClean="0"/>
              <a:t>, </a:t>
            </a:r>
            <a:r>
              <a:rPr lang="en-US" dirty="0" err="1" smtClean="0"/>
              <a:t>Voloboy</a:t>
            </a:r>
            <a:r>
              <a:rPr lang="en-US" dirty="0" smtClean="0"/>
              <a:t>, </a:t>
            </a:r>
            <a:r>
              <a:rPr lang="en-US" dirty="0" err="1" smtClean="0"/>
              <a:t>Wilkie</a:t>
            </a:r>
            <a:r>
              <a:rPr lang="en-US" dirty="0" smtClean="0"/>
              <a:t>, Bickel, </a:t>
            </a:r>
            <a:r>
              <a:rPr lang="en-US" dirty="0" err="1" smtClean="0"/>
              <a:t>Myszkowski</a:t>
            </a:r>
            <a:r>
              <a:rPr lang="en-US" dirty="0" smtClean="0"/>
              <a:t>, </a:t>
            </a:r>
            <a:r>
              <a:rPr lang="en-US" dirty="0" err="1" smtClean="0"/>
              <a:t>Weyrich</a:t>
            </a:r>
            <a:r>
              <a:rPr lang="en-US" dirty="0" smtClean="0"/>
              <a:t>, </a:t>
            </a:r>
            <a:r>
              <a:rPr lang="en-US" dirty="0" err="1" smtClean="0"/>
              <a:t>Křivánek</a:t>
            </a:r>
            <a:endParaRPr lang="en-US" dirty="0"/>
          </a:p>
        </p:txBody>
      </p:sp>
      <p:sp>
        <p:nvSpPr>
          <p:cNvPr id="5" name="Slide Number Placeholder 4">
            <a:extLst>
              <a:ext uri="{FF2B5EF4-FFF2-40B4-BE49-F238E27FC236}">
                <a16:creationId xmlns:a16="http://schemas.microsoft.com/office/drawing/2014/main" id="{CA9AB52F-3070-43B2-9EE4-D661AAF50B8B}"/>
              </a:ext>
            </a:extLst>
          </p:cNvPr>
          <p:cNvSpPr>
            <a:spLocks noGrp="1"/>
          </p:cNvSpPr>
          <p:nvPr>
            <p:ph type="sldNum" sz="quarter" idx="12"/>
          </p:nvPr>
        </p:nvSpPr>
        <p:spPr/>
        <p:txBody>
          <a:bodyPr/>
          <a:lstStyle/>
          <a:p>
            <a:fld id="{763B7712-7EFD-4F24-9103-A16C2717B9BF}" type="slidenum">
              <a:rPr lang="en-US" smtClean="0"/>
              <a:t>3</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241" y="4279812"/>
            <a:ext cx="7410430" cy="1834142"/>
          </a:xfrm>
          <a:prstGeom prst="rect">
            <a:avLst/>
          </a:prstGeom>
        </p:spPr>
      </p:pic>
      <p:sp>
        <p:nvSpPr>
          <p:cNvPr id="8" name="TextBox 7"/>
          <p:cNvSpPr txBox="1"/>
          <p:nvPr/>
        </p:nvSpPr>
        <p:spPr>
          <a:xfrm>
            <a:off x="2214398" y="4456878"/>
            <a:ext cx="1301959" cy="369332"/>
          </a:xfrm>
          <a:prstGeom prst="rect">
            <a:avLst/>
          </a:prstGeom>
          <a:noFill/>
        </p:spPr>
        <p:txBody>
          <a:bodyPr wrap="none" rtlCol="0">
            <a:spAutoFit/>
          </a:bodyPr>
          <a:lstStyle/>
          <a:p>
            <a:r>
              <a:rPr lang="de-DE" dirty="0" smtClean="0"/>
              <a:t>Refinement</a:t>
            </a:r>
            <a:endParaRPr lang="en-US" dirty="0"/>
          </a:p>
        </p:txBody>
      </p:sp>
      <p:sp>
        <p:nvSpPr>
          <p:cNvPr id="9" name="TextBox 8"/>
          <p:cNvSpPr txBox="1"/>
          <p:nvPr/>
        </p:nvSpPr>
        <p:spPr>
          <a:xfrm>
            <a:off x="4947527" y="4456878"/>
            <a:ext cx="1170705" cy="369332"/>
          </a:xfrm>
          <a:prstGeom prst="rect">
            <a:avLst/>
          </a:prstGeom>
          <a:noFill/>
        </p:spPr>
        <p:txBody>
          <a:bodyPr wrap="none" rtlCol="0">
            <a:spAutoFit/>
          </a:bodyPr>
          <a:lstStyle/>
          <a:p>
            <a:r>
              <a:rPr lang="de-DE" dirty="0" smtClean="0"/>
              <a:t>Prediction</a:t>
            </a:r>
            <a:endParaRPr lang="en-US" dirty="0"/>
          </a:p>
        </p:txBody>
      </p:sp>
      <p:sp>
        <p:nvSpPr>
          <p:cNvPr id="12" name="TextBox 11"/>
          <p:cNvSpPr txBox="1"/>
          <p:nvPr/>
        </p:nvSpPr>
        <p:spPr>
          <a:xfrm>
            <a:off x="6200514" y="5590586"/>
            <a:ext cx="1272592" cy="369332"/>
          </a:xfrm>
          <a:prstGeom prst="rect">
            <a:avLst/>
          </a:prstGeom>
          <a:noFill/>
        </p:spPr>
        <p:txBody>
          <a:bodyPr wrap="none" rtlCol="0">
            <a:spAutoFit/>
          </a:bodyPr>
          <a:lstStyle/>
          <a:p>
            <a:r>
              <a:rPr lang="de-DE" dirty="0" smtClean="0"/>
              <a:t>3D Printing</a:t>
            </a:r>
            <a:endParaRPr lang="en-US" dirty="0"/>
          </a:p>
        </p:txBody>
      </p:sp>
      <p:pic>
        <p:nvPicPr>
          <p:cNvPr id="2050" name="Picture 2" descr="teaser image"/>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r="36146"/>
          <a:stretch/>
        </p:blipFill>
        <p:spPr bwMode="auto">
          <a:xfrm>
            <a:off x="457200" y="1108392"/>
            <a:ext cx="2812473" cy="147323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062917" y="3468502"/>
            <a:ext cx="3884610" cy="553998"/>
          </a:xfrm>
          <a:prstGeom prst="rect">
            <a:avLst/>
          </a:prstGeom>
          <a:noFill/>
        </p:spPr>
        <p:txBody>
          <a:bodyPr wrap="none" lIns="0" tIns="0" rIns="90000" bIns="0" rtlCol="0" anchor="b" anchorCtr="0">
            <a:spAutoFit/>
          </a:bodyPr>
          <a:lstStyle/>
          <a:p>
            <a:pPr algn="r"/>
            <a:r>
              <a:rPr lang="en-US" dirty="0"/>
              <a:t>Geometry-Aware </a:t>
            </a:r>
            <a:r>
              <a:rPr lang="en-US" dirty="0" smtClean="0"/>
              <a:t>Scattering</a:t>
            </a:r>
          </a:p>
          <a:p>
            <a:pPr algn="r"/>
            <a:r>
              <a:rPr lang="en-US" dirty="0" smtClean="0"/>
              <a:t> </a:t>
            </a:r>
            <a:r>
              <a:rPr lang="en-US" dirty="0"/>
              <a:t>Compensation for 3D </a:t>
            </a:r>
            <a:r>
              <a:rPr lang="en-US" dirty="0" smtClean="0"/>
              <a:t>Printing </a:t>
            </a:r>
            <a:r>
              <a:rPr lang="de-DE" dirty="0" smtClean="0"/>
              <a:t>[SRB*19]</a:t>
            </a:r>
            <a:endParaRPr lang="en-US" dirty="0"/>
          </a:p>
        </p:txBody>
      </p:sp>
      <p:sp>
        <p:nvSpPr>
          <p:cNvPr id="16" name="TextBox 15"/>
          <p:cNvSpPr txBox="1"/>
          <p:nvPr/>
        </p:nvSpPr>
        <p:spPr>
          <a:xfrm>
            <a:off x="3269673" y="1108392"/>
            <a:ext cx="3735787" cy="553998"/>
          </a:xfrm>
          <a:prstGeom prst="rect">
            <a:avLst/>
          </a:prstGeom>
          <a:noFill/>
        </p:spPr>
        <p:txBody>
          <a:bodyPr wrap="none" lIns="90000" tIns="0" rIns="0" bIns="0" rtlCol="0" anchor="t">
            <a:spAutoFit/>
          </a:bodyPr>
          <a:lstStyle/>
          <a:p>
            <a:r>
              <a:rPr lang="en-US" dirty="0"/>
              <a:t>Scattering-aware Texture </a:t>
            </a:r>
            <a:endParaRPr lang="en-US" dirty="0" smtClean="0"/>
          </a:p>
          <a:p>
            <a:r>
              <a:rPr lang="en-US" dirty="0" smtClean="0"/>
              <a:t>Reproduction </a:t>
            </a:r>
            <a:r>
              <a:rPr lang="en-US" dirty="0"/>
              <a:t>for 3D </a:t>
            </a:r>
            <a:r>
              <a:rPr lang="en-US" dirty="0" smtClean="0"/>
              <a:t>Printing </a:t>
            </a:r>
            <a:r>
              <a:rPr lang="de-DE" dirty="0" smtClean="0"/>
              <a:t>[ESZ*17]</a:t>
            </a:r>
            <a:endParaRPr lang="de-DE" dirty="0"/>
          </a:p>
        </p:txBody>
      </p:sp>
      <p:pic>
        <p:nvPicPr>
          <p:cNvPr id="17" name="Picture 16"/>
          <p:cNvPicPr>
            <a:picLocks noChangeAspect="1"/>
          </p:cNvPicPr>
          <p:nvPr/>
        </p:nvPicPr>
        <p:blipFill rotWithShape="1">
          <a:blip r:embed="rId5" cstate="hqprint">
            <a:extLst>
              <a:ext uri="{28A0092B-C50C-407E-A947-70E740481C1C}">
                <a14:useLocalDpi xmlns:a14="http://schemas.microsoft.com/office/drawing/2010/main" val="0"/>
              </a:ext>
            </a:extLst>
          </a:blip>
          <a:srcRect l="-4161" t="11736" r="-4161" b="12165"/>
          <a:stretch/>
        </p:blipFill>
        <p:spPr>
          <a:xfrm>
            <a:off x="4813327" y="2581627"/>
            <a:ext cx="3076552" cy="1440873"/>
          </a:xfrm>
          <a:prstGeom prst="rect">
            <a:avLst/>
          </a:prstGeom>
        </p:spPr>
      </p:pic>
    </p:spTree>
    <p:extLst>
      <p:ext uri="{BB962C8B-B14F-4D97-AF65-F5344CB8AC3E}">
        <p14:creationId xmlns:p14="http://schemas.microsoft.com/office/powerpoint/2010/main" val="3358338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10" presetClass="entr" presetSubtype="0" fill="hold" grpId="1" nodeType="afterEffect">
                                  <p:stCondLst>
                                    <p:cond delay="0"/>
                                  </p:stCondLst>
                                  <p:iterate type="lt">
                                    <p:tmPct val="0"/>
                                  </p:iterate>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5" presetClass="emph" presetSubtype="0" grpId="2" nodeType="clickEffect">
                                  <p:stCondLst>
                                    <p:cond delay="0"/>
                                  </p:stCondLst>
                                  <p:iterate type="lt">
                                    <p:tmAbs val="25"/>
                                  </p:iterate>
                                  <p:childTnLst>
                                    <p:set>
                                      <p:cBhvr override="childStyle">
                                        <p:cTn id="21" dur="indefinite"/>
                                        <p:tgtEl>
                                          <p:spTgt spid="9"/>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1"/>
      <p:bldP spid="9" grpId="2"/>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p:cNvSpPr>
            <a:spLocks noGrp="1"/>
          </p:cNvSpPr>
          <p:nvPr>
            <p:ph idx="1"/>
          </p:nvPr>
        </p:nvSpPr>
        <p:spPr>
          <a:xfrm>
            <a:off x="484633" y="4066162"/>
            <a:ext cx="11346056" cy="2048874"/>
          </a:xfrm>
        </p:spPr>
        <p:txBody>
          <a:bodyPr/>
          <a:lstStyle/>
          <a:p>
            <a:r>
              <a:rPr lang="de-DE" dirty="0" smtClean="0"/>
              <a:t>Contributions:</a:t>
            </a:r>
          </a:p>
          <a:p>
            <a:pPr lvl="1"/>
            <a:r>
              <a:rPr lang="de-DE" dirty="0" smtClean="0"/>
              <a:t>Fast predictor for heterogeneous subsurface scattering</a:t>
            </a:r>
            <a:endParaRPr lang="en-US" dirty="0" smtClean="0"/>
          </a:p>
          <a:p>
            <a:pPr lvl="1"/>
            <a:r>
              <a:rPr lang="de-DE" dirty="0" smtClean="0"/>
              <a:t>Architecture improvements</a:t>
            </a:r>
          </a:p>
          <a:p>
            <a:pPr lvl="1"/>
            <a:r>
              <a:rPr lang="de-DE" dirty="0" smtClean="0"/>
              <a:t>Dataset of scattering volumes with predictions</a:t>
            </a:r>
          </a:p>
          <a:p>
            <a:pPr lvl="1"/>
            <a:r>
              <a:rPr lang="de-DE" dirty="0" smtClean="0"/>
              <a:t>Solutions for out-of-core training</a:t>
            </a:r>
          </a:p>
        </p:txBody>
      </p:sp>
      <p:sp>
        <p:nvSpPr>
          <p:cNvPr id="2" name="Title 1"/>
          <p:cNvSpPr>
            <a:spLocks noGrp="1"/>
          </p:cNvSpPr>
          <p:nvPr>
            <p:ph type="title"/>
          </p:nvPr>
        </p:nvSpPr>
        <p:spPr/>
        <p:txBody>
          <a:bodyPr>
            <a:normAutofit fontScale="90000"/>
          </a:bodyPr>
          <a:lstStyle/>
          <a:p>
            <a:r>
              <a:rPr lang="en-US" smtClean="0"/>
              <a:t>Neural Acceleration of Scattering-Aware Color 3D Printing </a:t>
            </a:r>
            <a:endParaRPr lang="en-US" dirty="0"/>
          </a:p>
        </p:txBody>
      </p:sp>
      <p:sp>
        <p:nvSpPr>
          <p:cNvPr id="4" name="Footer Placeholder 3"/>
          <p:cNvSpPr>
            <a:spLocks noGrp="1"/>
          </p:cNvSpPr>
          <p:nvPr>
            <p:ph type="ftr" sz="quarter" idx="11"/>
          </p:nvPr>
        </p:nvSpPr>
        <p:spPr/>
        <p:txBody>
          <a:bodyPr/>
          <a:lstStyle/>
          <a:p>
            <a:pPr lvl="0"/>
            <a:r>
              <a:rPr lang="en-US" noProof="0" smtClean="0"/>
              <a:t>Neural Acceleration of Scattering-Aware Color 3D Printing / Rittig, Sumin, Babaei, Didyk, Voloboy, Wilkie, Bickel, Myszkowski, Weyrich, Křivánek</a:t>
            </a:r>
            <a:endParaRPr lang="en-US" noProof="0"/>
          </a:p>
        </p:txBody>
      </p:sp>
      <p:sp>
        <p:nvSpPr>
          <p:cNvPr id="5" name="Slide Number Placeholder 4"/>
          <p:cNvSpPr>
            <a:spLocks noGrp="1"/>
          </p:cNvSpPr>
          <p:nvPr>
            <p:ph type="sldNum" sz="quarter" idx="12"/>
          </p:nvPr>
        </p:nvSpPr>
        <p:spPr/>
        <p:txBody>
          <a:bodyPr/>
          <a:lstStyle/>
          <a:p>
            <a:pPr lvl="0"/>
            <a:fld id="{763B7712-7EFD-4F24-9103-A16C2717B9BF}" type="slidenum">
              <a:rPr lang="en-US" noProof="0" smtClean="0"/>
              <a:pPr lvl="0"/>
              <a:t>4</a:t>
            </a:fld>
            <a:endParaRPr lang="en-US" noProof="0"/>
          </a:p>
        </p:txBody>
      </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99869" y="900309"/>
            <a:ext cx="3373674" cy="3373674"/>
          </a:xfrm>
          <a:prstGeom prst="rect">
            <a:avLst/>
          </a:prstGeom>
        </p:spPr>
      </p:pic>
      <p:sp>
        <p:nvSpPr>
          <p:cNvPr id="23" name="TextBox 22"/>
          <p:cNvSpPr txBox="1"/>
          <p:nvPr/>
        </p:nvSpPr>
        <p:spPr>
          <a:xfrm>
            <a:off x="1349233" y="2602502"/>
            <a:ext cx="1674946" cy="646331"/>
          </a:xfrm>
          <a:prstGeom prst="rect">
            <a:avLst/>
          </a:prstGeom>
          <a:solidFill>
            <a:srgbClr val="EAEAEA">
              <a:alpha val="80000"/>
            </a:srgbClr>
          </a:solidFill>
        </p:spPr>
        <p:txBody>
          <a:bodyPr wrap="none" rtlCol="0">
            <a:spAutoFit/>
          </a:bodyPr>
          <a:lstStyle/>
          <a:p>
            <a:pPr algn="ctr"/>
            <a:r>
              <a:rPr lang="en-DE" dirty="0"/>
              <a:t>1230 </a:t>
            </a:r>
            <a:r>
              <a:rPr lang="de-DE" dirty="0" smtClean="0"/>
              <a:t>CPU cores</a:t>
            </a:r>
            <a:br>
              <a:rPr lang="de-DE" dirty="0" smtClean="0"/>
            </a:br>
            <a:r>
              <a:rPr lang="de-DE" dirty="0" smtClean="0"/>
              <a:t>16 min</a:t>
            </a:r>
            <a:endParaRPr lang="en-US" dirty="0"/>
          </a:p>
        </p:txBody>
      </p:sp>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458200" y="900309"/>
            <a:ext cx="3373672" cy="3373674"/>
          </a:xfrm>
          <a:prstGeom prst="rect">
            <a:avLst/>
          </a:prstGeom>
        </p:spPr>
      </p:pic>
      <p:sp>
        <p:nvSpPr>
          <p:cNvPr id="24" name="TextBox 23"/>
          <p:cNvSpPr txBox="1"/>
          <p:nvPr/>
        </p:nvSpPr>
        <p:spPr>
          <a:xfrm>
            <a:off x="5142501" y="2602501"/>
            <a:ext cx="2005070" cy="646331"/>
          </a:xfrm>
          <a:prstGeom prst="rect">
            <a:avLst/>
          </a:prstGeom>
          <a:solidFill>
            <a:srgbClr val="EAEAEA">
              <a:alpha val="80000"/>
            </a:srgbClr>
          </a:solidFill>
        </p:spPr>
        <p:txBody>
          <a:bodyPr wrap="square" rtlCol="0">
            <a:spAutoFit/>
          </a:bodyPr>
          <a:lstStyle/>
          <a:p>
            <a:pPr algn="ctr"/>
            <a:r>
              <a:rPr lang="de-DE" dirty="0" smtClean="0"/>
              <a:t>8 CPU cores + GPU</a:t>
            </a:r>
            <a:br>
              <a:rPr lang="de-DE" dirty="0" smtClean="0"/>
            </a:br>
            <a:r>
              <a:rPr lang="de-DE" dirty="0" smtClean="0"/>
              <a:t>2min</a:t>
            </a:r>
            <a:endParaRPr lang="en-US" dirty="0"/>
          </a:p>
        </p:txBody>
      </p:sp>
      <p:sp>
        <p:nvSpPr>
          <p:cNvPr id="29" name="TextBox 28"/>
          <p:cNvSpPr txBox="1"/>
          <p:nvPr/>
        </p:nvSpPr>
        <p:spPr>
          <a:xfrm>
            <a:off x="959100" y="1035748"/>
            <a:ext cx="2455224" cy="369332"/>
          </a:xfrm>
          <a:prstGeom prst="rect">
            <a:avLst/>
          </a:prstGeom>
          <a:noFill/>
        </p:spPr>
        <p:txBody>
          <a:bodyPr wrap="none" rtlCol="0">
            <a:spAutoFit/>
          </a:bodyPr>
          <a:lstStyle/>
          <a:p>
            <a:pPr algn="ctr"/>
            <a:r>
              <a:rPr lang="de-DE" dirty="0" smtClean="0"/>
              <a:t>Monte Carlo Simulation</a:t>
            </a:r>
            <a:endParaRPr lang="en-US" dirty="0"/>
          </a:p>
        </p:txBody>
      </p:sp>
      <p:sp>
        <p:nvSpPr>
          <p:cNvPr id="30" name="TextBox 29"/>
          <p:cNvSpPr txBox="1"/>
          <p:nvPr/>
        </p:nvSpPr>
        <p:spPr>
          <a:xfrm>
            <a:off x="5297950" y="1035748"/>
            <a:ext cx="1694182" cy="369332"/>
          </a:xfrm>
          <a:prstGeom prst="rect">
            <a:avLst/>
          </a:prstGeom>
          <a:noFill/>
        </p:spPr>
        <p:txBody>
          <a:bodyPr wrap="none" rtlCol="0">
            <a:spAutoFit/>
          </a:bodyPr>
          <a:lstStyle/>
          <a:p>
            <a:pPr algn="ctr"/>
            <a:r>
              <a:rPr lang="de-DE" dirty="0" smtClean="0"/>
              <a:t>Neural Network</a:t>
            </a:r>
            <a:endParaRPr lang="en-US" dirty="0"/>
          </a:p>
        </p:txBody>
      </p:sp>
      <p:sp>
        <p:nvSpPr>
          <p:cNvPr id="31" name="TextBox 30"/>
          <p:cNvSpPr txBox="1"/>
          <p:nvPr/>
        </p:nvSpPr>
        <p:spPr>
          <a:xfrm>
            <a:off x="3226908" y="2879500"/>
            <a:ext cx="1714765" cy="369332"/>
          </a:xfrm>
          <a:prstGeom prst="rect">
            <a:avLst/>
          </a:prstGeom>
          <a:noFill/>
        </p:spPr>
        <p:txBody>
          <a:bodyPr wrap="none" rtlCol="0">
            <a:spAutoFit/>
          </a:bodyPr>
          <a:lstStyle/>
          <a:p>
            <a:pPr algn="ctr"/>
            <a:r>
              <a:rPr lang="de-DE" dirty="0" smtClean="0"/>
              <a:t>Iteration Timing</a:t>
            </a:r>
            <a:endParaRPr lang="en-US" dirty="0"/>
          </a:p>
        </p:txBody>
      </p:sp>
    </p:spTree>
    <p:extLst>
      <p:ext uri="{BB962C8B-B14F-4D97-AF65-F5344CB8AC3E}">
        <p14:creationId xmlns:p14="http://schemas.microsoft.com/office/powerpoint/2010/main" val="394624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up)">
                                      <p:cBhvr>
                                        <p:cTn id="10" dur="500"/>
                                        <p:tgtEl>
                                          <p:spTgt spid="3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wipe(up)">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22">
                                            <p:txEl>
                                              <p:pRg st="3" end="3"/>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p:bldP spid="23" grpId="0" animBg="1"/>
      <p:bldP spid="24" grpId="0" animBg="1"/>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Content Placeholder 55"/>
          <p:cNvSpPr>
            <a:spLocks noGrp="1"/>
          </p:cNvSpPr>
          <p:nvPr>
            <p:ph idx="1"/>
          </p:nvPr>
        </p:nvSpPr>
        <p:spPr/>
        <p:txBody>
          <a:bodyPr/>
          <a:lstStyle/>
          <a:p>
            <a:endParaRPr lang="en-US" dirty="0"/>
          </a:p>
        </p:txBody>
      </p:sp>
      <p:sp>
        <p:nvSpPr>
          <p:cNvPr id="8" name="Rectangle 7"/>
          <p:cNvSpPr/>
          <p:nvPr/>
        </p:nvSpPr>
        <p:spPr>
          <a:xfrm>
            <a:off x="484633" y="1118393"/>
            <a:ext cx="7678060" cy="499664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de-DE" dirty="0" smtClean="0"/>
              <a:t>Volume Rendering</a:t>
            </a:r>
            <a:endParaRPr lang="en-US" dirty="0"/>
          </a:p>
        </p:txBody>
      </p:sp>
      <p:sp>
        <p:nvSpPr>
          <p:cNvPr id="4" name="Footer Placeholder 3"/>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60" normalizeH="0" baseline="0" noProof="0" smtClean="0">
                <a:ln>
                  <a:noFill/>
                </a:ln>
                <a:solidFill>
                  <a:srgbClr val="671F72"/>
                </a:solidFill>
                <a:effectLst/>
                <a:uLnTx/>
                <a:uFillTx/>
                <a:latin typeface="Myriad Pro"/>
                <a:ea typeface="+mn-ea"/>
                <a:cs typeface="+mn-cs"/>
              </a:rPr>
              <a:t>Neural Acceleration of Scattering-Aware Color 3D Printing / Rittig, Sumin, Babaei, Didyk, Voloboy, Wilkie, Bickel, Myszkowski, Weyrich, Křivánek</a:t>
            </a:r>
            <a:endParaRPr kumimoji="0" lang="en-US" sz="900" b="0" i="0" u="none" strike="noStrike" kern="1200" cap="all" spc="60" normalizeH="0" baseline="0" noProof="0">
              <a:ln>
                <a:noFill/>
              </a:ln>
              <a:solidFill>
                <a:srgbClr val="671F72"/>
              </a:solidFill>
              <a:effectLst/>
              <a:uLnTx/>
              <a:uFillTx/>
              <a:latin typeface="Myriad Pro"/>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63B7712-7EFD-4F24-9103-A16C2717B9BF}" type="slidenum">
              <a:rPr kumimoji="0" lang="en-US" sz="1200" b="0" i="0" u="none" strike="noStrike" kern="1200" cap="none" spc="0" normalizeH="0" baseline="0" noProof="0" smtClean="0">
                <a:ln>
                  <a:noFill/>
                </a:ln>
                <a:solidFill>
                  <a:srgbClr val="671F72"/>
                </a:solidFill>
                <a:effectLst/>
                <a:uLnTx/>
                <a:uFillTx/>
                <a:latin typeface="Myriad Pr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671F72"/>
              </a:solidFill>
              <a:effectLst/>
              <a:uLnTx/>
              <a:uFillTx/>
              <a:latin typeface="Myriad Pro"/>
              <a:ea typeface="+mn-ea"/>
              <a:cs typeface="+mn-cs"/>
            </a:endParaRPr>
          </a:p>
        </p:txBody>
      </p:sp>
      <p:pic>
        <p:nvPicPr>
          <p:cNvPr id="1028" name="Picture 4" descr="http://fabnn.mpi-inf.mpg.de/datasets/2020-05-3D-generated-all/__HPS__FabricationEnhancement_DISTRO__work__trittig__2019-12-22__results__2020-02-18__cube_5mm__cube_5mm_6_discrete_volume.gz__rend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401" y="2291960"/>
            <a:ext cx="2714625" cy="2714626"/>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a:off x="1377016" y="3534735"/>
            <a:ext cx="574766"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802250" y="3534735"/>
            <a:ext cx="574766"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951782" y="3534735"/>
            <a:ext cx="169817" cy="23495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121599" y="3754627"/>
            <a:ext cx="28821" cy="156383"/>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150420" y="3911010"/>
            <a:ext cx="169817" cy="20536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2320237" y="4013690"/>
            <a:ext cx="28821" cy="10268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2334647" y="3832818"/>
            <a:ext cx="118066" cy="18087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2452713" y="3707258"/>
            <a:ext cx="157978" cy="12556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610691" y="3707258"/>
            <a:ext cx="291359" cy="4736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2902050" y="3534735"/>
            <a:ext cx="274568" cy="21989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V="1">
            <a:off x="3176618" y="3414815"/>
            <a:ext cx="0" cy="11992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3176618" y="3266534"/>
            <a:ext cx="117814" cy="148281"/>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3294432" y="3169802"/>
            <a:ext cx="215114" cy="96732"/>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46" name="Chord 45"/>
          <p:cNvSpPr/>
          <p:nvPr/>
        </p:nvSpPr>
        <p:spPr>
          <a:xfrm flipH="1">
            <a:off x="3141578" y="2801622"/>
            <a:ext cx="757435" cy="757435"/>
          </a:xfrm>
          <a:prstGeom prst="chord">
            <a:avLst>
              <a:gd name="adj1" fmla="val 5344912"/>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p:cNvGrpSpPr/>
          <p:nvPr/>
        </p:nvGrpSpPr>
        <p:grpSpPr>
          <a:xfrm>
            <a:off x="1422181" y="3537979"/>
            <a:ext cx="1847034" cy="1547596"/>
            <a:chOff x="1834776" y="3974353"/>
            <a:chExt cx="1847034" cy="1547596"/>
          </a:xfrm>
        </p:grpSpPr>
        <p:sp>
          <p:nvSpPr>
            <p:cNvPr id="49" name="Freeform 48"/>
            <p:cNvSpPr/>
            <p:nvPr/>
          </p:nvSpPr>
          <p:spPr>
            <a:xfrm>
              <a:off x="1834776" y="3974353"/>
              <a:ext cx="1553883" cy="1159341"/>
            </a:xfrm>
            <a:custGeom>
              <a:avLst/>
              <a:gdLst>
                <a:gd name="connsiteX0" fmla="*/ 0 w 1703295"/>
                <a:gd name="connsiteY0" fmla="*/ 15687 h 1139267"/>
                <a:gd name="connsiteX1" fmla="*/ 167342 w 1703295"/>
                <a:gd name="connsiteY1" fmla="*/ 3734 h 1139267"/>
                <a:gd name="connsiteX2" fmla="*/ 179295 w 1703295"/>
                <a:gd name="connsiteY2" fmla="*/ 45569 h 1139267"/>
                <a:gd name="connsiteX3" fmla="*/ 185271 w 1703295"/>
                <a:gd name="connsiteY3" fmla="*/ 171075 h 1139267"/>
                <a:gd name="connsiteX4" fmla="*/ 191248 w 1703295"/>
                <a:gd name="connsiteY4" fmla="*/ 200957 h 1139267"/>
                <a:gd name="connsiteX5" fmla="*/ 215153 w 1703295"/>
                <a:gd name="connsiteY5" fmla="*/ 177052 h 1139267"/>
                <a:gd name="connsiteX6" fmla="*/ 251012 w 1703295"/>
                <a:gd name="connsiteY6" fmla="*/ 147169 h 1139267"/>
                <a:gd name="connsiteX7" fmla="*/ 298824 w 1703295"/>
                <a:gd name="connsiteY7" fmla="*/ 135216 h 1139267"/>
                <a:gd name="connsiteX8" fmla="*/ 310777 w 1703295"/>
                <a:gd name="connsiteY8" fmla="*/ 171075 h 1139267"/>
                <a:gd name="connsiteX9" fmla="*/ 316753 w 1703295"/>
                <a:gd name="connsiteY9" fmla="*/ 308534 h 1139267"/>
                <a:gd name="connsiteX10" fmla="*/ 352612 w 1703295"/>
                <a:gd name="connsiteY10" fmla="*/ 302557 h 1139267"/>
                <a:gd name="connsiteX11" fmla="*/ 454212 w 1703295"/>
                <a:gd name="connsiteY11" fmla="*/ 266699 h 1139267"/>
                <a:gd name="connsiteX12" fmla="*/ 472142 w 1703295"/>
                <a:gd name="connsiteY12" fmla="*/ 272675 h 1139267"/>
                <a:gd name="connsiteX13" fmla="*/ 460189 w 1703295"/>
                <a:gd name="connsiteY13" fmla="*/ 505757 h 1139267"/>
                <a:gd name="connsiteX14" fmla="*/ 466165 w 1703295"/>
                <a:gd name="connsiteY14" fmla="*/ 559546 h 1139267"/>
                <a:gd name="connsiteX15" fmla="*/ 513977 w 1703295"/>
                <a:gd name="connsiteY15" fmla="*/ 565522 h 1139267"/>
                <a:gd name="connsiteX16" fmla="*/ 657412 w 1703295"/>
                <a:gd name="connsiteY16" fmla="*/ 577475 h 1139267"/>
                <a:gd name="connsiteX17" fmla="*/ 681318 w 1703295"/>
                <a:gd name="connsiteY17" fmla="*/ 589428 h 1139267"/>
                <a:gd name="connsiteX18" fmla="*/ 908424 w 1703295"/>
                <a:gd name="connsiteY18" fmla="*/ 583452 h 1139267"/>
                <a:gd name="connsiteX19" fmla="*/ 926353 w 1703295"/>
                <a:gd name="connsiteY19" fmla="*/ 577475 h 1139267"/>
                <a:gd name="connsiteX20" fmla="*/ 938306 w 1703295"/>
                <a:gd name="connsiteY20" fmla="*/ 559546 h 1139267"/>
                <a:gd name="connsiteX21" fmla="*/ 741083 w 1703295"/>
                <a:gd name="connsiteY21" fmla="*/ 565522 h 1139267"/>
                <a:gd name="connsiteX22" fmla="*/ 651436 w 1703295"/>
                <a:gd name="connsiteY22" fmla="*/ 577475 h 1139267"/>
                <a:gd name="connsiteX23" fmla="*/ 508000 w 1703295"/>
                <a:gd name="connsiteY23" fmla="*/ 637240 h 1139267"/>
                <a:gd name="connsiteX24" fmla="*/ 615577 w 1703295"/>
                <a:gd name="connsiteY24" fmla="*/ 655169 h 1139267"/>
                <a:gd name="connsiteX25" fmla="*/ 711200 w 1703295"/>
                <a:gd name="connsiteY25" fmla="*/ 661146 h 1139267"/>
                <a:gd name="connsiteX26" fmla="*/ 914400 w 1703295"/>
                <a:gd name="connsiteY26" fmla="*/ 708957 h 1139267"/>
                <a:gd name="connsiteX27" fmla="*/ 932330 w 1703295"/>
                <a:gd name="connsiteY27" fmla="*/ 720910 h 1139267"/>
                <a:gd name="connsiteX28" fmla="*/ 926353 w 1703295"/>
                <a:gd name="connsiteY28" fmla="*/ 834463 h 1139267"/>
                <a:gd name="connsiteX29" fmla="*/ 950259 w 1703295"/>
                <a:gd name="connsiteY29" fmla="*/ 864346 h 1139267"/>
                <a:gd name="connsiteX30" fmla="*/ 968189 w 1703295"/>
                <a:gd name="connsiteY30" fmla="*/ 870322 h 1139267"/>
                <a:gd name="connsiteX31" fmla="*/ 1010024 w 1703295"/>
                <a:gd name="connsiteY31" fmla="*/ 876299 h 1139267"/>
                <a:gd name="connsiteX32" fmla="*/ 1219200 w 1703295"/>
                <a:gd name="connsiteY32" fmla="*/ 852393 h 1139267"/>
                <a:gd name="connsiteX33" fmla="*/ 1368612 w 1703295"/>
                <a:gd name="connsiteY33" fmla="*/ 840440 h 1139267"/>
                <a:gd name="connsiteX34" fmla="*/ 1356659 w 1703295"/>
                <a:gd name="connsiteY34" fmla="*/ 882275 h 1139267"/>
                <a:gd name="connsiteX35" fmla="*/ 1344706 w 1703295"/>
                <a:gd name="connsiteY35" fmla="*/ 965946 h 1139267"/>
                <a:gd name="connsiteX36" fmla="*/ 1314824 w 1703295"/>
                <a:gd name="connsiteY36" fmla="*/ 1079499 h 1139267"/>
                <a:gd name="connsiteX37" fmla="*/ 1332753 w 1703295"/>
                <a:gd name="connsiteY37" fmla="*/ 840440 h 1139267"/>
                <a:gd name="connsiteX38" fmla="*/ 1368612 w 1703295"/>
                <a:gd name="connsiteY38" fmla="*/ 750793 h 1139267"/>
                <a:gd name="connsiteX39" fmla="*/ 1404471 w 1703295"/>
                <a:gd name="connsiteY39" fmla="*/ 792628 h 1139267"/>
                <a:gd name="connsiteX40" fmla="*/ 1494118 w 1703295"/>
                <a:gd name="connsiteY40" fmla="*/ 942040 h 1139267"/>
                <a:gd name="connsiteX41" fmla="*/ 1553883 w 1703295"/>
                <a:gd name="connsiteY41" fmla="*/ 1007781 h 1139267"/>
                <a:gd name="connsiteX42" fmla="*/ 1667436 w 1703295"/>
                <a:gd name="connsiteY42" fmla="*/ 1091452 h 1139267"/>
                <a:gd name="connsiteX43" fmla="*/ 1703295 w 1703295"/>
                <a:gd name="connsiteY43" fmla="*/ 1109381 h 1139267"/>
                <a:gd name="connsiteX44" fmla="*/ 1398495 w 1703295"/>
                <a:gd name="connsiteY44" fmla="*/ 1121334 h 1139267"/>
                <a:gd name="connsiteX45" fmla="*/ 1344706 w 1703295"/>
                <a:gd name="connsiteY45" fmla="*/ 1133287 h 1139267"/>
                <a:gd name="connsiteX46" fmla="*/ 1308848 w 1703295"/>
                <a:gd name="connsiteY46" fmla="*/ 1139263 h 1139267"/>
                <a:gd name="connsiteX0" fmla="*/ 0 w 1703295"/>
                <a:gd name="connsiteY0" fmla="*/ 22402 h 1145982"/>
                <a:gd name="connsiteX1" fmla="*/ 167342 w 1703295"/>
                <a:gd name="connsiteY1" fmla="*/ 10449 h 1145982"/>
                <a:gd name="connsiteX2" fmla="*/ 185271 w 1703295"/>
                <a:gd name="connsiteY2" fmla="*/ 177790 h 1145982"/>
                <a:gd name="connsiteX3" fmla="*/ 191248 w 1703295"/>
                <a:gd name="connsiteY3" fmla="*/ 207672 h 1145982"/>
                <a:gd name="connsiteX4" fmla="*/ 215153 w 1703295"/>
                <a:gd name="connsiteY4" fmla="*/ 183767 h 1145982"/>
                <a:gd name="connsiteX5" fmla="*/ 251012 w 1703295"/>
                <a:gd name="connsiteY5" fmla="*/ 153884 h 1145982"/>
                <a:gd name="connsiteX6" fmla="*/ 298824 w 1703295"/>
                <a:gd name="connsiteY6" fmla="*/ 141931 h 1145982"/>
                <a:gd name="connsiteX7" fmla="*/ 310777 w 1703295"/>
                <a:gd name="connsiteY7" fmla="*/ 177790 h 1145982"/>
                <a:gd name="connsiteX8" fmla="*/ 316753 w 1703295"/>
                <a:gd name="connsiteY8" fmla="*/ 315249 h 1145982"/>
                <a:gd name="connsiteX9" fmla="*/ 352612 w 1703295"/>
                <a:gd name="connsiteY9" fmla="*/ 309272 h 1145982"/>
                <a:gd name="connsiteX10" fmla="*/ 454212 w 1703295"/>
                <a:gd name="connsiteY10" fmla="*/ 273414 h 1145982"/>
                <a:gd name="connsiteX11" fmla="*/ 472142 w 1703295"/>
                <a:gd name="connsiteY11" fmla="*/ 279390 h 1145982"/>
                <a:gd name="connsiteX12" fmla="*/ 460189 w 1703295"/>
                <a:gd name="connsiteY12" fmla="*/ 512472 h 1145982"/>
                <a:gd name="connsiteX13" fmla="*/ 466165 w 1703295"/>
                <a:gd name="connsiteY13" fmla="*/ 566261 h 1145982"/>
                <a:gd name="connsiteX14" fmla="*/ 513977 w 1703295"/>
                <a:gd name="connsiteY14" fmla="*/ 572237 h 1145982"/>
                <a:gd name="connsiteX15" fmla="*/ 657412 w 1703295"/>
                <a:gd name="connsiteY15" fmla="*/ 584190 h 1145982"/>
                <a:gd name="connsiteX16" fmla="*/ 681318 w 1703295"/>
                <a:gd name="connsiteY16" fmla="*/ 596143 h 1145982"/>
                <a:gd name="connsiteX17" fmla="*/ 908424 w 1703295"/>
                <a:gd name="connsiteY17" fmla="*/ 590167 h 1145982"/>
                <a:gd name="connsiteX18" fmla="*/ 926353 w 1703295"/>
                <a:gd name="connsiteY18" fmla="*/ 584190 h 1145982"/>
                <a:gd name="connsiteX19" fmla="*/ 938306 w 1703295"/>
                <a:gd name="connsiteY19" fmla="*/ 566261 h 1145982"/>
                <a:gd name="connsiteX20" fmla="*/ 741083 w 1703295"/>
                <a:gd name="connsiteY20" fmla="*/ 572237 h 1145982"/>
                <a:gd name="connsiteX21" fmla="*/ 651436 w 1703295"/>
                <a:gd name="connsiteY21" fmla="*/ 584190 h 1145982"/>
                <a:gd name="connsiteX22" fmla="*/ 508000 w 1703295"/>
                <a:gd name="connsiteY22" fmla="*/ 643955 h 1145982"/>
                <a:gd name="connsiteX23" fmla="*/ 615577 w 1703295"/>
                <a:gd name="connsiteY23" fmla="*/ 661884 h 1145982"/>
                <a:gd name="connsiteX24" fmla="*/ 711200 w 1703295"/>
                <a:gd name="connsiteY24" fmla="*/ 667861 h 1145982"/>
                <a:gd name="connsiteX25" fmla="*/ 914400 w 1703295"/>
                <a:gd name="connsiteY25" fmla="*/ 715672 h 1145982"/>
                <a:gd name="connsiteX26" fmla="*/ 932330 w 1703295"/>
                <a:gd name="connsiteY26" fmla="*/ 727625 h 1145982"/>
                <a:gd name="connsiteX27" fmla="*/ 926353 w 1703295"/>
                <a:gd name="connsiteY27" fmla="*/ 841178 h 1145982"/>
                <a:gd name="connsiteX28" fmla="*/ 950259 w 1703295"/>
                <a:gd name="connsiteY28" fmla="*/ 871061 h 1145982"/>
                <a:gd name="connsiteX29" fmla="*/ 968189 w 1703295"/>
                <a:gd name="connsiteY29" fmla="*/ 877037 h 1145982"/>
                <a:gd name="connsiteX30" fmla="*/ 1010024 w 1703295"/>
                <a:gd name="connsiteY30" fmla="*/ 883014 h 1145982"/>
                <a:gd name="connsiteX31" fmla="*/ 1219200 w 1703295"/>
                <a:gd name="connsiteY31" fmla="*/ 859108 h 1145982"/>
                <a:gd name="connsiteX32" fmla="*/ 1368612 w 1703295"/>
                <a:gd name="connsiteY32" fmla="*/ 847155 h 1145982"/>
                <a:gd name="connsiteX33" fmla="*/ 1356659 w 1703295"/>
                <a:gd name="connsiteY33" fmla="*/ 888990 h 1145982"/>
                <a:gd name="connsiteX34" fmla="*/ 1344706 w 1703295"/>
                <a:gd name="connsiteY34" fmla="*/ 972661 h 1145982"/>
                <a:gd name="connsiteX35" fmla="*/ 1314824 w 1703295"/>
                <a:gd name="connsiteY35" fmla="*/ 1086214 h 1145982"/>
                <a:gd name="connsiteX36" fmla="*/ 1332753 w 1703295"/>
                <a:gd name="connsiteY36" fmla="*/ 847155 h 1145982"/>
                <a:gd name="connsiteX37" fmla="*/ 1368612 w 1703295"/>
                <a:gd name="connsiteY37" fmla="*/ 757508 h 1145982"/>
                <a:gd name="connsiteX38" fmla="*/ 1404471 w 1703295"/>
                <a:gd name="connsiteY38" fmla="*/ 799343 h 1145982"/>
                <a:gd name="connsiteX39" fmla="*/ 1494118 w 1703295"/>
                <a:gd name="connsiteY39" fmla="*/ 948755 h 1145982"/>
                <a:gd name="connsiteX40" fmla="*/ 1553883 w 1703295"/>
                <a:gd name="connsiteY40" fmla="*/ 1014496 h 1145982"/>
                <a:gd name="connsiteX41" fmla="*/ 1667436 w 1703295"/>
                <a:gd name="connsiteY41" fmla="*/ 1098167 h 1145982"/>
                <a:gd name="connsiteX42" fmla="*/ 1703295 w 1703295"/>
                <a:gd name="connsiteY42" fmla="*/ 1116096 h 1145982"/>
                <a:gd name="connsiteX43" fmla="*/ 1398495 w 1703295"/>
                <a:gd name="connsiteY43" fmla="*/ 1128049 h 1145982"/>
                <a:gd name="connsiteX44" fmla="*/ 1344706 w 1703295"/>
                <a:gd name="connsiteY44" fmla="*/ 1140002 h 1145982"/>
                <a:gd name="connsiteX45" fmla="*/ 1308848 w 1703295"/>
                <a:gd name="connsiteY45"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191248 w 1703295"/>
                <a:gd name="connsiteY3" fmla="*/ 207672 h 1145982"/>
                <a:gd name="connsiteX4" fmla="*/ 251012 w 1703295"/>
                <a:gd name="connsiteY4" fmla="*/ 153884 h 1145982"/>
                <a:gd name="connsiteX5" fmla="*/ 298824 w 1703295"/>
                <a:gd name="connsiteY5" fmla="*/ 141931 h 1145982"/>
                <a:gd name="connsiteX6" fmla="*/ 310777 w 1703295"/>
                <a:gd name="connsiteY6" fmla="*/ 177790 h 1145982"/>
                <a:gd name="connsiteX7" fmla="*/ 316753 w 1703295"/>
                <a:gd name="connsiteY7" fmla="*/ 315249 h 1145982"/>
                <a:gd name="connsiteX8" fmla="*/ 352612 w 1703295"/>
                <a:gd name="connsiteY8" fmla="*/ 309272 h 1145982"/>
                <a:gd name="connsiteX9" fmla="*/ 454212 w 1703295"/>
                <a:gd name="connsiteY9" fmla="*/ 273414 h 1145982"/>
                <a:gd name="connsiteX10" fmla="*/ 472142 w 1703295"/>
                <a:gd name="connsiteY10" fmla="*/ 279390 h 1145982"/>
                <a:gd name="connsiteX11" fmla="*/ 460189 w 1703295"/>
                <a:gd name="connsiteY11" fmla="*/ 512472 h 1145982"/>
                <a:gd name="connsiteX12" fmla="*/ 466165 w 1703295"/>
                <a:gd name="connsiteY12" fmla="*/ 566261 h 1145982"/>
                <a:gd name="connsiteX13" fmla="*/ 513977 w 1703295"/>
                <a:gd name="connsiteY13" fmla="*/ 572237 h 1145982"/>
                <a:gd name="connsiteX14" fmla="*/ 657412 w 1703295"/>
                <a:gd name="connsiteY14" fmla="*/ 584190 h 1145982"/>
                <a:gd name="connsiteX15" fmla="*/ 681318 w 1703295"/>
                <a:gd name="connsiteY15" fmla="*/ 596143 h 1145982"/>
                <a:gd name="connsiteX16" fmla="*/ 908424 w 1703295"/>
                <a:gd name="connsiteY16" fmla="*/ 590167 h 1145982"/>
                <a:gd name="connsiteX17" fmla="*/ 926353 w 1703295"/>
                <a:gd name="connsiteY17" fmla="*/ 584190 h 1145982"/>
                <a:gd name="connsiteX18" fmla="*/ 938306 w 1703295"/>
                <a:gd name="connsiteY18" fmla="*/ 566261 h 1145982"/>
                <a:gd name="connsiteX19" fmla="*/ 741083 w 1703295"/>
                <a:gd name="connsiteY19" fmla="*/ 572237 h 1145982"/>
                <a:gd name="connsiteX20" fmla="*/ 651436 w 1703295"/>
                <a:gd name="connsiteY20" fmla="*/ 584190 h 1145982"/>
                <a:gd name="connsiteX21" fmla="*/ 508000 w 1703295"/>
                <a:gd name="connsiteY21" fmla="*/ 643955 h 1145982"/>
                <a:gd name="connsiteX22" fmla="*/ 615577 w 1703295"/>
                <a:gd name="connsiteY22" fmla="*/ 661884 h 1145982"/>
                <a:gd name="connsiteX23" fmla="*/ 711200 w 1703295"/>
                <a:gd name="connsiteY23" fmla="*/ 667861 h 1145982"/>
                <a:gd name="connsiteX24" fmla="*/ 914400 w 1703295"/>
                <a:gd name="connsiteY24" fmla="*/ 715672 h 1145982"/>
                <a:gd name="connsiteX25" fmla="*/ 932330 w 1703295"/>
                <a:gd name="connsiteY25" fmla="*/ 727625 h 1145982"/>
                <a:gd name="connsiteX26" fmla="*/ 926353 w 1703295"/>
                <a:gd name="connsiteY26" fmla="*/ 841178 h 1145982"/>
                <a:gd name="connsiteX27" fmla="*/ 950259 w 1703295"/>
                <a:gd name="connsiteY27" fmla="*/ 871061 h 1145982"/>
                <a:gd name="connsiteX28" fmla="*/ 968189 w 1703295"/>
                <a:gd name="connsiteY28" fmla="*/ 877037 h 1145982"/>
                <a:gd name="connsiteX29" fmla="*/ 1010024 w 1703295"/>
                <a:gd name="connsiteY29" fmla="*/ 883014 h 1145982"/>
                <a:gd name="connsiteX30" fmla="*/ 1219200 w 1703295"/>
                <a:gd name="connsiteY30" fmla="*/ 859108 h 1145982"/>
                <a:gd name="connsiteX31" fmla="*/ 1368612 w 1703295"/>
                <a:gd name="connsiteY31" fmla="*/ 847155 h 1145982"/>
                <a:gd name="connsiteX32" fmla="*/ 1356659 w 1703295"/>
                <a:gd name="connsiteY32" fmla="*/ 888990 h 1145982"/>
                <a:gd name="connsiteX33" fmla="*/ 1344706 w 1703295"/>
                <a:gd name="connsiteY33" fmla="*/ 972661 h 1145982"/>
                <a:gd name="connsiteX34" fmla="*/ 1314824 w 1703295"/>
                <a:gd name="connsiteY34" fmla="*/ 1086214 h 1145982"/>
                <a:gd name="connsiteX35" fmla="*/ 1332753 w 1703295"/>
                <a:gd name="connsiteY35" fmla="*/ 847155 h 1145982"/>
                <a:gd name="connsiteX36" fmla="*/ 1368612 w 1703295"/>
                <a:gd name="connsiteY36" fmla="*/ 757508 h 1145982"/>
                <a:gd name="connsiteX37" fmla="*/ 1404471 w 1703295"/>
                <a:gd name="connsiteY37" fmla="*/ 799343 h 1145982"/>
                <a:gd name="connsiteX38" fmla="*/ 1494118 w 1703295"/>
                <a:gd name="connsiteY38" fmla="*/ 948755 h 1145982"/>
                <a:gd name="connsiteX39" fmla="*/ 1553883 w 1703295"/>
                <a:gd name="connsiteY39" fmla="*/ 1014496 h 1145982"/>
                <a:gd name="connsiteX40" fmla="*/ 1667436 w 1703295"/>
                <a:gd name="connsiteY40" fmla="*/ 1098167 h 1145982"/>
                <a:gd name="connsiteX41" fmla="*/ 1703295 w 1703295"/>
                <a:gd name="connsiteY41" fmla="*/ 1116096 h 1145982"/>
                <a:gd name="connsiteX42" fmla="*/ 1398495 w 1703295"/>
                <a:gd name="connsiteY42" fmla="*/ 1128049 h 1145982"/>
                <a:gd name="connsiteX43" fmla="*/ 1344706 w 1703295"/>
                <a:gd name="connsiteY43" fmla="*/ 1140002 h 1145982"/>
                <a:gd name="connsiteX44" fmla="*/ 1308848 w 1703295"/>
                <a:gd name="connsiteY44"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191248 w 1703295"/>
                <a:gd name="connsiteY3" fmla="*/ 207672 h 1145982"/>
                <a:gd name="connsiteX4" fmla="*/ 251012 w 1703295"/>
                <a:gd name="connsiteY4" fmla="*/ 153884 h 1145982"/>
                <a:gd name="connsiteX5" fmla="*/ 310777 w 1703295"/>
                <a:gd name="connsiteY5" fmla="*/ 177790 h 1145982"/>
                <a:gd name="connsiteX6" fmla="*/ 316753 w 1703295"/>
                <a:gd name="connsiteY6" fmla="*/ 315249 h 1145982"/>
                <a:gd name="connsiteX7" fmla="*/ 352612 w 1703295"/>
                <a:gd name="connsiteY7" fmla="*/ 309272 h 1145982"/>
                <a:gd name="connsiteX8" fmla="*/ 454212 w 1703295"/>
                <a:gd name="connsiteY8" fmla="*/ 273414 h 1145982"/>
                <a:gd name="connsiteX9" fmla="*/ 472142 w 1703295"/>
                <a:gd name="connsiteY9" fmla="*/ 279390 h 1145982"/>
                <a:gd name="connsiteX10" fmla="*/ 460189 w 1703295"/>
                <a:gd name="connsiteY10" fmla="*/ 512472 h 1145982"/>
                <a:gd name="connsiteX11" fmla="*/ 466165 w 1703295"/>
                <a:gd name="connsiteY11" fmla="*/ 566261 h 1145982"/>
                <a:gd name="connsiteX12" fmla="*/ 513977 w 1703295"/>
                <a:gd name="connsiteY12" fmla="*/ 572237 h 1145982"/>
                <a:gd name="connsiteX13" fmla="*/ 657412 w 1703295"/>
                <a:gd name="connsiteY13" fmla="*/ 584190 h 1145982"/>
                <a:gd name="connsiteX14" fmla="*/ 681318 w 1703295"/>
                <a:gd name="connsiteY14" fmla="*/ 596143 h 1145982"/>
                <a:gd name="connsiteX15" fmla="*/ 908424 w 1703295"/>
                <a:gd name="connsiteY15" fmla="*/ 590167 h 1145982"/>
                <a:gd name="connsiteX16" fmla="*/ 926353 w 1703295"/>
                <a:gd name="connsiteY16" fmla="*/ 584190 h 1145982"/>
                <a:gd name="connsiteX17" fmla="*/ 938306 w 1703295"/>
                <a:gd name="connsiteY17" fmla="*/ 566261 h 1145982"/>
                <a:gd name="connsiteX18" fmla="*/ 741083 w 1703295"/>
                <a:gd name="connsiteY18" fmla="*/ 572237 h 1145982"/>
                <a:gd name="connsiteX19" fmla="*/ 651436 w 1703295"/>
                <a:gd name="connsiteY19" fmla="*/ 584190 h 1145982"/>
                <a:gd name="connsiteX20" fmla="*/ 508000 w 1703295"/>
                <a:gd name="connsiteY20" fmla="*/ 643955 h 1145982"/>
                <a:gd name="connsiteX21" fmla="*/ 615577 w 1703295"/>
                <a:gd name="connsiteY21" fmla="*/ 661884 h 1145982"/>
                <a:gd name="connsiteX22" fmla="*/ 711200 w 1703295"/>
                <a:gd name="connsiteY22" fmla="*/ 667861 h 1145982"/>
                <a:gd name="connsiteX23" fmla="*/ 914400 w 1703295"/>
                <a:gd name="connsiteY23" fmla="*/ 715672 h 1145982"/>
                <a:gd name="connsiteX24" fmla="*/ 932330 w 1703295"/>
                <a:gd name="connsiteY24" fmla="*/ 727625 h 1145982"/>
                <a:gd name="connsiteX25" fmla="*/ 926353 w 1703295"/>
                <a:gd name="connsiteY25" fmla="*/ 841178 h 1145982"/>
                <a:gd name="connsiteX26" fmla="*/ 950259 w 1703295"/>
                <a:gd name="connsiteY26" fmla="*/ 871061 h 1145982"/>
                <a:gd name="connsiteX27" fmla="*/ 968189 w 1703295"/>
                <a:gd name="connsiteY27" fmla="*/ 877037 h 1145982"/>
                <a:gd name="connsiteX28" fmla="*/ 1010024 w 1703295"/>
                <a:gd name="connsiteY28" fmla="*/ 883014 h 1145982"/>
                <a:gd name="connsiteX29" fmla="*/ 1219200 w 1703295"/>
                <a:gd name="connsiteY29" fmla="*/ 859108 h 1145982"/>
                <a:gd name="connsiteX30" fmla="*/ 1368612 w 1703295"/>
                <a:gd name="connsiteY30" fmla="*/ 847155 h 1145982"/>
                <a:gd name="connsiteX31" fmla="*/ 1356659 w 1703295"/>
                <a:gd name="connsiteY31" fmla="*/ 888990 h 1145982"/>
                <a:gd name="connsiteX32" fmla="*/ 1344706 w 1703295"/>
                <a:gd name="connsiteY32" fmla="*/ 972661 h 1145982"/>
                <a:gd name="connsiteX33" fmla="*/ 1314824 w 1703295"/>
                <a:gd name="connsiteY33" fmla="*/ 1086214 h 1145982"/>
                <a:gd name="connsiteX34" fmla="*/ 1332753 w 1703295"/>
                <a:gd name="connsiteY34" fmla="*/ 847155 h 1145982"/>
                <a:gd name="connsiteX35" fmla="*/ 1368612 w 1703295"/>
                <a:gd name="connsiteY35" fmla="*/ 757508 h 1145982"/>
                <a:gd name="connsiteX36" fmla="*/ 1404471 w 1703295"/>
                <a:gd name="connsiteY36" fmla="*/ 799343 h 1145982"/>
                <a:gd name="connsiteX37" fmla="*/ 1494118 w 1703295"/>
                <a:gd name="connsiteY37" fmla="*/ 948755 h 1145982"/>
                <a:gd name="connsiteX38" fmla="*/ 1553883 w 1703295"/>
                <a:gd name="connsiteY38" fmla="*/ 1014496 h 1145982"/>
                <a:gd name="connsiteX39" fmla="*/ 1667436 w 1703295"/>
                <a:gd name="connsiteY39" fmla="*/ 1098167 h 1145982"/>
                <a:gd name="connsiteX40" fmla="*/ 1703295 w 1703295"/>
                <a:gd name="connsiteY40" fmla="*/ 1116096 h 1145982"/>
                <a:gd name="connsiteX41" fmla="*/ 1398495 w 1703295"/>
                <a:gd name="connsiteY41" fmla="*/ 1128049 h 1145982"/>
                <a:gd name="connsiteX42" fmla="*/ 1344706 w 1703295"/>
                <a:gd name="connsiteY42" fmla="*/ 1140002 h 1145982"/>
                <a:gd name="connsiteX43" fmla="*/ 1308848 w 1703295"/>
                <a:gd name="connsiteY43"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251012 w 1703295"/>
                <a:gd name="connsiteY3" fmla="*/ 153884 h 1145982"/>
                <a:gd name="connsiteX4" fmla="*/ 310777 w 1703295"/>
                <a:gd name="connsiteY4" fmla="*/ 177790 h 1145982"/>
                <a:gd name="connsiteX5" fmla="*/ 316753 w 1703295"/>
                <a:gd name="connsiteY5" fmla="*/ 315249 h 1145982"/>
                <a:gd name="connsiteX6" fmla="*/ 352612 w 1703295"/>
                <a:gd name="connsiteY6" fmla="*/ 309272 h 1145982"/>
                <a:gd name="connsiteX7" fmla="*/ 454212 w 1703295"/>
                <a:gd name="connsiteY7" fmla="*/ 273414 h 1145982"/>
                <a:gd name="connsiteX8" fmla="*/ 472142 w 1703295"/>
                <a:gd name="connsiteY8" fmla="*/ 279390 h 1145982"/>
                <a:gd name="connsiteX9" fmla="*/ 460189 w 1703295"/>
                <a:gd name="connsiteY9" fmla="*/ 512472 h 1145982"/>
                <a:gd name="connsiteX10" fmla="*/ 466165 w 1703295"/>
                <a:gd name="connsiteY10" fmla="*/ 566261 h 1145982"/>
                <a:gd name="connsiteX11" fmla="*/ 513977 w 1703295"/>
                <a:gd name="connsiteY11" fmla="*/ 572237 h 1145982"/>
                <a:gd name="connsiteX12" fmla="*/ 657412 w 1703295"/>
                <a:gd name="connsiteY12" fmla="*/ 584190 h 1145982"/>
                <a:gd name="connsiteX13" fmla="*/ 681318 w 1703295"/>
                <a:gd name="connsiteY13" fmla="*/ 596143 h 1145982"/>
                <a:gd name="connsiteX14" fmla="*/ 908424 w 1703295"/>
                <a:gd name="connsiteY14" fmla="*/ 590167 h 1145982"/>
                <a:gd name="connsiteX15" fmla="*/ 926353 w 1703295"/>
                <a:gd name="connsiteY15" fmla="*/ 584190 h 1145982"/>
                <a:gd name="connsiteX16" fmla="*/ 938306 w 1703295"/>
                <a:gd name="connsiteY16" fmla="*/ 566261 h 1145982"/>
                <a:gd name="connsiteX17" fmla="*/ 741083 w 1703295"/>
                <a:gd name="connsiteY17" fmla="*/ 572237 h 1145982"/>
                <a:gd name="connsiteX18" fmla="*/ 651436 w 1703295"/>
                <a:gd name="connsiteY18" fmla="*/ 584190 h 1145982"/>
                <a:gd name="connsiteX19" fmla="*/ 508000 w 1703295"/>
                <a:gd name="connsiteY19" fmla="*/ 643955 h 1145982"/>
                <a:gd name="connsiteX20" fmla="*/ 615577 w 1703295"/>
                <a:gd name="connsiteY20" fmla="*/ 661884 h 1145982"/>
                <a:gd name="connsiteX21" fmla="*/ 711200 w 1703295"/>
                <a:gd name="connsiteY21" fmla="*/ 667861 h 1145982"/>
                <a:gd name="connsiteX22" fmla="*/ 914400 w 1703295"/>
                <a:gd name="connsiteY22" fmla="*/ 715672 h 1145982"/>
                <a:gd name="connsiteX23" fmla="*/ 932330 w 1703295"/>
                <a:gd name="connsiteY23" fmla="*/ 727625 h 1145982"/>
                <a:gd name="connsiteX24" fmla="*/ 926353 w 1703295"/>
                <a:gd name="connsiteY24" fmla="*/ 841178 h 1145982"/>
                <a:gd name="connsiteX25" fmla="*/ 950259 w 1703295"/>
                <a:gd name="connsiteY25" fmla="*/ 871061 h 1145982"/>
                <a:gd name="connsiteX26" fmla="*/ 968189 w 1703295"/>
                <a:gd name="connsiteY26" fmla="*/ 877037 h 1145982"/>
                <a:gd name="connsiteX27" fmla="*/ 1010024 w 1703295"/>
                <a:gd name="connsiteY27" fmla="*/ 883014 h 1145982"/>
                <a:gd name="connsiteX28" fmla="*/ 1219200 w 1703295"/>
                <a:gd name="connsiteY28" fmla="*/ 859108 h 1145982"/>
                <a:gd name="connsiteX29" fmla="*/ 1368612 w 1703295"/>
                <a:gd name="connsiteY29" fmla="*/ 847155 h 1145982"/>
                <a:gd name="connsiteX30" fmla="*/ 1356659 w 1703295"/>
                <a:gd name="connsiteY30" fmla="*/ 888990 h 1145982"/>
                <a:gd name="connsiteX31" fmla="*/ 1344706 w 1703295"/>
                <a:gd name="connsiteY31" fmla="*/ 972661 h 1145982"/>
                <a:gd name="connsiteX32" fmla="*/ 1314824 w 1703295"/>
                <a:gd name="connsiteY32" fmla="*/ 1086214 h 1145982"/>
                <a:gd name="connsiteX33" fmla="*/ 1332753 w 1703295"/>
                <a:gd name="connsiteY33" fmla="*/ 847155 h 1145982"/>
                <a:gd name="connsiteX34" fmla="*/ 1368612 w 1703295"/>
                <a:gd name="connsiteY34" fmla="*/ 757508 h 1145982"/>
                <a:gd name="connsiteX35" fmla="*/ 1404471 w 1703295"/>
                <a:gd name="connsiteY35" fmla="*/ 799343 h 1145982"/>
                <a:gd name="connsiteX36" fmla="*/ 1494118 w 1703295"/>
                <a:gd name="connsiteY36" fmla="*/ 948755 h 1145982"/>
                <a:gd name="connsiteX37" fmla="*/ 1553883 w 1703295"/>
                <a:gd name="connsiteY37" fmla="*/ 1014496 h 1145982"/>
                <a:gd name="connsiteX38" fmla="*/ 1667436 w 1703295"/>
                <a:gd name="connsiteY38" fmla="*/ 1098167 h 1145982"/>
                <a:gd name="connsiteX39" fmla="*/ 1703295 w 1703295"/>
                <a:gd name="connsiteY39" fmla="*/ 1116096 h 1145982"/>
                <a:gd name="connsiteX40" fmla="*/ 1398495 w 1703295"/>
                <a:gd name="connsiteY40" fmla="*/ 1128049 h 1145982"/>
                <a:gd name="connsiteX41" fmla="*/ 1344706 w 1703295"/>
                <a:gd name="connsiteY41" fmla="*/ 1140002 h 1145982"/>
                <a:gd name="connsiteX42" fmla="*/ 1308848 w 1703295"/>
                <a:gd name="connsiteY42"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251012 w 1703295"/>
                <a:gd name="connsiteY3" fmla="*/ 153884 h 1145982"/>
                <a:gd name="connsiteX4" fmla="*/ 310777 w 1703295"/>
                <a:gd name="connsiteY4" fmla="*/ 177790 h 1145982"/>
                <a:gd name="connsiteX5" fmla="*/ 316753 w 1703295"/>
                <a:gd name="connsiteY5" fmla="*/ 315249 h 1145982"/>
                <a:gd name="connsiteX6" fmla="*/ 352612 w 1703295"/>
                <a:gd name="connsiteY6" fmla="*/ 309272 h 1145982"/>
                <a:gd name="connsiteX7" fmla="*/ 454212 w 1703295"/>
                <a:gd name="connsiteY7" fmla="*/ 273414 h 1145982"/>
                <a:gd name="connsiteX8" fmla="*/ 472142 w 1703295"/>
                <a:gd name="connsiteY8" fmla="*/ 279390 h 1145982"/>
                <a:gd name="connsiteX9" fmla="*/ 460189 w 1703295"/>
                <a:gd name="connsiteY9" fmla="*/ 512472 h 1145982"/>
                <a:gd name="connsiteX10" fmla="*/ 466165 w 1703295"/>
                <a:gd name="connsiteY10" fmla="*/ 566261 h 1145982"/>
                <a:gd name="connsiteX11" fmla="*/ 513977 w 1703295"/>
                <a:gd name="connsiteY11" fmla="*/ 572237 h 1145982"/>
                <a:gd name="connsiteX12" fmla="*/ 657412 w 1703295"/>
                <a:gd name="connsiteY12" fmla="*/ 584190 h 1145982"/>
                <a:gd name="connsiteX13" fmla="*/ 681318 w 1703295"/>
                <a:gd name="connsiteY13" fmla="*/ 596143 h 1145982"/>
                <a:gd name="connsiteX14" fmla="*/ 908424 w 1703295"/>
                <a:gd name="connsiteY14" fmla="*/ 590167 h 1145982"/>
                <a:gd name="connsiteX15" fmla="*/ 926353 w 1703295"/>
                <a:gd name="connsiteY15" fmla="*/ 584190 h 1145982"/>
                <a:gd name="connsiteX16" fmla="*/ 938306 w 1703295"/>
                <a:gd name="connsiteY16" fmla="*/ 566261 h 1145982"/>
                <a:gd name="connsiteX17" fmla="*/ 741083 w 1703295"/>
                <a:gd name="connsiteY17" fmla="*/ 572237 h 1145982"/>
                <a:gd name="connsiteX18" fmla="*/ 651436 w 1703295"/>
                <a:gd name="connsiteY18" fmla="*/ 584190 h 1145982"/>
                <a:gd name="connsiteX19" fmla="*/ 508000 w 1703295"/>
                <a:gd name="connsiteY19" fmla="*/ 643955 h 1145982"/>
                <a:gd name="connsiteX20" fmla="*/ 615577 w 1703295"/>
                <a:gd name="connsiteY20" fmla="*/ 661884 h 1145982"/>
                <a:gd name="connsiteX21" fmla="*/ 711200 w 1703295"/>
                <a:gd name="connsiteY21" fmla="*/ 667861 h 1145982"/>
                <a:gd name="connsiteX22" fmla="*/ 914400 w 1703295"/>
                <a:gd name="connsiteY22" fmla="*/ 715672 h 1145982"/>
                <a:gd name="connsiteX23" fmla="*/ 932330 w 1703295"/>
                <a:gd name="connsiteY23" fmla="*/ 727625 h 1145982"/>
                <a:gd name="connsiteX24" fmla="*/ 926353 w 1703295"/>
                <a:gd name="connsiteY24" fmla="*/ 841178 h 1145982"/>
                <a:gd name="connsiteX25" fmla="*/ 950259 w 1703295"/>
                <a:gd name="connsiteY25" fmla="*/ 871061 h 1145982"/>
                <a:gd name="connsiteX26" fmla="*/ 968189 w 1703295"/>
                <a:gd name="connsiteY26" fmla="*/ 877037 h 1145982"/>
                <a:gd name="connsiteX27" fmla="*/ 1010024 w 1703295"/>
                <a:gd name="connsiteY27" fmla="*/ 883014 h 1145982"/>
                <a:gd name="connsiteX28" fmla="*/ 1219200 w 1703295"/>
                <a:gd name="connsiteY28" fmla="*/ 859108 h 1145982"/>
                <a:gd name="connsiteX29" fmla="*/ 1368612 w 1703295"/>
                <a:gd name="connsiteY29" fmla="*/ 847155 h 1145982"/>
                <a:gd name="connsiteX30" fmla="*/ 1356659 w 1703295"/>
                <a:gd name="connsiteY30" fmla="*/ 888990 h 1145982"/>
                <a:gd name="connsiteX31" fmla="*/ 1344706 w 1703295"/>
                <a:gd name="connsiteY31" fmla="*/ 972661 h 1145982"/>
                <a:gd name="connsiteX32" fmla="*/ 1314824 w 1703295"/>
                <a:gd name="connsiteY32" fmla="*/ 1086214 h 1145982"/>
                <a:gd name="connsiteX33" fmla="*/ 1332753 w 1703295"/>
                <a:gd name="connsiteY33" fmla="*/ 847155 h 1145982"/>
                <a:gd name="connsiteX34" fmla="*/ 1368612 w 1703295"/>
                <a:gd name="connsiteY34" fmla="*/ 757508 h 1145982"/>
                <a:gd name="connsiteX35" fmla="*/ 1404471 w 1703295"/>
                <a:gd name="connsiteY35" fmla="*/ 799343 h 1145982"/>
                <a:gd name="connsiteX36" fmla="*/ 1494118 w 1703295"/>
                <a:gd name="connsiteY36" fmla="*/ 948755 h 1145982"/>
                <a:gd name="connsiteX37" fmla="*/ 1553883 w 1703295"/>
                <a:gd name="connsiteY37" fmla="*/ 1014496 h 1145982"/>
                <a:gd name="connsiteX38" fmla="*/ 1667436 w 1703295"/>
                <a:gd name="connsiteY38" fmla="*/ 1098167 h 1145982"/>
                <a:gd name="connsiteX39" fmla="*/ 1703295 w 1703295"/>
                <a:gd name="connsiteY39" fmla="*/ 1116096 h 1145982"/>
                <a:gd name="connsiteX40" fmla="*/ 1398495 w 1703295"/>
                <a:gd name="connsiteY40" fmla="*/ 1128049 h 1145982"/>
                <a:gd name="connsiteX41" fmla="*/ 1344706 w 1703295"/>
                <a:gd name="connsiteY41" fmla="*/ 1140002 h 1145982"/>
                <a:gd name="connsiteX42" fmla="*/ 1308848 w 1703295"/>
                <a:gd name="connsiteY42"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251012 w 1703295"/>
                <a:gd name="connsiteY3" fmla="*/ 153884 h 1145982"/>
                <a:gd name="connsiteX4" fmla="*/ 310777 w 1703295"/>
                <a:gd name="connsiteY4" fmla="*/ 177790 h 1145982"/>
                <a:gd name="connsiteX5" fmla="*/ 316753 w 1703295"/>
                <a:gd name="connsiteY5" fmla="*/ 315249 h 1145982"/>
                <a:gd name="connsiteX6" fmla="*/ 352612 w 1703295"/>
                <a:gd name="connsiteY6" fmla="*/ 309272 h 1145982"/>
                <a:gd name="connsiteX7" fmla="*/ 454212 w 1703295"/>
                <a:gd name="connsiteY7" fmla="*/ 273414 h 1145982"/>
                <a:gd name="connsiteX8" fmla="*/ 472142 w 1703295"/>
                <a:gd name="connsiteY8" fmla="*/ 279390 h 1145982"/>
                <a:gd name="connsiteX9" fmla="*/ 460189 w 1703295"/>
                <a:gd name="connsiteY9" fmla="*/ 512472 h 1145982"/>
                <a:gd name="connsiteX10" fmla="*/ 466165 w 1703295"/>
                <a:gd name="connsiteY10" fmla="*/ 566261 h 1145982"/>
                <a:gd name="connsiteX11" fmla="*/ 513977 w 1703295"/>
                <a:gd name="connsiteY11" fmla="*/ 572237 h 1145982"/>
                <a:gd name="connsiteX12" fmla="*/ 657412 w 1703295"/>
                <a:gd name="connsiteY12" fmla="*/ 584190 h 1145982"/>
                <a:gd name="connsiteX13" fmla="*/ 681318 w 1703295"/>
                <a:gd name="connsiteY13" fmla="*/ 596143 h 1145982"/>
                <a:gd name="connsiteX14" fmla="*/ 908424 w 1703295"/>
                <a:gd name="connsiteY14" fmla="*/ 590167 h 1145982"/>
                <a:gd name="connsiteX15" fmla="*/ 926353 w 1703295"/>
                <a:gd name="connsiteY15" fmla="*/ 584190 h 1145982"/>
                <a:gd name="connsiteX16" fmla="*/ 938306 w 1703295"/>
                <a:gd name="connsiteY16" fmla="*/ 566261 h 1145982"/>
                <a:gd name="connsiteX17" fmla="*/ 741083 w 1703295"/>
                <a:gd name="connsiteY17" fmla="*/ 572237 h 1145982"/>
                <a:gd name="connsiteX18" fmla="*/ 651436 w 1703295"/>
                <a:gd name="connsiteY18" fmla="*/ 584190 h 1145982"/>
                <a:gd name="connsiteX19" fmla="*/ 508000 w 1703295"/>
                <a:gd name="connsiteY19" fmla="*/ 643955 h 1145982"/>
                <a:gd name="connsiteX20" fmla="*/ 615577 w 1703295"/>
                <a:gd name="connsiteY20" fmla="*/ 661884 h 1145982"/>
                <a:gd name="connsiteX21" fmla="*/ 711200 w 1703295"/>
                <a:gd name="connsiteY21" fmla="*/ 667861 h 1145982"/>
                <a:gd name="connsiteX22" fmla="*/ 914400 w 1703295"/>
                <a:gd name="connsiteY22" fmla="*/ 715672 h 1145982"/>
                <a:gd name="connsiteX23" fmla="*/ 932330 w 1703295"/>
                <a:gd name="connsiteY23" fmla="*/ 727625 h 1145982"/>
                <a:gd name="connsiteX24" fmla="*/ 926353 w 1703295"/>
                <a:gd name="connsiteY24" fmla="*/ 841178 h 1145982"/>
                <a:gd name="connsiteX25" fmla="*/ 950259 w 1703295"/>
                <a:gd name="connsiteY25" fmla="*/ 871061 h 1145982"/>
                <a:gd name="connsiteX26" fmla="*/ 968189 w 1703295"/>
                <a:gd name="connsiteY26" fmla="*/ 877037 h 1145982"/>
                <a:gd name="connsiteX27" fmla="*/ 1010024 w 1703295"/>
                <a:gd name="connsiteY27" fmla="*/ 883014 h 1145982"/>
                <a:gd name="connsiteX28" fmla="*/ 1219200 w 1703295"/>
                <a:gd name="connsiteY28" fmla="*/ 859108 h 1145982"/>
                <a:gd name="connsiteX29" fmla="*/ 1368612 w 1703295"/>
                <a:gd name="connsiteY29" fmla="*/ 847155 h 1145982"/>
                <a:gd name="connsiteX30" fmla="*/ 1356659 w 1703295"/>
                <a:gd name="connsiteY30" fmla="*/ 888990 h 1145982"/>
                <a:gd name="connsiteX31" fmla="*/ 1344706 w 1703295"/>
                <a:gd name="connsiteY31" fmla="*/ 972661 h 1145982"/>
                <a:gd name="connsiteX32" fmla="*/ 1314824 w 1703295"/>
                <a:gd name="connsiteY32" fmla="*/ 1086214 h 1145982"/>
                <a:gd name="connsiteX33" fmla="*/ 1332753 w 1703295"/>
                <a:gd name="connsiteY33" fmla="*/ 847155 h 1145982"/>
                <a:gd name="connsiteX34" fmla="*/ 1368612 w 1703295"/>
                <a:gd name="connsiteY34" fmla="*/ 757508 h 1145982"/>
                <a:gd name="connsiteX35" fmla="*/ 1404471 w 1703295"/>
                <a:gd name="connsiteY35" fmla="*/ 799343 h 1145982"/>
                <a:gd name="connsiteX36" fmla="*/ 1494118 w 1703295"/>
                <a:gd name="connsiteY36" fmla="*/ 948755 h 1145982"/>
                <a:gd name="connsiteX37" fmla="*/ 1553883 w 1703295"/>
                <a:gd name="connsiteY37" fmla="*/ 1014496 h 1145982"/>
                <a:gd name="connsiteX38" fmla="*/ 1667436 w 1703295"/>
                <a:gd name="connsiteY38" fmla="*/ 1098167 h 1145982"/>
                <a:gd name="connsiteX39" fmla="*/ 1703295 w 1703295"/>
                <a:gd name="connsiteY39" fmla="*/ 1116096 h 1145982"/>
                <a:gd name="connsiteX40" fmla="*/ 1398495 w 1703295"/>
                <a:gd name="connsiteY40" fmla="*/ 1128049 h 1145982"/>
                <a:gd name="connsiteX41" fmla="*/ 1344706 w 1703295"/>
                <a:gd name="connsiteY41" fmla="*/ 1140002 h 1145982"/>
                <a:gd name="connsiteX42" fmla="*/ 1308848 w 1703295"/>
                <a:gd name="connsiteY42"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251012 w 1703295"/>
                <a:gd name="connsiteY3" fmla="*/ 153884 h 1145982"/>
                <a:gd name="connsiteX4" fmla="*/ 310777 w 1703295"/>
                <a:gd name="connsiteY4" fmla="*/ 177790 h 1145982"/>
                <a:gd name="connsiteX5" fmla="*/ 316753 w 1703295"/>
                <a:gd name="connsiteY5" fmla="*/ 315249 h 1145982"/>
                <a:gd name="connsiteX6" fmla="*/ 352612 w 1703295"/>
                <a:gd name="connsiteY6" fmla="*/ 309272 h 1145982"/>
                <a:gd name="connsiteX7" fmla="*/ 454212 w 1703295"/>
                <a:gd name="connsiteY7" fmla="*/ 273414 h 1145982"/>
                <a:gd name="connsiteX8" fmla="*/ 472142 w 1703295"/>
                <a:gd name="connsiteY8" fmla="*/ 279390 h 1145982"/>
                <a:gd name="connsiteX9" fmla="*/ 460189 w 1703295"/>
                <a:gd name="connsiteY9" fmla="*/ 512472 h 1145982"/>
                <a:gd name="connsiteX10" fmla="*/ 466165 w 1703295"/>
                <a:gd name="connsiteY10" fmla="*/ 566261 h 1145982"/>
                <a:gd name="connsiteX11" fmla="*/ 513977 w 1703295"/>
                <a:gd name="connsiteY11" fmla="*/ 572237 h 1145982"/>
                <a:gd name="connsiteX12" fmla="*/ 657412 w 1703295"/>
                <a:gd name="connsiteY12" fmla="*/ 584190 h 1145982"/>
                <a:gd name="connsiteX13" fmla="*/ 681318 w 1703295"/>
                <a:gd name="connsiteY13" fmla="*/ 596143 h 1145982"/>
                <a:gd name="connsiteX14" fmla="*/ 908424 w 1703295"/>
                <a:gd name="connsiteY14" fmla="*/ 590167 h 1145982"/>
                <a:gd name="connsiteX15" fmla="*/ 926353 w 1703295"/>
                <a:gd name="connsiteY15" fmla="*/ 584190 h 1145982"/>
                <a:gd name="connsiteX16" fmla="*/ 938306 w 1703295"/>
                <a:gd name="connsiteY16" fmla="*/ 566261 h 1145982"/>
                <a:gd name="connsiteX17" fmla="*/ 741083 w 1703295"/>
                <a:gd name="connsiteY17" fmla="*/ 572237 h 1145982"/>
                <a:gd name="connsiteX18" fmla="*/ 651436 w 1703295"/>
                <a:gd name="connsiteY18" fmla="*/ 584190 h 1145982"/>
                <a:gd name="connsiteX19" fmla="*/ 508000 w 1703295"/>
                <a:gd name="connsiteY19" fmla="*/ 643955 h 1145982"/>
                <a:gd name="connsiteX20" fmla="*/ 615577 w 1703295"/>
                <a:gd name="connsiteY20" fmla="*/ 661884 h 1145982"/>
                <a:gd name="connsiteX21" fmla="*/ 711200 w 1703295"/>
                <a:gd name="connsiteY21" fmla="*/ 667861 h 1145982"/>
                <a:gd name="connsiteX22" fmla="*/ 914400 w 1703295"/>
                <a:gd name="connsiteY22" fmla="*/ 715672 h 1145982"/>
                <a:gd name="connsiteX23" fmla="*/ 932330 w 1703295"/>
                <a:gd name="connsiteY23" fmla="*/ 727625 h 1145982"/>
                <a:gd name="connsiteX24" fmla="*/ 926353 w 1703295"/>
                <a:gd name="connsiteY24" fmla="*/ 841178 h 1145982"/>
                <a:gd name="connsiteX25" fmla="*/ 950259 w 1703295"/>
                <a:gd name="connsiteY25" fmla="*/ 871061 h 1145982"/>
                <a:gd name="connsiteX26" fmla="*/ 968189 w 1703295"/>
                <a:gd name="connsiteY26" fmla="*/ 877037 h 1145982"/>
                <a:gd name="connsiteX27" fmla="*/ 1010024 w 1703295"/>
                <a:gd name="connsiteY27" fmla="*/ 883014 h 1145982"/>
                <a:gd name="connsiteX28" fmla="*/ 1219200 w 1703295"/>
                <a:gd name="connsiteY28" fmla="*/ 859108 h 1145982"/>
                <a:gd name="connsiteX29" fmla="*/ 1368612 w 1703295"/>
                <a:gd name="connsiteY29" fmla="*/ 847155 h 1145982"/>
                <a:gd name="connsiteX30" fmla="*/ 1356659 w 1703295"/>
                <a:gd name="connsiteY30" fmla="*/ 888990 h 1145982"/>
                <a:gd name="connsiteX31" fmla="*/ 1344706 w 1703295"/>
                <a:gd name="connsiteY31" fmla="*/ 972661 h 1145982"/>
                <a:gd name="connsiteX32" fmla="*/ 1314824 w 1703295"/>
                <a:gd name="connsiteY32" fmla="*/ 1086214 h 1145982"/>
                <a:gd name="connsiteX33" fmla="*/ 1332753 w 1703295"/>
                <a:gd name="connsiteY33" fmla="*/ 847155 h 1145982"/>
                <a:gd name="connsiteX34" fmla="*/ 1368612 w 1703295"/>
                <a:gd name="connsiteY34" fmla="*/ 757508 h 1145982"/>
                <a:gd name="connsiteX35" fmla="*/ 1404471 w 1703295"/>
                <a:gd name="connsiteY35" fmla="*/ 799343 h 1145982"/>
                <a:gd name="connsiteX36" fmla="*/ 1494118 w 1703295"/>
                <a:gd name="connsiteY36" fmla="*/ 948755 h 1145982"/>
                <a:gd name="connsiteX37" fmla="*/ 1553883 w 1703295"/>
                <a:gd name="connsiteY37" fmla="*/ 1014496 h 1145982"/>
                <a:gd name="connsiteX38" fmla="*/ 1667436 w 1703295"/>
                <a:gd name="connsiteY38" fmla="*/ 1098167 h 1145982"/>
                <a:gd name="connsiteX39" fmla="*/ 1703295 w 1703295"/>
                <a:gd name="connsiteY39" fmla="*/ 1116096 h 1145982"/>
                <a:gd name="connsiteX40" fmla="*/ 1398495 w 1703295"/>
                <a:gd name="connsiteY40" fmla="*/ 1128049 h 1145982"/>
                <a:gd name="connsiteX41" fmla="*/ 1344706 w 1703295"/>
                <a:gd name="connsiteY41" fmla="*/ 1140002 h 1145982"/>
                <a:gd name="connsiteX42" fmla="*/ 1308848 w 1703295"/>
                <a:gd name="connsiteY42"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251012 w 1703295"/>
                <a:gd name="connsiteY3" fmla="*/ 153884 h 1145982"/>
                <a:gd name="connsiteX4" fmla="*/ 310777 w 1703295"/>
                <a:gd name="connsiteY4" fmla="*/ 177790 h 1145982"/>
                <a:gd name="connsiteX5" fmla="*/ 316753 w 1703295"/>
                <a:gd name="connsiteY5" fmla="*/ 315249 h 1145982"/>
                <a:gd name="connsiteX6" fmla="*/ 454212 w 1703295"/>
                <a:gd name="connsiteY6" fmla="*/ 273414 h 1145982"/>
                <a:gd name="connsiteX7" fmla="*/ 472142 w 1703295"/>
                <a:gd name="connsiteY7" fmla="*/ 279390 h 1145982"/>
                <a:gd name="connsiteX8" fmla="*/ 460189 w 1703295"/>
                <a:gd name="connsiteY8" fmla="*/ 512472 h 1145982"/>
                <a:gd name="connsiteX9" fmla="*/ 466165 w 1703295"/>
                <a:gd name="connsiteY9" fmla="*/ 566261 h 1145982"/>
                <a:gd name="connsiteX10" fmla="*/ 513977 w 1703295"/>
                <a:gd name="connsiteY10" fmla="*/ 572237 h 1145982"/>
                <a:gd name="connsiteX11" fmla="*/ 657412 w 1703295"/>
                <a:gd name="connsiteY11" fmla="*/ 584190 h 1145982"/>
                <a:gd name="connsiteX12" fmla="*/ 681318 w 1703295"/>
                <a:gd name="connsiteY12" fmla="*/ 596143 h 1145982"/>
                <a:gd name="connsiteX13" fmla="*/ 908424 w 1703295"/>
                <a:gd name="connsiteY13" fmla="*/ 590167 h 1145982"/>
                <a:gd name="connsiteX14" fmla="*/ 926353 w 1703295"/>
                <a:gd name="connsiteY14" fmla="*/ 584190 h 1145982"/>
                <a:gd name="connsiteX15" fmla="*/ 938306 w 1703295"/>
                <a:gd name="connsiteY15" fmla="*/ 566261 h 1145982"/>
                <a:gd name="connsiteX16" fmla="*/ 741083 w 1703295"/>
                <a:gd name="connsiteY16" fmla="*/ 572237 h 1145982"/>
                <a:gd name="connsiteX17" fmla="*/ 651436 w 1703295"/>
                <a:gd name="connsiteY17" fmla="*/ 584190 h 1145982"/>
                <a:gd name="connsiteX18" fmla="*/ 508000 w 1703295"/>
                <a:gd name="connsiteY18" fmla="*/ 643955 h 1145982"/>
                <a:gd name="connsiteX19" fmla="*/ 615577 w 1703295"/>
                <a:gd name="connsiteY19" fmla="*/ 661884 h 1145982"/>
                <a:gd name="connsiteX20" fmla="*/ 711200 w 1703295"/>
                <a:gd name="connsiteY20" fmla="*/ 667861 h 1145982"/>
                <a:gd name="connsiteX21" fmla="*/ 914400 w 1703295"/>
                <a:gd name="connsiteY21" fmla="*/ 715672 h 1145982"/>
                <a:gd name="connsiteX22" fmla="*/ 932330 w 1703295"/>
                <a:gd name="connsiteY22" fmla="*/ 727625 h 1145982"/>
                <a:gd name="connsiteX23" fmla="*/ 926353 w 1703295"/>
                <a:gd name="connsiteY23" fmla="*/ 841178 h 1145982"/>
                <a:gd name="connsiteX24" fmla="*/ 950259 w 1703295"/>
                <a:gd name="connsiteY24" fmla="*/ 871061 h 1145982"/>
                <a:gd name="connsiteX25" fmla="*/ 968189 w 1703295"/>
                <a:gd name="connsiteY25" fmla="*/ 877037 h 1145982"/>
                <a:gd name="connsiteX26" fmla="*/ 1010024 w 1703295"/>
                <a:gd name="connsiteY26" fmla="*/ 883014 h 1145982"/>
                <a:gd name="connsiteX27" fmla="*/ 1219200 w 1703295"/>
                <a:gd name="connsiteY27" fmla="*/ 859108 h 1145982"/>
                <a:gd name="connsiteX28" fmla="*/ 1368612 w 1703295"/>
                <a:gd name="connsiteY28" fmla="*/ 847155 h 1145982"/>
                <a:gd name="connsiteX29" fmla="*/ 1356659 w 1703295"/>
                <a:gd name="connsiteY29" fmla="*/ 888990 h 1145982"/>
                <a:gd name="connsiteX30" fmla="*/ 1344706 w 1703295"/>
                <a:gd name="connsiteY30" fmla="*/ 972661 h 1145982"/>
                <a:gd name="connsiteX31" fmla="*/ 1314824 w 1703295"/>
                <a:gd name="connsiteY31" fmla="*/ 1086214 h 1145982"/>
                <a:gd name="connsiteX32" fmla="*/ 1332753 w 1703295"/>
                <a:gd name="connsiteY32" fmla="*/ 847155 h 1145982"/>
                <a:gd name="connsiteX33" fmla="*/ 1368612 w 1703295"/>
                <a:gd name="connsiteY33" fmla="*/ 757508 h 1145982"/>
                <a:gd name="connsiteX34" fmla="*/ 1404471 w 1703295"/>
                <a:gd name="connsiteY34" fmla="*/ 799343 h 1145982"/>
                <a:gd name="connsiteX35" fmla="*/ 1494118 w 1703295"/>
                <a:gd name="connsiteY35" fmla="*/ 948755 h 1145982"/>
                <a:gd name="connsiteX36" fmla="*/ 1553883 w 1703295"/>
                <a:gd name="connsiteY36" fmla="*/ 1014496 h 1145982"/>
                <a:gd name="connsiteX37" fmla="*/ 1667436 w 1703295"/>
                <a:gd name="connsiteY37" fmla="*/ 1098167 h 1145982"/>
                <a:gd name="connsiteX38" fmla="*/ 1703295 w 1703295"/>
                <a:gd name="connsiteY38" fmla="*/ 1116096 h 1145982"/>
                <a:gd name="connsiteX39" fmla="*/ 1398495 w 1703295"/>
                <a:gd name="connsiteY39" fmla="*/ 1128049 h 1145982"/>
                <a:gd name="connsiteX40" fmla="*/ 1344706 w 1703295"/>
                <a:gd name="connsiteY40" fmla="*/ 1140002 h 1145982"/>
                <a:gd name="connsiteX41" fmla="*/ 1308848 w 1703295"/>
                <a:gd name="connsiteY41"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251012 w 1703295"/>
                <a:gd name="connsiteY3" fmla="*/ 153884 h 1145982"/>
                <a:gd name="connsiteX4" fmla="*/ 310777 w 1703295"/>
                <a:gd name="connsiteY4" fmla="*/ 177790 h 1145982"/>
                <a:gd name="connsiteX5" fmla="*/ 316753 w 1703295"/>
                <a:gd name="connsiteY5" fmla="*/ 315249 h 1145982"/>
                <a:gd name="connsiteX6" fmla="*/ 454212 w 1703295"/>
                <a:gd name="connsiteY6" fmla="*/ 273414 h 1145982"/>
                <a:gd name="connsiteX7" fmla="*/ 472142 w 1703295"/>
                <a:gd name="connsiteY7" fmla="*/ 279390 h 1145982"/>
                <a:gd name="connsiteX8" fmla="*/ 460189 w 1703295"/>
                <a:gd name="connsiteY8" fmla="*/ 512472 h 1145982"/>
                <a:gd name="connsiteX9" fmla="*/ 466165 w 1703295"/>
                <a:gd name="connsiteY9" fmla="*/ 566261 h 1145982"/>
                <a:gd name="connsiteX10" fmla="*/ 513977 w 1703295"/>
                <a:gd name="connsiteY10" fmla="*/ 572237 h 1145982"/>
                <a:gd name="connsiteX11" fmla="*/ 657412 w 1703295"/>
                <a:gd name="connsiteY11" fmla="*/ 584190 h 1145982"/>
                <a:gd name="connsiteX12" fmla="*/ 681318 w 1703295"/>
                <a:gd name="connsiteY12" fmla="*/ 596143 h 1145982"/>
                <a:gd name="connsiteX13" fmla="*/ 908424 w 1703295"/>
                <a:gd name="connsiteY13" fmla="*/ 590167 h 1145982"/>
                <a:gd name="connsiteX14" fmla="*/ 926353 w 1703295"/>
                <a:gd name="connsiteY14" fmla="*/ 584190 h 1145982"/>
                <a:gd name="connsiteX15" fmla="*/ 938306 w 1703295"/>
                <a:gd name="connsiteY15" fmla="*/ 566261 h 1145982"/>
                <a:gd name="connsiteX16" fmla="*/ 741083 w 1703295"/>
                <a:gd name="connsiteY16" fmla="*/ 572237 h 1145982"/>
                <a:gd name="connsiteX17" fmla="*/ 651436 w 1703295"/>
                <a:gd name="connsiteY17" fmla="*/ 584190 h 1145982"/>
                <a:gd name="connsiteX18" fmla="*/ 508000 w 1703295"/>
                <a:gd name="connsiteY18" fmla="*/ 643955 h 1145982"/>
                <a:gd name="connsiteX19" fmla="*/ 615577 w 1703295"/>
                <a:gd name="connsiteY19" fmla="*/ 661884 h 1145982"/>
                <a:gd name="connsiteX20" fmla="*/ 711200 w 1703295"/>
                <a:gd name="connsiteY20" fmla="*/ 667861 h 1145982"/>
                <a:gd name="connsiteX21" fmla="*/ 914400 w 1703295"/>
                <a:gd name="connsiteY21" fmla="*/ 715672 h 1145982"/>
                <a:gd name="connsiteX22" fmla="*/ 932330 w 1703295"/>
                <a:gd name="connsiteY22" fmla="*/ 727625 h 1145982"/>
                <a:gd name="connsiteX23" fmla="*/ 926353 w 1703295"/>
                <a:gd name="connsiteY23" fmla="*/ 841178 h 1145982"/>
                <a:gd name="connsiteX24" fmla="*/ 950259 w 1703295"/>
                <a:gd name="connsiteY24" fmla="*/ 871061 h 1145982"/>
                <a:gd name="connsiteX25" fmla="*/ 968189 w 1703295"/>
                <a:gd name="connsiteY25" fmla="*/ 877037 h 1145982"/>
                <a:gd name="connsiteX26" fmla="*/ 1010024 w 1703295"/>
                <a:gd name="connsiteY26" fmla="*/ 883014 h 1145982"/>
                <a:gd name="connsiteX27" fmla="*/ 1219200 w 1703295"/>
                <a:gd name="connsiteY27" fmla="*/ 859108 h 1145982"/>
                <a:gd name="connsiteX28" fmla="*/ 1368612 w 1703295"/>
                <a:gd name="connsiteY28" fmla="*/ 847155 h 1145982"/>
                <a:gd name="connsiteX29" fmla="*/ 1356659 w 1703295"/>
                <a:gd name="connsiteY29" fmla="*/ 888990 h 1145982"/>
                <a:gd name="connsiteX30" fmla="*/ 1344706 w 1703295"/>
                <a:gd name="connsiteY30" fmla="*/ 972661 h 1145982"/>
                <a:gd name="connsiteX31" fmla="*/ 1314824 w 1703295"/>
                <a:gd name="connsiteY31" fmla="*/ 1086214 h 1145982"/>
                <a:gd name="connsiteX32" fmla="*/ 1332753 w 1703295"/>
                <a:gd name="connsiteY32" fmla="*/ 847155 h 1145982"/>
                <a:gd name="connsiteX33" fmla="*/ 1368612 w 1703295"/>
                <a:gd name="connsiteY33" fmla="*/ 757508 h 1145982"/>
                <a:gd name="connsiteX34" fmla="*/ 1404471 w 1703295"/>
                <a:gd name="connsiteY34" fmla="*/ 799343 h 1145982"/>
                <a:gd name="connsiteX35" fmla="*/ 1494118 w 1703295"/>
                <a:gd name="connsiteY35" fmla="*/ 948755 h 1145982"/>
                <a:gd name="connsiteX36" fmla="*/ 1553883 w 1703295"/>
                <a:gd name="connsiteY36" fmla="*/ 1014496 h 1145982"/>
                <a:gd name="connsiteX37" fmla="*/ 1667436 w 1703295"/>
                <a:gd name="connsiteY37" fmla="*/ 1098167 h 1145982"/>
                <a:gd name="connsiteX38" fmla="*/ 1703295 w 1703295"/>
                <a:gd name="connsiteY38" fmla="*/ 1116096 h 1145982"/>
                <a:gd name="connsiteX39" fmla="*/ 1398495 w 1703295"/>
                <a:gd name="connsiteY39" fmla="*/ 1128049 h 1145982"/>
                <a:gd name="connsiteX40" fmla="*/ 1344706 w 1703295"/>
                <a:gd name="connsiteY40" fmla="*/ 1140002 h 1145982"/>
                <a:gd name="connsiteX41" fmla="*/ 1308848 w 1703295"/>
                <a:gd name="connsiteY41"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251012 w 1703295"/>
                <a:gd name="connsiteY3" fmla="*/ 153884 h 1145982"/>
                <a:gd name="connsiteX4" fmla="*/ 310777 w 1703295"/>
                <a:gd name="connsiteY4" fmla="*/ 177790 h 1145982"/>
                <a:gd name="connsiteX5" fmla="*/ 316753 w 1703295"/>
                <a:gd name="connsiteY5" fmla="*/ 315249 h 1145982"/>
                <a:gd name="connsiteX6" fmla="*/ 454212 w 1703295"/>
                <a:gd name="connsiteY6" fmla="*/ 273414 h 1145982"/>
                <a:gd name="connsiteX7" fmla="*/ 472142 w 1703295"/>
                <a:gd name="connsiteY7" fmla="*/ 279390 h 1145982"/>
                <a:gd name="connsiteX8" fmla="*/ 460189 w 1703295"/>
                <a:gd name="connsiteY8" fmla="*/ 512472 h 1145982"/>
                <a:gd name="connsiteX9" fmla="*/ 466165 w 1703295"/>
                <a:gd name="connsiteY9" fmla="*/ 566261 h 1145982"/>
                <a:gd name="connsiteX10" fmla="*/ 513977 w 1703295"/>
                <a:gd name="connsiteY10" fmla="*/ 572237 h 1145982"/>
                <a:gd name="connsiteX11" fmla="*/ 657412 w 1703295"/>
                <a:gd name="connsiteY11" fmla="*/ 584190 h 1145982"/>
                <a:gd name="connsiteX12" fmla="*/ 681318 w 1703295"/>
                <a:gd name="connsiteY12" fmla="*/ 596143 h 1145982"/>
                <a:gd name="connsiteX13" fmla="*/ 908424 w 1703295"/>
                <a:gd name="connsiteY13" fmla="*/ 590167 h 1145982"/>
                <a:gd name="connsiteX14" fmla="*/ 926353 w 1703295"/>
                <a:gd name="connsiteY14" fmla="*/ 584190 h 1145982"/>
                <a:gd name="connsiteX15" fmla="*/ 938306 w 1703295"/>
                <a:gd name="connsiteY15" fmla="*/ 566261 h 1145982"/>
                <a:gd name="connsiteX16" fmla="*/ 741083 w 1703295"/>
                <a:gd name="connsiteY16" fmla="*/ 572237 h 1145982"/>
                <a:gd name="connsiteX17" fmla="*/ 651436 w 1703295"/>
                <a:gd name="connsiteY17" fmla="*/ 584190 h 1145982"/>
                <a:gd name="connsiteX18" fmla="*/ 508000 w 1703295"/>
                <a:gd name="connsiteY18" fmla="*/ 643955 h 1145982"/>
                <a:gd name="connsiteX19" fmla="*/ 615577 w 1703295"/>
                <a:gd name="connsiteY19" fmla="*/ 661884 h 1145982"/>
                <a:gd name="connsiteX20" fmla="*/ 711200 w 1703295"/>
                <a:gd name="connsiteY20" fmla="*/ 667861 h 1145982"/>
                <a:gd name="connsiteX21" fmla="*/ 914400 w 1703295"/>
                <a:gd name="connsiteY21" fmla="*/ 715672 h 1145982"/>
                <a:gd name="connsiteX22" fmla="*/ 932330 w 1703295"/>
                <a:gd name="connsiteY22" fmla="*/ 727625 h 1145982"/>
                <a:gd name="connsiteX23" fmla="*/ 926353 w 1703295"/>
                <a:gd name="connsiteY23" fmla="*/ 841178 h 1145982"/>
                <a:gd name="connsiteX24" fmla="*/ 950259 w 1703295"/>
                <a:gd name="connsiteY24" fmla="*/ 871061 h 1145982"/>
                <a:gd name="connsiteX25" fmla="*/ 968189 w 1703295"/>
                <a:gd name="connsiteY25" fmla="*/ 877037 h 1145982"/>
                <a:gd name="connsiteX26" fmla="*/ 1010024 w 1703295"/>
                <a:gd name="connsiteY26" fmla="*/ 883014 h 1145982"/>
                <a:gd name="connsiteX27" fmla="*/ 1219200 w 1703295"/>
                <a:gd name="connsiteY27" fmla="*/ 859108 h 1145982"/>
                <a:gd name="connsiteX28" fmla="*/ 1368612 w 1703295"/>
                <a:gd name="connsiteY28" fmla="*/ 847155 h 1145982"/>
                <a:gd name="connsiteX29" fmla="*/ 1356659 w 1703295"/>
                <a:gd name="connsiteY29" fmla="*/ 888990 h 1145982"/>
                <a:gd name="connsiteX30" fmla="*/ 1344706 w 1703295"/>
                <a:gd name="connsiteY30" fmla="*/ 972661 h 1145982"/>
                <a:gd name="connsiteX31" fmla="*/ 1314824 w 1703295"/>
                <a:gd name="connsiteY31" fmla="*/ 1086214 h 1145982"/>
                <a:gd name="connsiteX32" fmla="*/ 1332753 w 1703295"/>
                <a:gd name="connsiteY32" fmla="*/ 847155 h 1145982"/>
                <a:gd name="connsiteX33" fmla="*/ 1368612 w 1703295"/>
                <a:gd name="connsiteY33" fmla="*/ 757508 h 1145982"/>
                <a:gd name="connsiteX34" fmla="*/ 1404471 w 1703295"/>
                <a:gd name="connsiteY34" fmla="*/ 799343 h 1145982"/>
                <a:gd name="connsiteX35" fmla="*/ 1494118 w 1703295"/>
                <a:gd name="connsiteY35" fmla="*/ 948755 h 1145982"/>
                <a:gd name="connsiteX36" fmla="*/ 1553883 w 1703295"/>
                <a:gd name="connsiteY36" fmla="*/ 1014496 h 1145982"/>
                <a:gd name="connsiteX37" fmla="*/ 1667436 w 1703295"/>
                <a:gd name="connsiteY37" fmla="*/ 1098167 h 1145982"/>
                <a:gd name="connsiteX38" fmla="*/ 1703295 w 1703295"/>
                <a:gd name="connsiteY38" fmla="*/ 1116096 h 1145982"/>
                <a:gd name="connsiteX39" fmla="*/ 1398495 w 1703295"/>
                <a:gd name="connsiteY39" fmla="*/ 1128049 h 1145982"/>
                <a:gd name="connsiteX40" fmla="*/ 1344706 w 1703295"/>
                <a:gd name="connsiteY40" fmla="*/ 1140002 h 1145982"/>
                <a:gd name="connsiteX41" fmla="*/ 1308848 w 1703295"/>
                <a:gd name="connsiteY41"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251012 w 1703295"/>
                <a:gd name="connsiteY3" fmla="*/ 153884 h 1145982"/>
                <a:gd name="connsiteX4" fmla="*/ 310777 w 1703295"/>
                <a:gd name="connsiteY4" fmla="*/ 177790 h 1145982"/>
                <a:gd name="connsiteX5" fmla="*/ 316753 w 1703295"/>
                <a:gd name="connsiteY5" fmla="*/ 315249 h 1145982"/>
                <a:gd name="connsiteX6" fmla="*/ 454212 w 1703295"/>
                <a:gd name="connsiteY6" fmla="*/ 273414 h 1145982"/>
                <a:gd name="connsiteX7" fmla="*/ 472142 w 1703295"/>
                <a:gd name="connsiteY7" fmla="*/ 279390 h 1145982"/>
                <a:gd name="connsiteX8" fmla="*/ 460189 w 1703295"/>
                <a:gd name="connsiteY8" fmla="*/ 512472 h 1145982"/>
                <a:gd name="connsiteX9" fmla="*/ 466165 w 1703295"/>
                <a:gd name="connsiteY9" fmla="*/ 566261 h 1145982"/>
                <a:gd name="connsiteX10" fmla="*/ 513977 w 1703295"/>
                <a:gd name="connsiteY10" fmla="*/ 572237 h 1145982"/>
                <a:gd name="connsiteX11" fmla="*/ 657412 w 1703295"/>
                <a:gd name="connsiteY11" fmla="*/ 584190 h 1145982"/>
                <a:gd name="connsiteX12" fmla="*/ 681318 w 1703295"/>
                <a:gd name="connsiteY12" fmla="*/ 596143 h 1145982"/>
                <a:gd name="connsiteX13" fmla="*/ 908424 w 1703295"/>
                <a:gd name="connsiteY13" fmla="*/ 590167 h 1145982"/>
                <a:gd name="connsiteX14" fmla="*/ 926353 w 1703295"/>
                <a:gd name="connsiteY14" fmla="*/ 584190 h 1145982"/>
                <a:gd name="connsiteX15" fmla="*/ 938306 w 1703295"/>
                <a:gd name="connsiteY15" fmla="*/ 566261 h 1145982"/>
                <a:gd name="connsiteX16" fmla="*/ 741083 w 1703295"/>
                <a:gd name="connsiteY16" fmla="*/ 572237 h 1145982"/>
                <a:gd name="connsiteX17" fmla="*/ 651436 w 1703295"/>
                <a:gd name="connsiteY17" fmla="*/ 584190 h 1145982"/>
                <a:gd name="connsiteX18" fmla="*/ 508000 w 1703295"/>
                <a:gd name="connsiteY18" fmla="*/ 643955 h 1145982"/>
                <a:gd name="connsiteX19" fmla="*/ 615577 w 1703295"/>
                <a:gd name="connsiteY19" fmla="*/ 661884 h 1145982"/>
                <a:gd name="connsiteX20" fmla="*/ 711200 w 1703295"/>
                <a:gd name="connsiteY20" fmla="*/ 667861 h 1145982"/>
                <a:gd name="connsiteX21" fmla="*/ 914400 w 1703295"/>
                <a:gd name="connsiteY21" fmla="*/ 715672 h 1145982"/>
                <a:gd name="connsiteX22" fmla="*/ 932330 w 1703295"/>
                <a:gd name="connsiteY22" fmla="*/ 727625 h 1145982"/>
                <a:gd name="connsiteX23" fmla="*/ 926353 w 1703295"/>
                <a:gd name="connsiteY23" fmla="*/ 841178 h 1145982"/>
                <a:gd name="connsiteX24" fmla="*/ 950259 w 1703295"/>
                <a:gd name="connsiteY24" fmla="*/ 871061 h 1145982"/>
                <a:gd name="connsiteX25" fmla="*/ 968189 w 1703295"/>
                <a:gd name="connsiteY25" fmla="*/ 877037 h 1145982"/>
                <a:gd name="connsiteX26" fmla="*/ 1010024 w 1703295"/>
                <a:gd name="connsiteY26" fmla="*/ 883014 h 1145982"/>
                <a:gd name="connsiteX27" fmla="*/ 1219200 w 1703295"/>
                <a:gd name="connsiteY27" fmla="*/ 859108 h 1145982"/>
                <a:gd name="connsiteX28" fmla="*/ 1368612 w 1703295"/>
                <a:gd name="connsiteY28" fmla="*/ 847155 h 1145982"/>
                <a:gd name="connsiteX29" fmla="*/ 1356659 w 1703295"/>
                <a:gd name="connsiteY29" fmla="*/ 888990 h 1145982"/>
                <a:gd name="connsiteX30" fmla="*/ 1344706 w 1703295"/>
                <a:gd name="connsiteY30" fmla="*/ 972661 h 1145982"/>
                <a:gd name="connsiteX31" fmla="*/ 1314824 w 1703295"/>
                <a:gd name="connsiteY31" fmla="*/ 1086214 h 1145982"/>
                <a:gd name="connsiteX32" fmla="*/ 1332753 w 1703295"/>
                <a:gd name="connsiteY32" fmla="*/ 847155 h 1145982"/>
                <a:gd name="connsiteX33" fmla="*/ 1368612 w 1703295"/>
                <a:gd name="connsiteY33" fmla="*/ 757508 h 1145982"/>
                <a:gd name="connsiteX34" fmla="*/ 1404471 w 1703295"/>
                <a:gd name="connsiteY34" fmla="*/ 799343 h 1145982"/>
                <a:gd name="connsiteX35" fmla="*/ 1494118 w 1703295"/>
                <a:gd name="connsiteY35" fmla="*/ 948755 h 1145982"/>
                <a:gd name="connsiteX36" fmla="*/ 1553883 w 1703295"/>
                <a:gd name="connsiteY36" fmla="*/ 1014496 h 1145982"/>
                <a:gd name="connsiteX37" fmla="*/ 1667436 w 1703295"/>
                <a:gd name="connsiteY37" fmla="*/ 1098167 h 1145982"/>
                <a:gd name="connsiteX38" fmla="*/ 1703295 w 1703295"/>
                <a:gd name="connsiteY38" fmla="*/ 1116096 h 1145982"/>
                <a:gd name="connsiteX39" fmla="*/ 1398495 w 1703295"/>
                <a:gd name="connsiteY39" fmla="*/ 1128049 h 1145982"/>
                <a:gd name="connsiteX40" fmla="*/ 1344706 w 1703295"/>
                <a:gd name="connsiteY40" fmla="*/ 1140002 h 1145982"/>
                <a:gd name="connsiteX41" fmla="*/ 1308848 w 1703295"/>
                <a:gd name="connsiteY41"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251012 w 1703295"/>
                <a:gd name="connsiteY3" fmla="*/ 153884 h 1145982"/>
                <a:gd name="connsiteX4" fmla="*/ 310777 w 1703295"/>
                <a:gd name="connsiteY4" fmla="*/ 177790 h 1145982"/>
                <a:gd name="connsiteX5" fmla="*/ 316753 w 1703295"/>
                <a:gd name="connsiteY5" fmla="*/ 315249 h 1145982"/>
                <a:gd name="connsiteX6" fmla="*/ 454212 w 1703295"/>
                <a:gd name="connsiteY6" fmla="*/ 273414 h 1145982"/>
                <a:gd name="connsiteX7" fmla="*/ 460189 w 1703295"/>
                <a:gd name="connsiteY7" fmla="*/ 512472 h 1145982"/>
                <a:gd name="connsiteX8" fmla="*/ 466165 w 1703295"/>
                <a:gd name="connsiteY8" fmla="*/ 566261 h 1145982"/>
                <a:gd name="connsiteX9" fmla="*/ 513977 w 1703295"/>
                <a:gd name="connsiteY9" fmla="*/ 572237 h 1145982"/>
                <a:gd name="connsiteX10" fmla="*/ 657412 w 1703295"/>
                <a:gd name="connsiteY10" fmla="*/ 584190 h 1145982"/>
                <a:gd name="connsiteX11" fmla="*/ 681318 w 1703295"/>
                <a:gd name="connsiteY11" fmla="*/ 596143 h 1145982"/>
                <a:gd name="connsiteX12" fmla="*/ 908424 w 1703295"/>
                <a:gd name="connsiteY12" fmla="*/ 590167 h 1145982"/>
                <a:gd name="connsiteX13" fmla="*/ 926353 w 1703295"/>
                <a:gd name="connsiteY13" fmla="*/ 584190 h 1145982"/>
                <a:gd name="connsiteX14" fmla="*/ 938306 w 1703295"/>
                <a:gd name="connsiteY14" fmla="*/ 566261 h 1145982"/>
                <a:gd name="connsiteX15" fmla="*/ 741083 w 1703295"/>
                <a:gd name="connsiteY15" fmla="*/ 572237 h 1145982"/>
                <a:gd name="connsiteX16" fmla="*/ 651436 w 1703295"/>
                <a:gd name="connsiteY16" fmla="*/ 584190 h 1145982"/>
                <a:gd name="connsiteX17" fmla="*/ 508000 w 1703295"/>
                <a:gd name="connsiteY17" fmla="*/ 643955 h 1145982"/>
                <a:gd name="connsiteX18" fmla="*/ 615577 w 1703295"/>
                <a:gd name="connsiteY18" fmla="*/ 661884 h 1145982"/>
                <a:gd name="connsiteX19" fmla="*/ 711200 w 1703295"/>
                <a:gd name="connsiteY19" fmla="*/ 667861 h 1145982"/>
                <a:gd name="connsiteX20" fmla="*/ 914400 w 1703295"/>
                <a:gd name="connsiteY20" fmla="*/ 715672 h 1145982"/>
                <a:gd name="connsiteX21" fmla="*/ 932330 w 1703295"/>
                <a:gd name="connsiteY21" fmla="*/ 727625 h 1145982"/>
                <a:gd name="connsiteX22" fmla="*/ 926353 w 1703295"/>
                <a:gd name="connsiteY22" fmla="*/ 841178 h 1145982"/>
                <a:gd name="connsiteX23" fmla="*/ 950259 w 1703295"/>
                <a:gd name="connsiteY23" fmla="*/ 871061 h 1145982"/>
                <a:gd name="connsiteX24" fmla="*/ 968189 w 1703295"/>
                <a:gd name="connsiteY24" fmla="*/ 877037 h 1145982"/>
                <a:gd name="connsiteX25" fmla="*/ 1010024 w 1703295"/>
                <a:gd name="connsiteY25" fmla="*/ 883014 h 1145982"/>
                <a:gd name="connsiteX26" fmla="*/ 1219200 w 1703295"/>
                <a:gd name="connsiteY26" fmla="*/ 859108 h 1145982"/>
                <a:gd name="connsiteX27" fmla="*/ 1368612 w 1703295"/>
                <a:gd name="connsiteY27" fmla="*/ 847155 h 1145982"/>
                <a:gd name="connsiteX28" fmla="*/ 1356659 w 1703295"/>
                <a:gd name="connsiteY28" fmla="*/ 888990 h 1145982"/>
                <a:gd name="connsiteX29" fmla="*/ 1344706 w 1703295"/>
                <a:gd name="connsiteY29" fmla="*/ 972661 h 1145982"/>
                <a:gd name="connsiteX30" fmla="*/ 1314824 w 1703295"/>
                <a:gd name="connsiteY30" fmla="*/ 1086214 h 1145982"/>
                <a:gd name="connsiteX31" fmla="*/ 1332753 w 1703295"/>
                <a:gd name="connsiteY31" fmla="*/ 847155 h 1145982"/>
                <a:gd name="connsiteX32" fmla="*/ 1368612 w 1703295"/>
                <a:gd name="connsiteY32" fmla="*/ 757508 h 1145982"/>
                <a:gd name="connsiteX33" fmla="*/ 1404471 w 1703295"/>
                <a:gd name="connsiteY33" fmla="*/ 799343 h 1145982"/>
                <a:gd name="connsiteX34" fmla="*/ 1494118 w 1703295"/>
                <a:gd name="connsiteY34" fmla="*/ 948755 h 1145982"/>
                <a:gd name="connsiteX35" fmla="*/ 1553883 w 1703295"/>
                <a:gd name="connsiteY35" fmla="*/ 1014496 h 1145982"/>
                <a:gd name="connsiteX36" fmla="*/ 1667436 w 1703295"/>
                <a:gd name="connsiteY36" fmla="*/ 1098167 h 1145982"/>
                <a:gd name="connsiteX37" fmla="*/ 1703295 w 1703295"/>
                <a:gd name="connsiteY37" fmla="*/ 1116096 h 1145982"/>
                <a:gd name="connsiteX38" fmla="*/ 1398495 w 1703295"/>
                <a:gd name="connsiteY38" fmla="*/ 1128049 h 1145982"/>
                <a:gd name="connsiteX39" fmla="*/ 1344706 w 1703295"/>
                <a:gd name="connsiteY39" fmla="*/ 1140002 h 1145982"/>
                <a:gd name="connsiteX40" fmla="*/ 1308848 w 1703295"/>
                <a:gd name="connsiteY40"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251012 w 1703295"/>
                <a:gd name="connsiteY3" fmla="*/ 153884 h 1145982"/>
                <a:gd name="connsiteX4" fmla="*/ 310777 w 1703295"/>
                <a:gd name="connsiteY4" fmla="*/ 177790 h 1145982"/>
                <a:gd name="connsiteX5" fmla="*/ 316753 w 1703295"/>
                <a:gd name="connsiteY5" fmla="*/ 315249 h 1145982"/>
                <a:gd name="connsiteX6" fmla="*/ 454212 w 1703295"/>
                <a:gd name="connsiteY6" fmla="*/ 273414 h 1145982"/>
                <a:gd name="connsiteX7" fmla="*/ 460189 w 1703295"/>
                <a:gd name="connsiteY7" fmla="*/ 512472 h 1145982"/>
                <a:gd name="connsiteX8" fmla="*/ 466165 w 1703295"/>
                <a:gd name="connsiteY8" fmla="*/ 566261 h 1145982"/>
                <a:gd name="connsiteX9" fmla="*/ 513977 w 1703295"/>
                <a:gd name="connsiteY9" fmla="*/ 572237 h 1145982"/>
                <a:gd name="connsiteX10" fmla="*/ 657412 w 1703295"/>
                <a:gd name="connsiteY10" fmla="*/ 584190 h 1145982"/>
                <a:gd name="connsiteX11" fmla="*/ 681318 w 1703295"/>
                <a:gd name="connsiteY11" fmla="*/ 596143 h 1145982"/>
                <a:gd name="connsiteX12" fmla="*/ 908424 w 1703295"/>
                <a:gd name="connsiteY12" fmla="*/ 590167 h 1145982"/>
                <a:gd name="connsiteX13" fmla="*/ 926353 w 1703295"/>
                <a:gd name="connsiteY13" fmla="*/ 584190 h 1145982"/>
                <a:gd name="connsiteX14" fmla="*/ 938306 w 1703295"/>
                <a:gd name="connsiteY14" fmla="*/ 566261 h 1145982"/>
                <a:gd name="connsiteX15" fmla="*/ 741083 w 1703295"/>
                <a:gd name="connsiteY15" fmla="*/ 572237 h 1145982"/>
                <a:gd name="connsiteX16" fmla="*/ 651436 w 1703295"/>
                <a:gd name="connsiteY16" fmla="*/ 584190 h 1145982"/>
                <a:gd name="connsiteX17" fmla="*/ 508000 w 1703295"/>
                <a:gd name="connsiteY17" fmla="*/ 643955 h 1145982"/>
                <a:gd name="connsiteX18" fmla="*/ 615577 w 1703295"/>
                <a:gd name="connsiteY18" fmla="*/ 661884 h 1145982"/>
                <a:gd name="connsiteX19" fmla="*/ 711200 w 1703295"/>
                <a:gd name="connsiteY19" fmla="*/ 667861 h 1145982"/>
                <a:gd name="connsiteX20" fmla="*/ 914400 w 1703295"/>
                <a:gd name="connsiteY20" fmla="*/ 715672 h 1145982"/>
                <a:gd name="connsiteX21" fmla="*/ 932330 w 1703295"/>
                <a:gd name="connsiteY21" fmla="*/ 727625 h 1145982"/>
                <a:gd name="connsiteX22" fmla="*/ 926353 w 1703295"/>
                <a:gd name="connsiteY22" fmla="*/ 841178 h 1145982"/>
                <a:gd name="connsiteX23" fmla="*/ 950259 w 1703295"/>
                <a:gd name="connsiteY23" fmla="*/ 871061 h 1145982"/>
                <a:gd name="connsiteX24" fmla="*/ 968189 w 1703295"/>
                <a:gd name="connsiteY24" fmla="*/ 877037 h 1145982"/>
                <a:gd name="connsiteX25" fmla="*/ 1010024 w 1703295"/>
                <a:gd name="connsiteY25" fmla="*/ 883014 h 1145982"/>
                <a:gd name="connsiteX26" fmla="*/ 1219200 w 1703295"/>
                <a:gd name="connsiteY26" fmla="*/ 859108 h 1145982"/>
                <a:gd name="connsiteX27" fmla="*/ 1368612 w 1703295"/>
                <a:gd name="connsiteY27" fmla="*/ 847155 h 1145982"/>
                <a:gd name="connsiteX28" fmla="*/ 1356659 w 1703295"/>
                <a:gd name="connsiteY28" fmla="*/ 888990 h 1145982"/>
                <a:gd name="connsiteX29" fmla="*/ 1344706 w 1703295"/>
                <a:gd name="connsiteY29" fmla="*/ 972661 h 1145982"/>
                <a:gd name="connsiteX30" fmla="*/ 1314824 w 1703295"/>
                <a:gd name="connsiteY30" fmla="*/ 1086214 h 1145982"/>
                <a:gd name="connsiteX31" fmla="*/ 1332753 w 1703295"/>
                <a:gd name="connsiteY31" fmla="*/ 847155 h 1145982"/>
                <a:gd name="connsiteX32" fmla="*/ 1368612 w 1703295"/>
                <a:gd name="connsiteY32" fmla="*/ 757508 h 1145982"/>
                <a:gd name="connsiteX33" fmla="*/ 1404471 w 1703295"/>
                <a:gd name="connsiteY33" fmla="*/ 799343 h 1145982"/>
                <a:gd name="connsiteX34" fmla="*/ 1494118 w 1703295"/>
                <a:gd name="connsiteY34" fmla="*/ 948755 h 1145982"/>
                <a:gd name="connsiteX35" fmla="*/ 1553883 w 1703295"/>
                <a:gd name="connsiteY35" fmla="*/ 1014496 h 1145982"/>
                <a:gd name="connsiteX36" fmla="*/ 1667436 w 1703295"/>
                <a:gd name="connsiteY36" fmla="*/ 1098167 h 1145982"/>
                <a:gd name="connsiteX37" fmla="*/ 1703295 w 1703295"/>
                <a:gd name="connsiteY37" fmla="*/ 1116096 h 1145982"/>
                <a:gd name="connsiteX38" fmla="*/ 1398495 w 1703295"/>
                <a:gd name="connsiteY38" fmla="*/ 1128049 h 1145982"/>
                <a:gd name="connsiteX39" fmla="*/ 1344706 w 1703295"/>
                <a:gd name="connsiteY39" fmla="*/ 1140002 h 1145982"/>
                <a:gd name="connsiteX40" fmla="*/ 1308848 w 1703295"/>
                <a:gd name="connsiteY40"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251012 w 1703295"/>
                <a:gd name="connsiteY3" fmla="*/ 153884 h 1145982"/>
                <a:gd name="connsiteX4" fmla="*/ 490071 w 1703295"/>
                <a:gd name="connsiteY4" fmla="*/ 118025 h 1145982"/>
                <a:gd name="connsiteX5" fmla="*/ 316753 w 1703295"/>
                <a:gd name="connsiteY5" fmla="*/ 315249 h 1145982"/>
                <a:gd name="connsiteX6" fmla="*/ 454212 w 1703295"/>
                <a:gd name="connsiteY6" fmla="*/ 273414 h 1145982"/>
                <a:gd name="connsiteX7" fmla="*/ 460189 w 1703295"/>
                <a:gd name="connsiteY7" fmla="*/ 512472 h 1145982"/>
                <a:gd name="connsiteX8" fmla="*/ 466165 w 1703295"/>
                <a:gd name="connsiteY8" fmla="*/ 566261 h 1145982"/>
                <a:gd name="connsiteX9" fmla="*/ 513977 w 1703295"/>
                <a:gd name="connsiteY9" fmla="*/ 572237 h 1145982"/>
                <a:gd name="connsiteX10" fmla="*/ 657412 w 1703295"/>
                <a:gd name="connsiteY10" fmla="*/ 584190 h 1145982"/>
                <a:gd name="connsiteX11" fmla="*/ 681318 w 1703295"/>
                <a:gd name="connsiteY11" fmla="*/ 596143 h 1145982"/>
                <a:gd name="connsiteX12" fmla="*/ 908424 w 1703295"/>
                <a:gd name="connsiteY12" fmla="*/ 590167 h 1145982"/>
                <a:gd name="connsiteX13" fmla="*/ 926353 w 1703295"/>
                <a:gd name="connsiteY13" fmla="*/ 584190 h 1145982"/>
                <a:gd name="connsiteX14" fmla="*/ 938306 w 1703295"/>
                <a:gd name="connsiteY14" fmla="*/ 566261 h 1145982"/>
                <a:gd name="connsiteX15" fmla="*/ 741083 w 1703295"/>
                <a:gd name="connsiteY15" fmla="*/ 572237 h 1145982"/>
                <a:gd name="connsiteX16" fmla="*/ 651436 w 1703295"/>
                <a:gd name="connsiteY16" fmla="*/ 584190 h 1145982"/>
                <a:gd name="connsiteX17" fmla="*/ 508000 w 1703295"/>
                <a:gd name="connsiteY17" fmla="*/ 643955 h 1145982"/>
                <a:gd name="connsiteX18" fmla="*/ 615577 w 1703295"/>
                <a:gd name="connsiteY18" fmla="*/ 661884 h 1145982"/>
                <a:gd name="connsiteX19" fmla="*/ 711200 w 1703295"/>
                <a:gd name="connsiteY19" fmla="*/ 667861 h 1145982"/>
                <a:gd name="connsiteX20" fmla="*/ 914400 w 1703295"/>
                <a:gd name="connsiteY20" fmla="*/ 715672 h 1145982"/>
                <a:gd name="connsiteX21" fmla="*/ 932330 w 1703295"/>
                <a:gd name="connsiteY21" fmla="*/ 727625 h 1145982"/>
                <a:gd name="connsiteX22" fmla="*/ 926353 w 1703295"/>
                <a:gd name="connsiteY22" fmla="*/ 841178 h 1145982"/>
                <a:gd name="connsiteX23" fmla="*/ 950259 w 1703295"/>
                <a:gd name="connsiteY23" fmla="*/ 871061 h 1145982"/>
                <a:gd name="connsiteX24" fmla="*/ 968189 w 1703295"/>
                <a:gd name="connsiteY24" fmla="*/ 877037 h 1145982"/>
                <a:gd name="connsiteX25" fmla="*/ 1010024 w 1703295"/>
                <a:gd name="connsiteY25" fmla="*/ 883014 h 1145982"/>
                <a:gd name="connsiteX26" fmla="*/ 1219200 w 1703295"/>
                <a:gd name="connsiteY26" fmla="*/ 859108 h 1145982"/>
                <a:gd name="connsiteX27" fmla="*/ 1368612 w 1703295"/>
                <a:gd name="connsiteY27" fmla="*/ 847155 h 1145982"/>
                <a:gd name="connsiteX28" fmla="*/ 1356659 w 1703295"/>
                <a:gd name="connsiteY28" fmla="*/ 888990 h 1145982"/>
                <a:gd name="connsiteX29" fmla="*/ 1344706 w 1703295"/>
                <a:gd name="connsiteY29" fmla="*/ 972661 h 1145982"/>
                <a:gd name="connsiteX30" fmla="*/ 1314824 w 1703295"/>
                <a:gd name="connsiteY30" fmla="*/ 1086214 h 1145982"/>
                <a:gd name="connsiteX31" fmla="*/ 1332753 w 1703295"/>
                <a:gd name="connsiteY31" fmla="*/ 847155 h 1145982"/>
                <a:gd name="connsiteX32" fmla="*/ 1368612 w 1703295"/>
                <a:gd name="connsiteY32" fmla="*/ 757508 h 1145982"/>
                <a:gd name="connsiteX33" fmla="*/ 1404471 w 1703295"/>
                <a:gd name="connsiteY33" fmla="*/ 799343 h 1145982"/>
                <a:gd name="connsiteX34" fmla="*/ 1494118 w 1703295"/>
                <a:gd name="connsiteY34" fmla="*/ 948755 h 1145982"/>
                <a:gd name="connsiteX35" fmla="*/ 1553883 w 1703295"/>
                <a:gd name="connsiteY35" fmla="*/ 1014496 h 1145982"/>
                <a:gd name="connsiteX36" fmla="*/ 1667436 w 1703295"/>
                <a:gd name="connsiteY36" fmla="*/ 1098167 h 1145982"/>
                <a:gd name="connsiteX37" fmla="*/ 1703295 w 1703295"/>
                <a:gd name="connsiteY37" fmla="*/ 1116096 h 1145982"/>
                <a:gd name="connsiteX38" fmla="*/ 1398495 w 1703295"/>
                <a:gd name="connsiteY38" fmla="*/ 1128049 h 1145982"/>
                <a:gd name="connsiteX39" fmla="*/ 1344706 w 1703295"/>
                <a:gd name="connsiteY39" fmla="*/ 1140002 h 1145982"/>
                <a:gd name="connsiteX40" fmla="*/ 1308848 w 1703295"/>
                <a:gd name="connsiteY40"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251012 w 1703295"/>
                <a:gd name="connsiteY3" fmla="*/ 153884 h 1145982"/>
                <a:gd name="connsiteX4" fmla="*/ 490071 w 1703295"/>
                <a:gd name="connsiteY4" fmla="*/ 118025 h 1145982"/>
                <a:gd name="connsiteX5" fmla="*/ 316753 w 1703295"/>
                <a:gd name="connsiteY5" fmla="*/ 315249 h 1145982"/>
                <a:gd name="connsiteX6" fmla="*/ 454212 w 1703295"/>
                <a:gd name="connsiteY6" fmla="*/ 273414 h 1145982"/>
                <a:gd name="connsiteX7" fmla="*/ 460189 w 1703295"/>
                <a:gd name="connsiteY7" fmla="*/ 512472 h 1145982"/>
                <a:gd name="connsiteX8" fmla="*/ 466165 w 1703295"/>
                <a:gd name="connsiteY8" fmla="*/ 566261 h 1145982"/>
                <a:gd name="connsiteX9" fmla="*/ 513977 w 1703295"/>
                <a:gd name="connsiteY9" fmla="*/ 572237 h 1145982"/>
                <a:gd name="connsiteX10" fmla="*/ 657412 w 1703295"/>
                <a:gd name="connsiteY10" fmla="*/ 584190 h 1145982"/>
                <a:gd name="connsiteX11" fmla="*/ 681318 w 1703295"/>
                <a:gd name="connsiteY11" fmla="*/ 596143 h 1145982"/>
                <a:gd name="connsiteX12" fmla="*/ 908424 w 1703295"/>
                <a:gd name="connsiteY12" fmla="*/ 590167 h 1145982"/>
                <a:gd name="connsiteX13" fmla="*/ 926353 w 1703295"/>
                <a:gd name="connsiteY13" fmla="*/ 584190 h 1145982"/>
                <a:gd name="connsiteX14" fmla="*/ 938306 w 1703295"/>
                <a:gd name="connsiteY14" fmla="*/ 566261 h 1145982"/>
                <a:gd name="connsiteX15" fmla="*/ 741083 w 1703295"/>
                <a:gd name="connsiteY15" fmla="*/ 572237 h 1145982"/>
                <a:gd name="connsiteX16" fmla="*/ 651436 w 1703295"/>
                <a:gd name="connsiteY16" fmla="*/ 584190 h 1145982"/>
                <a:gd name="connsiteX17" fmla="*/ 508000 w 1703295"/>
                <a:gd name="connsiteY17" fmla="*/ 643955 h 1145982"/>
                <a:gd name="connsiteX18" fmla="*/ 615577 w 1703295"/>
                <a:gd name="connsiteY18" fmla="*/ 661884 h 1145982"/>
                <a:gd name="connsiteX19" fmla="*/ 711200 w 1703295"/>
                <a:gd name="connsiteY19" fmla="*/ 667861 h 1145982"/>
                <a:gd name="connsiteX20" fmla="*/ 914400 w 1703295"/>
                <a:gd name="connsiteY20" fmla="*/ 715672 h 1145982"/>
                <a:gd name="connsiteX21" fmla="*/ 932330 w 1703295"/>
                <a:gd name="connsiteY21" fmla="*/ 727625 h 1145982"/>
                <a:gd name="connsiteX22" fmla="*/ 926353 w 1703295"/>
                <a:gd name="connsiteY22" fmla="*/ 841178 h 1145982"/>
                <a:gd name="connsiteX23" fmla="*/ 950259 w 1703295"/>
                <a:gd name="connsiteY23" fmla="*/ 871061 h 1145982"/>
                <a:gd name="connsiteX24" fmla="*/ 968189 w 1703295"/>
                <a:gd name="connsiteY24" fmla="*/ 877037 h 1145982"/>
                <a:gd name="connsiteX25" fmla="*/ 1010024 w 1703295"/>
                <a:gd name="connsiteY25" fmla="*/ 883014 h 1145982"/>
                <a:gd name="connsiteX26" fmla="*/ 1219200 w 1703295"/>
                <a:gd name="connsiteY26" fmla="*/ 859108 h 1145982"/>
                <a:gd name="connsiteX27" fmla="*/ 1368612 w 1703295"/>
                <a:gd name="connsiteY27" fmla="*/ 847155 h 1145982"/>
                <a:gd name="connsiteX28" fmla="*/ 1356659 w 1703295"/>
                <a:gd name="connsiteY28" fmla="*/ 888990 h 1145982"/>
                <a:gd name="connsiteX29" fmla="*/ 1344706 w 1703295"/>
                <a:gd name="connsiteY29" fmla="*/ 972661 h 1145982"/>
                <a:gd name="connsiteX30" fmla="*/ 1314824 w 1703295"/>
                <a:gd name="connsiteY30" fmla="*/ 1086214 h 1145982"/>
                <a:gd name="connsiteX31" fmla="*/ 1332753 w 1703295"/>
                <a:gd name="connsiteY31" fmla="*/ 847155 h 1145982"/>
                <a:gd name="connsiteX32" fmla="*/ 1368612 w 1703295"/>
                <a:gd name="connsiteY32" fmla="*/ 757508 h 1145982"/>
                <a:gd name="connsiteX33" fmla="*/ 1404471 w 1703295"/>
                <a:gd name="connsiteY33" fmla="*/ 799343 h 1145982"/>
                <a:gd name="connsiteX34" fmla="*/ 1494118 w 1703295"/>
                <a:gd name="connsiteY34" fmla="*/ 948755 h 1145982"/>
                <a:gd name="connsiteX35" fmla="*/ 1553883 w 1703295"/>
                <a:gd name="connsiteY35" fmla="*/ 1014496 h 1145982"/>
                <a:gd name="connsiteX36" fmla="*/ 1667436 w 1703295"/>
                <a:gd name="connsiteY36" fmla="*/ 1098167 h 1145982"/>
                <a:gd name="connsiteX37" fmla="*/ 1703295 w 1703295"/>
                <a:gd name="connsiteY37" fmla="*/ 1116096 h 1145982"/>
                <a:gd name="connsiteX38" fmla="*/ 1398495 w 1703295"/>
                <a:gd name="connsiteY38" fmla="*/ 1128049 h 1145982"/>
                <a:gd name="connsiteX39" fmla="*/ 1344706 w 1703295"/>
                <a:gd name="connsiteY39" fmla="*/ 1140002 h 1145982"/>
                <a:gd name="connsiteX40" fmla="*/ 1308848 w 1703295"/>
                <a:gd name="connsiteY40"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251012 w 1703295"/>
                <a:gd name="connsiteY3" fmla="*/ 153884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908424 w 1703295"/>
                <a:gd name="connsiteY11" fmla="*/ 590167 h 1145982"/>
                <a:gd name="connsiteX12" fmla="*/ 926353 w 1703295"/>
                <a:gd name="connsiteY12" fmla="*/ 584190 h 1145982"/>
                <a:gd name="connsiteX13" fmla="*/ 938306 w 1703295"/>
                <a:gd name="connsiteY13" fmla="*/ 566261 h 1145982"/>
                <a:gd name="connsiteX14" fmla="*/ 741083 w 1703295"/>
                <a:gd name="connsiteY14" fmla="*/ 572237 h 1145982"/>
                <a:gd name="connsiteX15" fmla="*/ 651436 w 1703295"/>
                <a:gd name="connsiteY15" fmla="*/ 584190 h 1145982"/>
                <a:gd name="connsiteX16" fmla="*/ 508000 w 1703295"/>
                <a:gd name="connsiteY16" fmla="*/ 643955 h 1145982"/>
                <a:gd name="connsiteX17" fmla="*/ 615577 w 1703295"/>
                <a:gd name="connsiteY17" fmla="*/ 661884 h 1145982"/>
                <a:gd name="connsiteX18" fmla="*/ 711200 w 1703295"/>
                <a:gd name="connsiteY18" fmla="*/ 667861 h 1145982"/>
                <a:gd name="connsiteX19" fmla="*/ 914400 w 1703295"/>
                <a:gd name="connsiteY19" fmla="*/ 715672 h 1145982"/>
                <a:gd name="connsiteX20" fmla="*/ 932330 w 1703295"/>
                <a:gd name="connsiteY20" fmla="*/ 727625 h 1145982"/>
                <a:gd name="connsiteX21" fmla="*/ 926353 w 1703295"/>
                <a:gd name="connsiteY21" fmla="*/ 841178 h 1145982"/>
                <a:gd name="connsiteX22" fmla="*/ 950259 w 1703295"/>
                <a:gd name="connsiteY22" fmla="*/ 871061 h 1145982"/>
                <a:gd name="connsiteX23" fmla="*/ 968189 w 1703295"/>
                <a:gd name="connsiteY23" fmla="*/ 877037 h 1145982"/>
                <a:gd name="connsiteX24" fmla="*/ 1010024 w 1703295"/>
                <a:gd name="connsiteY24" fmla="*/ 883014 h 1145982"/>
                <a:gd name="connsiteX25" fmla="*/ 1219200 w 1703295"/>
                <a:gd name="connsiteY25" fmla="*/ 859108 h 1145982"/>
                <a:gd name="connsiteX26" fmla="*/ 1368612 w 1703295"/>
                <a:gd name="connsiteY26" fmla="*/ 847155 h 1145982"/>
                <a:gd name="connsiteX27" fmla="*/ 1356659 w 1703295"/>
                <a:gd name="connsiteY27" fmla="*/ 888990 h 1145982"/>
                <a:gd name="connsiteX28" fmla="*/ 1344706 w 1703295"/>
                <a:gd name="connsiteY28" fmla="*/ 972661 h 1145982"/>
                <a:gd name="connsiteX29" fmla="*/ 1314824 w 1703295"/>
                <a:gd name="connsiteY29" fmla="*/ 1086214 h 1145982"/>
                <a:gd name="connsiteX30" fmla="*/ 1332753 w 1703295"/>
                <a:gd name="connsiteY30" fmla="*/ 847155 h 1145982"/>
                <a:gd name="connsiteX31" fmla="*/ 1368612 w 1703295"/>
                <a:gd name="connsiteY31" fmla="*/ 757508 h 1145982"/>
                <a:gd name="connsiteX32" fmla="*/ 1404471 w 1703295"/>
                <a:gd name="connsiteY32" fmla="*/ 799343 h 1145982"/>
                <a:gd name="connsiteX33" fmla="*/ 1494118 w 1703295"/>
                <a:gd name="connsiteY33" fmla="*/ 948755 h 1145982"/>
                <a:gd name="connsiteX34" fmla="*/ 1553883 w 1703295"/>
                <a:gd name="connsiteY34" fmla="*/ 1014496 h 1145982"/>
                <a:gd name="connsiteX35" fmla="*/ 1667436 w 1703295"/>
                <a:gd name="connsiteY35" fmla="*/ 1098167 h 1145982"/>
                <a:gd name="connsiteX36" fmla="*/ 1703295 w 1703295"/>
                <a:gd name="connsiteY36" fmla="*/ 1116096 h 1145982"/>
                <a:gd name="connsiteX37" fmla="*/ 1398495 w 1703295"/>
                <a:gd name="connsiteY37" fmla="*/ 1128049 h 1145982"/>
                <a:gd name="connsiteX38" fmla="*/ 1344706 w 1703295"/>
                <a:gd name="connsiteY38" fmla="*/ 1140002 h 1145982"/>
                <a:gd name="connsiteX39" fmla="*/ 1308848 w 1703295"/>
                <a:gd name="connsiteY39"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908424 w 1703295"/>
                <a:gd name="connsiteY11" fmla="*/ 590167 h 1145982"/>
                <a:gd name="connsiteX12" fmla="*/ 926353 w 1703295"/>
                <a:gd name="connsiteY12" fmla="*/ 584190 h 1145982"/>
                <a:gd name="connsiteX13" fmla="*/ 938306 w 1703295"/>
                <a:gd name="connsiteY13" fmla="*/ 566261 h 1145982"/>
                <a:gd name="connsiteX14" fmla="*/ 741083 w 1703295"/>
                <a:gd name="connsiteY14" fmla="*/ 572237 h 1145982"/>
                <a:gd name="connsiteX15" fmla="*/ 651436 w 1703295"/>
                <a:gd name="connsiteY15" fmla="*/ 584190 h 1145982"/>
                <a:gd name="connsiteX16" fmla="*/ 508000 w 1703295"/>
                <a:gd name="connsiteY16" fmla="*/ 643955 h 1145982"/>
                <a:gd name="connsiteX17" fmla="*/ 615577 w 1703295"/>
                <a:gd name="connsiteY17" fmla="*/ 661884 h 1145982"/>
                <a:gd name="connsiteX18" fmla="*/ 711200 w 1703295"/>
                <a:gd name="connsiteY18" fmla="*/ 667861 h 1145982"/>
                <a:gd name="connsiteX19" fmla="*/ 914400 w 1703295"/>
                <a:gd name="connsiteY19" fmla="*/ 715672 h 1145982"/>
                <a:gd name="connsiteX20" fmla="*/ 932330 w 1703295"/>
                <a:gd name="connsiteY20" fmla="*/ 727625 h 1145982"/>
                <a:gd name="connsiteX21" fmla="*/ 926353 w 1703295"/>
                <a:gd name="connsiteY21" fmla="*/ 841178 h 1145982"/>
                <a:gd name="connsiteX22" fmla="*/ 950259 w 1703295"/>
                <a:gd name="connsiteY22" fmla="*/ 871061 h 1145982"/>
                <a:gd name="connsiteX23" fmla="*/ 968189 w 1703295"/>
                <a:gd name="connsiteY23" fmla="*/ 877037 h 1145982"/>
                <a:gd name="connsiteX24" fmla="*/ 1010024 w 1703295"/>
                <a:gd name="connsiteY24" fmla="*/ 883014 h 1145982"/>
                <a:gd name="connsiteX25" fmla="*/ 1219200 w 1703295"/>
                <a:gd name="connsiteY25" fmla="*/ 859108 h 1145982"/>
                <a:gd name="connsiteX26" fmla="*/ 1368612 w 1703295"/>
                <a:gd name="connsiteY26" fmla="*/ 847155 h 1145982"/>
                <a:gd name="connsiteX27" fmla="*/ 1356659 w 1703295"/>
                <a:gd name="connsiteY27" fmla="*/ 888990 h 1145982"/>
                <a:gd name="connsiteX28" fmla="*/ 1344706 w 1703295"/>
                <a:gd name="connsiteY28" fmla="*/ 972661 h 1145982"/>
                <a:gd name="connsiteX29" fmla="*/ 1314824 w 1703295"/>
                <a:gd name="connsiteY29" fmla="*/ 1086214 h 1145982"/>
                <a:gd name="connsiteX30" fmla="*/ 1332753 w 1703295"/>
                <a:gd name="connsiteY30" fmla="*/ 847155 h 1145982"/>
                <a:gd name="connsiteX31" fmla="*/ 1368612 w 1703295"/>
                <a:gd name="connsiteY31" fmla="*/ 757508 h 1145982"/>
                <a:gd name="connsiteX32" fmla="*/ 1404471 w 1703295"/>
                <a:gd name="connsiteY32" fmla="*/ 799343 h 1145982"/>
                <a:gd name="connsiteX33" fmla="*/ 1494118 w 1703295"/>
                <a:gd name="connsiteY33" fmla="*/ 948755 h 1145982"/>
                <a:gd name="connsiteX34" fmla="*/ 1553883 w 1703295"/>
                <a:gd name="connsiteY34" fmla="*/ 1014496 h 1145982"/>
                <a:gd name="connsiteX35" fmla="*/ 1667436 w 1703295"/>
                <a:gd name="connsiteY35" fmla="*/ 1098167 h 1145982"/>
                <a:gd name="connsiteX36" fmla="*/ 1703295 w 1703295"/>
                <a:gd name="connsiteY36" fmla="*/ 1116096 h 1145982"/>
                <a:gd name="connsiteX37" fmla="*/ 1398495 w 1703295"/>
                <a:gd name="connsiteY37" fmla="*/ 1128049 h 1145982"/>
                <a:gd name="connsiteX38" fmla="*/ 1344706 w 1703295"/>
                <a:gd name="connsiteY38" fmla="*/ 1140002 h 1145982"/>
                <a:gd name="connsiteX39" fmla="*/ 1308848 w 1703295"/>
                <a:gd name="connsiteY39"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908424 w 1703295"/>
                <a:gd name="connsiteY11" fmla="*/ 590167 h 1145982"/>
                <a:gd name="connsiteX12" fmla="*/ 926353 w 1703295"/>
                <a:gd name="connsiteY12" fmla="*/ 584190 h 1145982"/>
                <a:gd name="connsiteX13" fmla="*/ 938306 w 1703295"/>
                <a:gd name="connsiteY13" fmla="*/ 566261 h 1145982"/>
                <a:gd name="connsiteX14" fmla="*/ 741083 w 1703295"/>
                <a:gd name="connsiteY14" fmla="*/ 572237 h 1145982"/>
                <a:gd name="connsiteX15" fmla="*/ 651436 w 1703295"/>
                <a:gd name="connsiteY15" fmla="*/ 584190 h 1145982"/>
                <a:gd name="connsiteX16" fmla="*/ 508000 w 1703295"/>
                <a:gd name="connsiteY16" fmla="*/ 643955 h 1145982"/>
                <a:gd name="connsiteX17" fmla="*/ 615577 w 1703295"/>
                <a:gd name="connsiteY17" fmla="*/ 661884 h 1145982"/>
                <a:gd name="connsiteX18" fmla="*/ 711200 w 1703295"/>
                <a:gd name="connsiteY18" fmla="*/ 667861 h 1145982"/>
                <a:gd name="connsiteX19" fmla="*/ 914400 w 1703295"/>
                <a:gd name="connsiteY19" fmla="*/ 715672 h 1145982"/>
                <a:gd name="connsiteX20" fmla="*/ 932330 w 1703295"/>
                <a:gd name="connsiteY20" fmla="*/ 727625 h 1145982"/>
                <a:gd name="connsiteX21" fmla="*/ 926353 w 1703295"/>
                <a:gd name="connsiteY21" fmla="*/ 841178 h 1145982"/>
                <a:gd name="connsiteX22" fmla="*/ 950259 w 1703295"/>
                <a:gd name="connsiteY22" fmla="*/ 871061 h 1145982"/>
                <a:gd name="connsiteX23" fmla="*/ 968189 w 1703295"/>
                <a:gd name="connsiteY23" fmla="*/ 877037 h 1145982"/>
                <a:gd name="connsiteX24" fmla="*/ 1010024 w 1703295"/>
                <a:gd name="connsiteY24" fmla="*/ 883014 h 1145982"/>
                <a:gd name="connsiteX25" fmla="*/ 1219200 w 1703295"/>
                <a:gd name="connsiteY25" fmla="*/ 859108 h 1145982"/>
                <a:gd name="connsiteX26" fmla="*/ 1368612 w 1703295"/>
                <a:gd name="connsiteY26" fmla="*/ 847155 h 1145982"/>
                <a:gd name="connsiteX27" fmla="*/ 1356659 w 1703295"/>
                <a:gd name="connsiteY27" fmla="*/ 888990 h 1145982"/>
                <a:gd name="connsiteX28" fmla="*/ 1344706 w 1703295"/>
                <a:gd name="connsiteY28" fmla="*/ 972661 h 1145982"/>
                <a:gd name="connsiteX29" fmla="*/ 1314824 w 1703295"/>
                <a:gd name="connsiteY29" fmla="*/ 1086214 h 1145982"/>
                <a:gd name="connsiteX30" fmla="*/ 1332753 w 1703295"/>
                <a:gd name="connsiteY30" fmla="*/ 847155 h 1145982"/>
                <a:gd name="connsiteX31" fmla="*/ 1368612 w 1703295"/>
                <a:gd name="connsiteY31" fmla="*/ 757508 h 1145982"/>
                <a:gd name="connsiteX32" fmla="*/ 1404471 w 1703295"/>
                <a:gd name="connsiteY32" fmla="*/ 799343 h 1145982"/>
                <a:gd name="connsiteX33" fmla="*/ 1494118 w 1703295"/>
                <a:gd name="connsiteY33" fmla="*/ 948755 h 1145982"/>
                <a:gd name="connsiteX34" fmla="*/ 1553883 w 1703295"/>
                <a:gd name="connsiteY34" fmla="*/ 1014496 h 1145982"/>
                <a:gd name="connsiteX35" fmla="*/ 1667436 w 1703295"/>
                <a:gd name="connsiteY35" fmla="*/ 1098167 h 1145982"/>
                <a:gd name="connsiteX36" fmla="*/ 1703295 w 1703295"/>
                <a:gd name="connsiteY36" fmla="*/ 1116096 h 1145982"/>
                <a:gd name="connsiteX37" fmla="*/ 1398495 w 1703295"/>
                <a:gd name="connsiteY37" fmla="*/ 1128049 h 1145982"/>
                <a:gd name="connsiteX38" fmla="*/ 1344706 w 1703295"/>
                <a:gd name="connsiteY38" fmla="*/ 1140002 h 1145982"/>
                <a:gd name="connsiteX39" fmla="*/ 1308848 w 1703295"/>
                <a:gd name="connsiteY39"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908424 w 1703295"/>
                <a:gd name="connsiteY11" fmla="*/ 590167 h 1145982"/>
                <a:gd name="connsiteX12" fmla="*/ 926353 w 1703295"/>
                <a:gd name="connsiteY12" fmla="*/ 584190 h 1145982"/>
                <a:gd name="connsiteX13" fmla="*/ 938306 w 1703295"/>
                <a:gd name="connsiteY13" fmla="*/ 566261 h 1145982"/>
                <a:gd name="connsiteX14" fmla="*/ 741083 w 1703295"/>
                <a:gd name="connsiteY14" fmla="*/ 572237 h 1145982"/>
                <a:gd name="connsiteX15" fmla="*/ 651436 w 1703295"/>
                <a:gd name="connsiteY15" fmla="*/ 584190 h 1145982"/>
                <a:gd name="connsiteX16" fmla="*/ 508000 w 1703295"/>
                <a:gd name="connsiteY16" fmla="*/ 643955 h 1145982"/>
                <a:gd name="connsiteX17" fmla="*/ 615577 w 1703295"/>
                <a:gd name="connsiteY17" fmla="*/ 661884 h 1145982"/>
                <a:gd name="connsiteX18" fmla="*/ 711200 w 1703295"/>
                <a:gd name="connsiteY18" fmla="*/ 667861 h 1145982"/>
                <a:gd name="connsiteX19" fmla="*/ 914400 w 1703295"/>
                <a:gd name="connsiteY19" fmla="*/ 715672 h 1145982"/>
                <a:gd name="connsiteX20" fmla="*/ 932330 w 1703295"/>
                <a:gd name="connsiteY20" fmla="*/ 727625 h 1145982"/>
                <a:gd name="connsiteX21" fmla="*/ 926353 w 1703295"/>
                <a:gd name="connsiteY21" fmla="*/ 841178 h 1145982"/>
                <a:gd name="connsiteX22" fmla="*/ 950259 w 1703295"/>
                <a:gd name="connsiteY22" fmla="*/ 871061 h 1145982"/>
                <a:gd name="connsiteX23" fmla="*/ 968189 w 1703295"/>
                <a:gd name="connsiteY23" fmla="*/ 877037 h 1145982"/>
                <a:gd name="connsiteX24" fmla="*/ 1010024 w 1703295"/>
                <a:gd name="connsiteY24" fmla="*/ 883014 h 1145982"/>
                <a:gd name="connsiteX25" fmla="*/ 1219200 w 1703295"/>
                <a:gd name="connsiteY25" fmla="*/ 859108 h 1145982"/>
                <a:gd name="connsiteX26" fmla="*/ 1368612 w 1703295"/>
                <a:gd name="connsiteY26" fmla="*/ 847155 h 1145982"/>
                <a:gd name="connsiteX27" fmla="*/ 1356659 w 1703295"/>
                <a:gd name="connsiteY27" fmla="*/ 888990 h 1145982"/>
                <a:gd name="connsiteX28" fmla="*/ 1344706 w 1703295"/>
                <a:gd name="connsiteY28" fmla="*/ 972661 h 1145982"/>
                <a:gd name="connsiteX29" fmla="*/ 1314824 w 1703295"/>
                <a:gd name="connsiteY29" fmla="*/ 1086214 h 1145982"/>
                <a:gd name="connsiteX30" fmla="*/ 1332753 w 1703295"/>
                <a:gd name="connsiteY30" fmla="*/ 847155 h 1145982"/>
                <a:gd name="connsiteX31" fmla="*/ 1368612 w 1703295"/>
                <a:gd name="connsiteY31" fmla="*/ 757508 h 1145982"/>
                <a:gd name="connsiteX32" fmla="*/ 1404471 w 1703295"/>
                <a:gd name="connsiteY32" fmla="*/ 799343 h 1145982"/>
                <a:gd name="connsiteX33" fmla="*/ 1494118 w 1703295"/>
                <a:gd name="connsiteY33" fmla="*/ 948755 h 1145982"/>
                <a:gd name="connsiteX34" fmla="*/ 1553883 w 1703295"/>
                <a:gd name="connsiteY34" fmla="*/ 1014496 h 1145982"/>
                <a:gd name="connsiteX35" fmla="*/ 1667436 w 1703295"/>
                <a:gd name="connsiteY35" fmla="*/ 1098167 h 1145982"/>
                <a:gd name="connsiteX36" fmla="*/ 1703295 w 1703295"/>
                <a:gd name="connsiteY36" fmla="*/ 1116096 h 1145982"/>
                <a:gd name="connsiteX37" fmla="*/ 1398495 w 1703295"/>
                <a:gd name="connsiteY37" fmla="*/ 1128049 h 1145982"/>
                <a:gd name="connsiteX38" fmla="*/ 1344706 w 1703295"/>
                <a:gd name="connsiteY38" fmla="*/ 1140002 h 1145982"/>
                <a:gd name="connsiteX39" fmla="*/ 1308848 w 1703295"/>
                <a:gd name="connsiteY39"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908424 w 1703295"/>
                <a:gd name="connsiteY11" fmla="*/ 590167 h 1145982"/>
                <a:gd name="connsiteX12" fmla="*/ 926353 w 1703295"/>
                <a:gd name="connsiteY12" fmla="*/ 584190 h 1145982"/>
                <a:gd name="connsiteX13" fmla="*/ 938306 w 1703295"/>
                <a:gd name="connsiteY13" fmla="*/ 566261 h 1145982"/>
                <a:gd name="connsiteX14" fmla="*/ 741083 w 1703295"/>
                <a:gd name="connsiteY14" fmla="*/ 572237 h 1145982"/>
                <a:gd name="connsiteX15" fmla="*/ 651436 w 1703295"/>
                <a:gd name="connsiteY15" fmla="*/ 584190 h 1145982"/>
                <a:gd name="connsiteX16" fmla="*/ 508000 w 1703295"/>
                <a:gd name="connsiteY16" fmla="*/ 643955 h 1145982"/>
                <a:gd name="connsiteX17" fmla="*/ 615577 w 1703295"/>
                <a:gd name="connsiteY17" fmla="*/ 661884 h 1145982"/>
                <a:gd name="connsiteX18" fmla="*/ 711200 w 1703295"/>
                <a:gd name="connsiteY18" fmla="*/ 667861 h 1145982"/>
                <a:gd name="connsiteX19" fmla="*/ 914400 w 1703295"/>
                <a:gd name="connsiteY19" fmla="*/ 715672 h 1145982"/>
                <a:gd name="connsiteX20" fmla="*/ 932330 w 1703295"/>
                <a:gd name="connsiteY20" fmla="*/ 727625 h 1145982"/>
                <a:gd name="connsiteX21" fmla="*/ 926353 w 1703295"/>
                <a:gd name="connsiteY21" fmla="*/ 841178 h 1145982"/>
                <a:gd name="connsiteX22" fmla="*/ 950259 w 1703295"/>
                <a:gd name="connsiteY22" fmla="*/ 871061 h 1145982"/>
                <a:gd name="connsiteX23" fmla="*/ 968189 w 1703295"/>
                <a:gd name="connsiteY23" fmla="*/ 877037 h 1145982"/>
                <a:gd name="connsiteX24" fmla="*/ 1010024 w 1703295"/>
                <a:gd name="connsiteY24" fmla="*/ 883014 h 1145982"/>
                <a:gd name="connsiteX25" fmla="*/ 1219200 w 1703295"/>
                <a:gd name="connsiteY25" fmla="*/ 859108 h 1145982"/>
                <a:gd name="connsiteX26" fmla="*/ 1368612 w 1703295"/>
                <a:gd name="connsiteY26" fmla="*/ 847155 h 1145982"/>
                <a:gd name="connsiteX27" fmla="*/ 1356659 w 1703295"/>
                <a:gd name="connsiteY27" fmla="*/ 888990 h 1145982"/>
                <a:gd name="connsiteX28" fmla="*/ 1344706 w 1703295"/>
                <a:gd name="connsiteY28" fmla="*/ 972661 h 1145982"/>
                <a:gd name="connsiteX29" fmla="*/ 1314824 w 1703295"/>
                <a:gd name="connsiteY29" fmla="*/ 1086214 h 1145982"/>
                <a:gd name="connsiteX30" fmla="*/ 1332753 w 1703295"/>
                <a:gd name="connsiteY30" fmla="*/ 847155 h 1145982"/>
                <a:gd name="connsiteX31" fmla="*/ 1368612 w 1703295"/>
                <a:gd name="connsiteY31" fmla="*/ 757508 h 1145982"/>
                <a:gd name="connsiteX32" fmla="*/ 1404471 w 1703295"/>
                <a:gd name="connsiteY32" fmla="*/ 799343 h 1145982"/>
                <a:gd name="connsiteX33" fmla="*/ 1494118 w 1703295"/>
                <a:gd name="connsiteY33" fmla="*/ 948755 h 1145982"/>
                <a:gd name="connsiteX34" fmla="*/ 1553883 w 1703295"/>
                <a:gd name="connsiteY34" fmla="*/ 1014496 h 1145982"/>
                <a:gd name="connsiteX35" fmla="*/ 1667436 w 1703295"/>
                <a:gd name="connsiteY35" fmla="*/ 1098167 h 1145982"/>
                <a:gd name="connsiteX36" fmla="*/ 1703295 w 1703295"/>
                <a:gd name="connsiteY36" fmla="*/ 1116096 h 1145982"/>
                <a:gd name="connsiteX37" fmla="*/ 1398495 w 1703295"/>
                <a:gd name="connsiteY37" fmla="*/ 1128049 h 1145982"/>
                <a:gd name="connsiteX38" fmla="*/ 1344706 w 1703295"/>
                <a:gd name="connsiteY38" fmla="*/ 1140002 h 1145982"/>
                <a:gd name="connsiteX39" fmla="*/ 1308848 w 1703295"/>
                <a:gd name="connsiteY39"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908424 w 1703295"/>
                <a:gd name="connsiteY11" fmla="*/ 590167 h 1145982"/>
                <a:gd name="connsiteX12" fmla="*/ 926353 w 1703295"/>
                <a:gd name="connsiteY12" fmla="*/ 584190 h 1145982"/>
                <a:gd name="connsiteX13" fmla="*/ 938306 w 1703295"/>
                <a:gd name="connsiteY13" fmla="*/ 566261 h 1145982"/>
                <a:gd name="connsiteX14" fmla="*/ 741083 w 1703295"/>
                <a:gd name="connsiteY14" fmla="*/ 572237 h 1145982"/>
                <a:gd name="connsiteX15" fmla="*/ 651436 w 1703295"/>
                <a:gd name="connsiteY15" fmla="*/ 584190 h 1145982"/>
                <a:gd name="connsiteX16" fmla="*/ 508000 w 1703295"/>
                <a:gd name="connsiteY16" fmla="*/ 643955 h 1145982"/>
                <a:gd name="connsiteX17" fmla="*/ 615577 w 1703295"/>
                <a:gd name="connsiteY17" fmla="*/ 661884 h 1145982"/>
                <a:gd name="connsiteX18" fmla="*/ 711200 w 1703295"/>
                <a:gd name="connsiteY18" fmla="*/ 667861 h 1145982"/>
                <a:gd name="connsiteX19" fmla="*/ 914400 w 1703295"/>
                <a:gd name="connsiteY19" fmla="*/ 715672 h 1145982"/>
                <a:gd name="connsiteX20" fmla="*/ 932330 w 1703295"/>
                <a:gd name="connsiteY20" fmla="*/ 727625 h 1145982"/>
                <a:gd name="connsiteX21" fmla="*/ 926353 w 1703295"/>
                <a:gd name="connsiteY21" fmla="*/ 841178 h 1145982"/>
                <a:gd name="connsiteX22" fmla="*/ 950259 w 1703295"/>
                <a:gd name="connsiteY22" fmla="*/ 871061 h 1145982"/>
                <a:gd name="connsiteX23" fmla="*/ 968189 w 1703295"/>
                <a:gd name="connsiteY23" fmla="*/ 877037 h 1145982"/>
                <a:gd name="connsiteX24" fmla="*/ 1010024 w 1703295"/>
                <a:gd name="connsiteY24" fmla="*/ 883014 h 1145982"/>
                <a:gd name="connsiteX25" fmla="*/ 1219200 w 1703295"/>
                <a:gd name="connsiteY25" fmla="*/ 859108 h 1145982"/>
                <a:gd name="connsiteX26" fmla="*/ 1368612 w 1703295"/>
                <a:gd name="connsiteY26" fmla="*/ 847155 h 1145982"/>
                <a:gd name="connsiteX27" fmla="*/ 1356659 w 1703295"/>
                <a:gd name="connsiteY27" fmla="*/ 888990 h 1145982"/>
                <a:gd name="connsiteX28" fmla="*/ 1344706 w 1703295"/>
                <a:gd name="connsiteY28" fmla="*/ 972661 h 1145982"/>
                <a:gd name="connsiteX29" fmla="*/ 1314824 w 1703295"/>
                <a:gd name="connsiteY29" fmla="*/ 1086214 h 1145982"/>
                <a:gd name="connsiteX30" fmla="*/ 1332753 w 1703295"/>
                <a:gd name="connsiteY30" fmla="*/ 847155 h 1145982"/>
                <a:gd name="connsiteX31" fmla="*/ 1368612 w 1703295"/>
                <a:gd name="connsiteY31" fmla="*/ 757508 h 1145982"/>
                <a:gd name="connsiteX32" fmla="*/ 1404471 w 1703295"/>
                <a:gd name="connsiteY32" fmla="*/ 799343 h 1145982"/>
                <a:gd name="connsiteX33" fmla="*/ 1494118 w 1703295"/>
                <a:gd name="connsiteY33" fmla="*/ 948755 h 1145982"/>
                <a:gd name="connsiteX34" fmla="*/ 1553883 w 1703295"/>
                <a:gd name="connsiteY34" fmla="*/ 1014496 h 1145982"/>
                <a:gd name="connsiteX35" fmla="*/ 1667436 w 1703295"/>
                <a:gd name="connsiteY35" fmla="*/ 1098167 h 1145982"/>
                <a:gd name="connsiteX36" fmla="*/ 1703295 w 1703295"/>
                <a:gd name="connsiteY36" fmla="*/ 1116096 h 1145982"/>
                <a:gd name="connsiteX37" fmla="*/ 1398495 w 1703295"/>
                <a:gd name="connsiteY37" fmla="*/ 1128049 h 1145982"/>
                <a:gd name="connsiteX38" fmla="*/ 1344706 w 1703295"/>
                <a:gd name="connsiteY38" fmla="*/ 1140002 h 1145982"/>
                <a:gd name="connsiteX39" fmla="*/ 1308848 w 1703295"/>
                <a:gd name="connsiteY39"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908424 w 1703295"/>
                <a:gd name="connsiteY11" fmla="*/ 590167 h 1145982"/>
                <a:gd name="connsiteX12" fmla="*/ 926353 w 1703295"/>
                <a:gd name="connsiteY12" fmla="*/ 584190 h 1145982"/>
                <a:gd name="connsiteX13" fmla="*/ 938306 w 1703295"/>
                <a:gd name="connsiteY13" fmla="*/ 566261 h 1145982"/>
                <a:gd name="connsiteX14" fmla="*/ 741083 w 1703295"/>
                <a:gd name="connsiteY14" fmla="*/ 572237 h 1145982"/>
                <a:gd name="connsiteX15" fmla="*/ 651436 w 1703295"/>
                <a:gd name="connsiteY15" fmla="*/ 584190 h 1145982"/>
                <a:gd name="connsiteX16" fmla="*/ 508000 w 1703295"/>
                <a:gd name="connsiteY16" fmla="*/ 643955 h 1145982"/>
                <a:gd name="connsiteX17" fmla="*/ 615577 w 1703295"/>
                <a:gd name="connsiteY17" fmla="*/ 661884 h 1145982"/>
                <a:gd name="connsiteX18" fmla="*/ 711200 w 1703295"/>
                <a:gd name="connsiteY18" fmla="*/ 667861 h 1145982"/>
                <a:gd name="connsiteX19" fmla="*/ 914400 w 1703295"/>
                <a:gd name="connsiteY19" fmla="*/ 715672 h 1145982"/>
                <a:gd name="connsiteX20" fmla="*/ 932330 w 1703295"/>
                <a:gd name="connsiteY20" fmla="*/ 727625 h 1145982"/>
                <a:gd name="connsiteX21" fmla="*/ 926353 w 1703295"/>
                <a:gd name="connsiteY21" fmla="*/ 841178 h 1145982"/>
                <a:gd name="connsiteX22" fmla="*/ 950259 w 1703295"/>
                <a:gd name="connsiteY22" fmla="*/ 871061 h 1145982"/>
                <a:gd name="connsiteX23" fmla="*/ 968189 w 1703295"/>
                <a:gd name="connsiteY23" fmla="*/ 877037 h 1145982"/>
                <a:gd name="connsiteX24" fmla="*/ 1010024 w 1703295"/>
                <a:gd name="connsiteY24" fmla="*/ 883014 h 1145982"/>
                <a:gd name="connsiteX25" fmla="*/ 1219200 w 1703295"/>
                <a:gd name="connsiteY25" fmla="*/ 859108 h 1145982"/>
                <a:gd name="connsiteX26" fmla="*/ 1368612 w 1703295"/>
                <a:gd name="connsiteY26" fmla="*/ 847155 h 1145982"/>
                <a:gd name="connsiteX27" fmla="*/ 1356659 w 1703295"/>
                <a:gd name="connsiteY27" fmla="*/ 888990 h 1145982"/>
                <a:gd name="connsiteX28" fmla="*/ 1344706 w 1703295"/>
                <a:gd name="connsiteY28" fmla="*/ 972661 h 1145982"/>
                <a:gd name="connsiteX29" fmla="*/ 1314824 w 1703295"/>
                <a:gd name="connsiteY29" fmla="*/ 1086214 h 1145982"/>
                <a:gd name="connsiteX30" fmla="*/ 1332753 w 1703295"/>
                <a:gd name="connsiteY30" fmla="*/ 847155 h 1145982"/>
                <a:gd name="connsiteX31" fmla="*/ 1368612 w 1703295"/>
                <a:gd name="connsiteY31" fmla="*/ 757508 h 1145982"/>
                <a:gd name="connsiteX32" fmla="*/ 1404471 w 1703295"/>
                <a:gd name="connsiteY32" fmla="*/ 799343 h 1145982"/>
                <a:gd name="connsiteX33" fmla="*/ 1494118 w 1703295"/>
                <a:gd name="connsiteY33" fmla="*/ 948755 h 1145982"/>
                <a:gd name="connsiteX34" fmla="*/ 1553883 w 1703295"/>
                <a:gd name="connsiteY34" fmla="*/ 1014496 h 1145982"/>
                <a:gd name="connsiteX35" fmla="*/ 1667436 w 1703295"/>
                <a:gd name="connsiteY35" fmla="*/ 1098167 h 1145982"/>
                <a:gd name="connsiteX36" fmla="*/ 1703295 w 1703295"/>
                <a:gd name="connsiteY36" fmla="*/ 1116096 h 1145982"/>
                <a:gd name="connsiteX37" fmla="*/ 1398495 w 1703295"/>
                <a:gd name="connsiteY37" fmla="*/ 1128049 h 1145982"/>
                <a:gd name="connsiteX38" fmla="*/ 1344706 w 1703295"/>
                <a:gd name="connsiteY38" fmla="*/ 1140002 h 1145982"/>
                <a:gd name="connsiteX39" fmla="*/ 1308848 w 1703295"/>
                <a:gd name="connsiteY39"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908424 w 1703295"/>
                <a:gd name="connsiteY11" fmla="*/ 590167 h 1145982"/>
                <a:gd name="connsiteX12" fmla="*/ 926353 w 1703295"/>
                <a:gd name="connsiteY12" fmla="*/ 584190 h 1145982"/>
                <a:gd name="connsiteX13" fmla="*/ 938306 w 1703295"/>
                <a:gd name="connsiteY13" fmla="*/ 566261 h 1145982"/>
                <a:gd name="connsiteX14" fmla="*/ 651436 w 1703295"/>
                <a:gd name="connsiteY14" fmla="*/ 584190 h 1145982"/>
                <a:gd name="connsiteX15" fmla="*/ 508000 w 1703295"/>
                <a:gd name="connsiteY15" fmla="*/ 643955 h 1145982"/>
                <a:gd name="connsiteX16" fmla="*/ 615577 w 1703295"/>
                <a:gd name="connsiteY16" fmla="*/ 661884 h 1145982"/>
                <a:gd name="connsiteX17" fmla="*/ 711200 w 1703295"/>
                <a:gd name="connsiteY17" fmla="*/ 667861 h 1145982"/>
                <a:gd name="connsiteX18" fmla="*/ 914400 w 1703295"/>
                <a:gd name="connsiteY18" fmla="*/ 715672 h 1145982"/>
                <a:gd name="connsiteX19" fmla="*/ 932330 w 1703295"/>
                <a:gd name="connsiteY19" fmla="*/ 727625 h 1145982"/>
                <a:gd name="connsiteX20" fmla="*/ 926353 w 1703295"/>
                <a:gd name="connsiteY20" fmla="*/ 841178 h 1145982"/>
                <a:gd name="connsiteX21" fmla="*/ 950259 w 1703295"/>
                <a:gd name="connsiteY21" fmla="*/ 871061 h 1145982"/>
                <a:gd name="connsiteX22" fmla="*/ 968189 w 1703295"/>
                <a:gd name="connsiteY22" fmla="*/ 877037 h 1145982"/>
                <a:gd name="connsiteX23" fmla="*/ 1010024 w 1703295"/>
                <a:gd name="connsiteY23" fmla="*/ 883014 h 1145982"/>
                <a:gd name="connsiteX24" fmla="*/ 1219200 w 1703295"/>
                <a:gd name="connsiteY24" fmla="*/ 859108 h 1145982"/>
                <a:gd name="connsiteX25" fmla="*/ 1368612 w 1703295"/>
                <a:gd name="connsiteY25" fmla="*/ 847155 h 1145982"/>
                <a:gd name="connsiteX26" fmla="*/ 1356659 w 1703295"/>
                <a:gd name="connsiteY26" fmla="*/ 888990 h 1145982"/>
                <a:gd name="connsiteX27" fmla="*/ 1344706 w 1703295"/>
                <a:gd name="connsiteY27" fmla="*/ 972661 h 1145982"/>
                <a:gd name="connsiteX28" fmla="*/ 1314824 w 1703295"/>
                <a:gd name="connsiteY28" fmla="*/ 1086214 h 1145982"/>
                <a:gd name="connsiteX29" fmla="*/ 1332753 w 1703295"/>
                <a:gd name="connsiteY29" fmla="*/ 847155 h 1145982"/>
                <a:gd name="connsiteX30" fmla="*/ 1368612 w 1703295"/>
                <a:gd name="connsiteY30" fmla="*/ 757508 h 1145982"/>
                <a:gd name="connsiteX31" fmla="*/ 1404471 w 1703295"/>
                <a:gd name="connsiteY31" fmla="*/ 799343 h 1145982"/>
                <a:gd name="connsiteX32" fmla="*/ 1494118 w 1703295"/>
                <a:gd name="connsiteY32" fmla="*/ 948755 h 1145982"/>
                <a:gd name="connsiteX33" fmla="*/ 1553883 w 1703295"/>
                <a:gd name="connsiteY33" fmla="*/ 1014496 h 1145982"/>
                <a:gd name="connsiteX34" fmla="*/ 1667436 w 1703295"/>
                <a:gd name="connsiteY34" fmla="*/ 1098167 h 1145982"/>
                <a:gd name="connsiteX35" fmla="*/ 1703295 w 1703295"/>
                <a:gd name="connsiteY35" fmla="*/ 1116096 h 1145982"/>
                <a:gd name="connsiteX36" fmla="*/ 1398495 w 1703295"/>
                <a:gd name="connsiteY36" fmla="*/ 1128049 h 1145982"/>
                <a:gd name="connsiteX37" fmla="*/ 1344706 w 1703295"/>
                <a:gd name="connsiteY37" fmla="*/ 1140002 h 1145982"/>
                <a:gd name="connsiteX38" fmla="*/ 1308848 w 1703295"/>
                <a:gd name="connsiteY38"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908424 w 1703295"/>
                <a:gd name="connsiteY11" fmla="*/ 590167 h 1145982"/>
                <a:gd name="connsiteX12" fmla="*/ 926353 w 1703295"/>
                <a:gd name="connsiteY12" fmla="*/ 584190 h 1145982"/>
                <a:gd name="connsiteX13" fmla="*/ 651436 w 1703295"/>
                <a:gd name="connsiteY13" fmla="*/ 584190 h 1145982"/>
                <a:gd name="connsiteX14" fmla="*/ 508000 w 1703295"/>
                <a:gd name="connsiteY14" fmla="*/ 643955 h 1145982"/>
                <a:gd name="connsiteX15" fmla="*/ 615577 w 1703295"/>
                <a:gd name="connsiteY15" fmla="*/ 661884 h 1145982"/>
                <a:gd name="connsiteX16" fmla="*/ 711200 w 1703295"/>
                <a:gd name="connsiteY16" fmla="*/ 667861 h 1145982"/>
                <a:gd name="connsiteX17" fmla="*/ 914400 w 1703295"/>
                <a:gd name="connsiteY17" fmla="*/ 715672 h 1145982"/>
                <a:gd name="connsiteX18" fmla="*/ 932330 w 1703295"/>
                <a:gd name="connsiteY18" fmla="*/ 727625 h 1145982"/>
                <a:gd name="connsiteX19" fmla="*/ 926353 w 1703295"/>
                <a:gd name="connsiteY19" fmla="*/ 841178 h 1145982"/>
                <a:gd name="connsiteX20" fmla="*/ 950259 w 1703295"/>
                <a:gd name="connsiteY20" fmla="*/ 871061 h 1145982"/>
                <a:gd name="connsiteX21" fmla="*/ 968189 w 1703295"/>
                <a:gd name="connsiteY21" fmla="*/ 877037 h 1145982"/>
                <a:gd name="connsiteX22" fmla="*/ 1010024 w 1703295"/>
                <a:gd name="connsiteY22" fmla="*/ 883014 h 1145982"/>
                <a:gd name="connsiteX23" fmla="*/ 1219200 w 1703295"/>
                <a:gd name="connsiteY23" fmla="*/ 859108 h 1145982"/>
                <a:gd name="connsiteX24" fmla="*/ 1368612 w 1703295"/>
                <a:gd name="connsiteY24" fmla="*/ 847155 h 1145982"/>
                <a:gd name="connsiteX25" fmla="*/ 1356659 w 1703295"/>
                <a:gd name="connsiteY25" fmla="*/ 888990 h 1145982"/>
                <a:gd name="connsiteX26" fmla="*/ 1344706 w 1703295"/>
                <a:gd name="connsiteY26" fmla="*/ 972661 h 1145982"/>
                <a:gd name="connsiteX27" fmla="*/ 1314824 w 1703295"/>
                <a:gd name="connsiteY27" fmla="*/ 1086214 h 1145982"/>
                <a:gd name="connsiteX28" fmla="*/ 1332753 w 1703295"/>
                <a:gd name="connsiteY28" fmla="*/ 847155 h 1145982"/>
                <a:gd name="connsiteX29" fmla="*/ 1368612 w 1703295"/>
                <a:gd name="connsiteY29" fmla="*/ 757508 h 1145982"/>
                <a:gd name="connsiteX30" fmla="*/ 1404471 w 1703295"/>
                <a:gd name="connsiteY30" fmla="*/ 799343 h 1145982"/>
                <a:gd name="connsiteX31" fmla="*/ 1494118 w 1703295"/>
                <a:gd name="connsiteY31" fmla="*/ 948755 h 1145982"/>
                <a:gd name="connsiteX32" fmla="*/ 1553883 w 1703295"/>
                <a:gd name="connsiteY32" fmla="*/ 1014496 h 1145982"/>
                <a:gd name="connsiteX33" fmla="*/ 1667436 w 1703295"/>
                <a:gd name="connsiteY33" fmla="*/ 1098167 h 1145982"/>
                <a:gd name="connsiteX34" fmla="*/ 1703295 w 1703295"/>
                <a:gd name="connsiteY34" fmla="*/ 1116096 h 1145982"/>
                <a:gd name="connsiteX35" fmla="*/ 1398495 w 1703295"/>
                <a:gd name="connsiteY35" fmla="*/ 1128049 h 1145982"/>
                <a:gd name="connsiteX36" fmla="*/ 1344706 w 1703295"/>
                <a:gd name="connsiteY36" fmla="*/ 1140002 h 1145982"/>
                <a:gd name="connsiteX37" fmla="*/ 1308848 w 1703295"/>
                <a:gd name="connsiteY37"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908424 w 1703295"/>
                <a:gd name="connsiteY11" fmla="*/ 590167 h 1145982"/>
                <a:gd name="connsiteX12" fmla="*/ 651436 w 1703295"/>
                <a:gd name="connsiteY12" fmla="*/ 584190 h 1145982"/>
                <a:gd name="connsiteX13" fmla="*/ 508000 w 1703295"/>
                <a:gd name="connsiteY13" fmla="*/ 643955 h 1145982"/>
                <a:gd name="connsiteX14" fmla="*/ 615577 w 1703295"/>
                <a:gd name="connsiteY14" fmla="*/ 661884 h 1145982"/>
                <a:gd name="connsiteX15" fmla="*/ 711200 w 1703295"/>
                <a:gd name="connsiteY15" fmla="*/ 667861 h 1145982"/>
                <a:gd name="connsiteX16" fmla="*/ 914400 w 1703295"/>
                <a:gd name="connsiteY16" fmla="*/ 715672 h 1145982"/>
                <a:gd name="connsiteX17" fmla="*/ 932330 w 1703295"/>
                <a:gd name="connsiteY17" fmla="*/ 727625 h 1145982"/>
                <a:gd name="connsiteX18" fmla="*/ 926353 w 1703295"/>
                <a:gd name="connsiteY18" fmla="*/ 841178 h 1145982"/>
                <a:gd name="connsiteX19" fmla="*/ 950259 w 1703295"/>
                <a:gd name="connsiteY19" fmla="*/ 871061 h 1145982"/>
                <a:gd name="connsiteX20" fmla="*/ 968189 w 1703295"/>
                <a:gd name="connsiteY20" fmla="*/ 877037 h 1145982"/>
                <a:gd name="connsiteX21" fmla="*/ 1010024 w 1703295"/>
                <a:gd name="connsiteY21" fmla="*/ 883014 h 1145982"/>
                <a:gd name="connsiteX22" fmla="*/ 1219200 w 1703295"/>
                <a:gd name="connsiteY22" fmla="*/ 859108 h 1145982"/>
                <a:gd name="connsiteX23" fmla="*/ 1368612 w 1703295"/>
                <a:gd name="connsiteY23" fmla="*/ 847155 h 1145982"/>
                <a:gd name="connsiteX24" fmla="*/ 1356659 w 1703295"/>
                <a:gd name="connsiteY24" fmla="*/ 888990 h 1145982"/>
                <a:gd name="connsiteX25" fmla="*/ 1344706 w 1703295"/>
                <a:gd name="connsiteY25" fmla="*/ 972661 h 1145982"/>
                <a:gd name="connsiteX26" fmla="*/ 1314824 w 1703295"/>
                <a:gd name="connsiteY26" fmla="*/ 1086214 h 1145982"/>
                <a:gd name="connsiteX27" fmla="*/ 1332753 w 1703295"/>
                <a:gd name="connsiteY27" fmla="*/ 847155 h 1145982"/>
                <a:gd name="connsiteX28" fmla="*/ 1368612 w 1703295"/>
                <a:gd name="connsiteY28" fmla="*/ 757508 h 1145982"/>
                <a:gd name="connsiteX29" fmla="*/ 1404471 w 1703295"/>
                <a:gd name="connsiteY29" fmla="*/ 799343 h 1145982"/>
                <a:gd name="connsiteX30" fmla="*/ 1494118 w 1703295"/>
                <a:gd name="connsiteY30" fmla="*/ 948755 h 1145982"/>
                <a:gd name="connsiteX31" fmla="*/ 1553883 w 1703295"/>
                <a:gd name="connsiteY31" fmla="*/ 1014496 h 1145982"/>
                <a:gd name="connsiteX32" fmla="*/ 1667436 w 1703295"/>
                <a:gd name="connsiteY32" fmla="*/ 1098167 h 1145982"/>
                <a:gd name="connsiteX33" fmla="*/ 1703295 w 1703295"/>
                <a:gd name="connsiteY33" fmla="*/ 1116096 h 1145982"/>
                <a:gd name="connsiteX34" fmla="*/ 1398495 w 1703295"/>
                <a:gd name="connsiteY34" fmla="*/ 1128049 h 1145982"/>
                <a:gd name="connsiteX35" fmla="*/ 1344706 w 1703295"/>
                <a:gd name="connsiteY35" fmla="*/ 1140002 h 1145982"/>
                <a:gd name="connsiteX36" fmla="*/ 1308848 w 1703295"/>
                <a:gd name="connsiteY36"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651436 w 1703295"/>
                <a:gd name="connsiteY11" fmla="*/ 584190 h 1145982"/>
                <a:gd name="connsiteX12" fmla="*/ 508000 w 1703295"/>
                <a:gd name="connsiteY12" fmla="*/ 643955 h 1145982"/>
                <a:gd name="connsiteX13" fmla="*/ 615577 w 1703295"/>
                <a:gd name="connsiteY13" fmla="*/ 661884 h 1145982"/>
                <a:gd name="connsiteX14" fmla="*/ 711200 w 1703295"/>
                <a:gd name="connsiteY14" fmla="*/ 667861 h 1145982"/>
                <a:gd name="connsiteX15" fmla="*/ 914400 w 1703295"/>
                <a:gd name="connsiteY15" fmla="*/ 715672 h 1145982"/>
                <a:gd name="connsiteX16" fmla="*/ 932330 w 1703295"/>
                <a:gd name="connsiteY16" fmla="*/ 727625 h 1145982"/>
                <a:gd name="connsiteX17" fmla="*/ 926353 w 1703295"/>
                <a:gd name="connsiteY17" fmla="*/ 841178 h 1145982"/>
                <a:gd name="connsiteX18" fmla="*/ 950259 w 1703295"/>
                <a:gd name="connsiteY18" fmla="*/ 871061 h 1145982"/>
                <a:gd name="connsiteX19" fmla="*/ 968189 w 1703295"/>
                <a:gd name="connsiteY19" fmla="*/ 877037 h 1145982"/>
                <a:gd name="connsiteX20" fmla="*/ 1010024 w 1703295"/>
                <a:gd name="connsiteY20" fmla="*/ 883014 h 1145982"/>
                <a:gd name="connsiteX21" fmla="*/ 1219200 w 1703295"/>
                <a:gd name="connsiteY21" fmla="*/ 859108 h 1145982"/>
                <a:gd name="connsiteX22" fmla="*/ 1368612 w 1703295"/>
                <a:gd name="connsiteY22" fmla="*/ 847155 h 1145982"/>
                <a:gd name="connsiteX23" fmla="*/ 1356659 w 1703295"/>
                <a:gd name="connsiteY23" fmla="*/ 888990 h 1145982"/>
                <a:gd name="connsiteX24" fmla="*/ 1344706 w 1703295"/>
                <a:gd name="connsiteY24" fmla="*/ 972661 h 1145982"/>
                <a:gd name="connsiteX25" fmla="*/ 1314824 w 1703295"/>
                <a:gd name="connsiteY25" fmla="*/ 1086214 h 1145982"/>
                <a:gd name="connsiteX26" fmla="*/ 1332753 w 1703295"/>
                <a:gd name="connsiteY26" fmla="*/ 847155 h 1145982"/>
                <a:gd name="connsiteX27" fmla="*/ 1368612 w 1703295"/>
                <a:gd name="connsiteY27" fmla="*/ 757508 h 1145982"/>
                <a:gd name="connsiteX28" fmla="*/ 1404471 w 1703295"/>
                <a:gd name="connsiteY28" fmla="*/ 799343 h 1145982"/>
                <a:gd name="connsiteX29" fmla="*/ 1494118 w 1703295"/>
                <a:gd name="connsiteY29" fmla="*/ 948755 h 1145982"/>
                <a:gd name="connsiteX30" fmla="*/ 1553883 w 1703295"/>
                <a:gd name="connsiteY30" fmla="*/ 1014496 h 1145982"/>
                <a:gd name="connsiteX31" fmla="*/ 1667436 w 1703295"/>
                <a:gd name="connsiteY31" fmla="*/ 1098167 h 1145982"/>
                <a:gd name="connsiteX32" fmla="*/ 1703295 w 1703295"/>
                <a:gd name="connsiteY32" fmla="*/ 1116096 h 1145982"/>
                <a:gd name="connsiteX33" fmla="*/ 1398495 w 1703295"/>
                <a:gd name="connsiteY33" fmla="*/ 1128049 h 1145982"/>
                <a:gd name="connsiteX34" fmla="*/ 1344706 w 1703295"/>
                <a:gd name="connsiteY34" fmla="*/ 1140002 h 1145982"/>
                <a:gd name="connsiteX35" fmla="*/ 1308848 w 1703295"/>
                <a:gd name="connsiteY35"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639530 w 1703295"/>
                <a:gd name="connsiteY11" fmla="*/ 619909 h 1145982"/>
                <a:gd name="connsiteX12" fmla="*/ 508000 w 1703295"/>
                <a:gd name="connsiteY12" fmla="*/ 643955 h 1145982"/>
                <a:gd name="connsiteX13" fmla="*/ 615577 w 1703295"/>
                <a:gd name="connsiteY13" fmla="*/ 661884 h 1145982"/>
                <a:gd name="connsiteX14" fmla="*/ 711200 w 1703295"/>
                <a:gd name="connsiteY14" fmla="*/ 667861 h 1145982"/>
                <a:gd name="connsiteX15" fmla="*/ 914400 w 1703295"/>
                <a:gd name="connsiteY15" fmla="*/ 715672 h 1145982"/>
                <a:gd name="connsiteX16" fmla="*/ 932330 w 1703295"/>
                <a:gd name="connsiteY16" fmla="*/ 727625 h 1145982"/>
                <a:gd name="connsiteX17" fmla="*/ 926353 w 1703295"/>
                <a:gd name="connsiteY17" fmla="*/ 841178 h 1145982"/>
                <a:gd name="connsiteX18" fmla="*/ 950259 w 1703295"/>
                <a:gd name="connsiteY18" fmla="*/ 871061 h 1145982"/>
                <a:gd name="connsiteX19" fmla="*/ 968189 w 1703295"/>
                <a:gd name="connsiteY19" fmla="*/ 877037 h 1145982"/>
                <a:gd name="connsiteX20" fmla="*/ 1010024 w 1703295"/>
                <a:gd name="connsiteY20" fmla="*/ 883014 h 1145982"/>
                <a:gd name="connsiteX21" fmla="*/ 1219200 w 1703295"/>
                <a:gd name="connsiteY21" fmla="*/ 859108 h 1145982"/>
                <a:gd name="connsiteX22" fmla="*/ 1368612 w 1703295"/>
                <a:gd name="connsiteY22" fmla="*/ 847155 h 1145982"/>
                <a:gd name="connsiteX23" fmla="*/ 1356659 w 1703295"/>
                <a:gd name="connsiteY23" fmla="*/ 888990 h 1145982"/>
                <a:gd name="connsiteX24" fmla="*/ 1344706 w 1703295"/>
                <a:gd name="connsiteY24" fmla="*/ 972661 h 1145982"/>
                <a:gd name="connsiteX25" fmla="*/ 1314824 w 1703295"/>
                <a:gd name="connsiteY25" fmla="*/ 1086214 h 1145982"/>
                <a:gd name="connsiteX26" fmla="*/ 1332753 w 1703295"/>
                <a:gd name="connsiteY26" fmla="*/ 847155 h 1145982"/>
                <a:gd name="connsiteX27" fmla="*/ 1368612 w 1703295"/>
                <a:gd name="connsiteY27" fmla="*/ 757508 h 1145982"/>
                <a:gd name="connsiteX28" fmla="*/ 1404471 w 1703295"/>
                <a:gd name="connsiteY28" fmla="*/ 799343 h 1145982"/>
                <a:gd name="connsiteX29" fmla="*/ 1494118 w 1703295"/>
                <a:gd name="connsiteY29" fmla="*/ 948755 h 1145982"/>
                <a:gd name="connsiteX30" fmla="*/ 1553883 w 1703295"/>
                <a:gd name="connsiteY30" fmla="*/ 1014496 h 1145982"/>
                <a:gd name="connsiteX31" fmla="*/ 1667436 w 1703295"/>
                <a:gd name="connsiteY31" fmla="*/ 1098167 h 1145982"/>
                <a:gd name="connsiteX32" fmla="*/ 1703295 w 1703295"/>
                <a:gd name="connsiteY32" fmla="*/ 1116096 h 1145982"/>
                <a:gd name="connsiteX33" fmla="*/ 1398495 w 1703295"/>
                <a:gd name="connsiteY33" fmla="*/ 1128049 h 1145982"/>
                <a:gd name="connsiteX34" fmla="*/ 1344706 w 1703295"/>
                <a:gd name="connsiteY34" fmla="*/ 1140002 h 1145982"/>
                <a:gd name="connsiteX35" fmla="*/ 1308848 w 1703295"/>
                <a:gd name="connsiteY35"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639530 w 1703295"/>
                <a:gd name="connsiteY11" fmla="*/ 619909 h 1145982"/>
                <a:gd name="connsiteX12" fmla="*/ 508000 w 1703295"/>
                <a:gd name="connsiteY12" fmla="*/ 643955 h 1145982"/>
                <a:gd name="connsiteX13" fmla="*/ 615577 w 1703295"/>
                <a:gd name="connsiteY13" fmla="*/ 661884 h 1145982"/>
                <a:gd name="connsiteX14" fmla="*/ 711200 w 1703295"/>
                <a:gd name="connsiteY14" fmla="*/ 667861 h 1145982"/>
                <a:gd name="connsiteX15" fmla="*/ 914400 w 1703295"/>
                <a:gd name="connsiteY15" fmla="*/ 715672 h 1145982"/>
                <a:gd name="connsiteX16" fmla="*/ 932330 w 1703295"/>
                <a:gd name="connsiteY16" fmla="*/ 727625 h 1145982"/>
                <a:gd name="connsiteX17" fmla="*/ 926353 w 1703295"/>
                <a:gd name="connsiteY17" fmla="*/ 841178 h 1145982"/>
                <a:gd name="connsiteX18" fmla="*/ 950259 w 1703295"/>
                <a:gd name="connsiteY18" fmla="*/ 871061 h 1145982"/>
                <a:gd name="connsiteX19" fmla="*/ 968189 w 1703295"/>
                <a:gd name="connsiteY19" fmla="*/ 877037 h 1145982"/>
                <a:gd name="connsiteX20" fmla="*/ 1010024 w 1703295"/>
                <a:gd name="connsiteY20" fmla="*/ 883014 h 1145982"/>
                <a:gd name="connsiteX21" fmla="*/ 1219200 w 1703295"/>
                <a:gd name="connsiteY21" fmla="*/ 859108 h 1145982"/>
                <a:gd name="connsiteX22" fmla="*/ 1368612 w 1703295"/>
                <a:gd name="connsiteY22" fmla="*/ 847155 h 1145982"/>
                <a:gd name="connsiteX23" fmla="*/ 1356659 w 1703295"/>
                <a:gd name="connsiteY23" fmla="*/ 888990 h 1145982"/>
                <a:gd name="connsiteX24" fmla="*/ 1344706 w 1703295"/>
                <a:gd name="connsiteY24" fmla="*/ 972661 h 1145982"/>
                <a:gd name="connsiteX25" fmla="*/ 1314824 w 1703295"/>
                <a:gd name="connsiteY25" fmla="*/ 1086214 h 1145982"/>
                <a:gd name="connsiteX26" fmla="*/ 1332753 w 1703295"/>
                <a:gd name="connsiteY26" fmla="*/ 847155 h 1145982"/>
                <a:gd name="connsiteX27" fmla="*/ 1368612 w 1703295"/>
                <a:gd name="connsiteY27" fmla="*/ 757508 h 1145982"/>
                <a:gd name="connsiteX28" fmla="*/ 1404471 w 1703295"/>
                <a:gd name="connsiteY28" fmla="*/ 799343 h 1145982"/>
                <a:gd name="connsiteX29" fmla="*/ 1494118 w 1703295"/>
                <a:gd name="connsiteY29" fmla="*/ 948755 h 1145982"/>
                <a:gd name="connsiteX30" fmla="*/ 1553883 w 1703295"/>
                <a:gd name="connsiteY30" fmla="*/ 1014496 h 1145982"/>
                <a:gd name="connsiteX31" fmla="*/ 1667436 w 1703295"/>
                <a:gd name="connsiteY31" fmla="*/ 1098167 h 1145982"/>
                <a:gd name="connsiteX32" fmla="*/ 1703295 w 1703295"/>
                <a:gd name="connsiteY32" fmla="*/ 1116096 h 1145982"/>
                <a:gd name="connsiteX33" fmla="*/ 1398495 w 1703295"/>
                <a:gd name="connsiteY33" fmla="*/ 1128049 h 1145982"/>
                <a:gd name="connsiteX34" fmla="*/ 1344706 w 1703295"/>
                <a:gd name="connsiteY34" fmla="*/ 1140002 h 1145982"/>
                <a:gd name="connsiteX35" fmla="*/ 1308848 w 1703295"/>
                <a:gd name="connsiteY35"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639530 w 1703295"/>
                <a:gd name="connsiteY11" fmla="*/ 619909 h 1145982"/>
                <a:gd name="connsiteX12" fmla="*/ 508000 w 1703295"/>
                <a:gd name="connsiteY12" fmla="*/ 643955 h 1145982"/>
                <a:gd name="connsiteX13" fmla="*/ 615577 w 1703295"/>
                <a:gd name="connsiteY13" fmla="*/ 661884 h 1145982"/>
                <a:gd name="connsiteX14" fmla="*/ 711200 w 1703295"/>
                <a:gd name="connsiteY14" fmla="*/ 667861 h 1145982"/>
                <a:gd name="connsiteX15" fmla="*/ 914400 w 1703295"/>
                <a:gd name="connsiteY15" fmla="*/ 715672 h 1145982"/>
                <a:gd name="connsiteX16" fmla="*/ 932330 w 1703295"/>
                <a:gd name="connsiteY16" fmla="*/ 727625 h 1145982"/>
                <a:gd name="connsiteX17" fmla="*/ 926353 w 1703295"/>
                <a:gd name="connsiteY17" fmla="*/ 841178 h 1145982"/>
                <a:gd name="connsiteX18" fmla="*/ 950259 w 1703295"/>
                <a:gd name="connsiteY18" fmla="*/ 871061 h 1145982"/>
                <a:gd name="connsiteX19" fmla="*/ 968189 w 1703295"/>
                <a:gd name="connsiteY19" fmla="*/ 877037 h 1145982"/>
                <a:gd name="connsiteX20" fmla="*/ 1010024 w 1703295"/>
                <a:gd name="connsiteY20" fmla="*/ 883014 h 1145982"/>
                <a:gd name="connsiteX21" fmla="*/ 1219200 w 1703295"/>
                <a:gd name="connsiteY21" fmla="*/ 859108 h 1145982"/>
                <a:gd name="connsiteX22" fmla="*/ 1368612 w 1703295"/>
                <a:gd name="connsiteY22" fmla="*/ 847155 h 1145982"/>
                <a:gd name="connsiteX23" fmla="*/ 1356659 w 1703295"/>
                <a:gd name="connsiteY23" fmla="*/ 888990 h 1145982"/>
                <a:gd name="connsiteX24" fmla="*/ 1344706 w 1703295"/>
                <a:gd name="connsiteY24" fmla="*/ 972661 h 1145982"/>
                <a:gd name="connsiteX25" fmla="*/ 1314824 w 1703295"/>
                <a:gd name="connsiteY25" fmla="*/ 1086214 h 1145982"/>
                <a:gd name="connsiteX26" fmla="*/ 1332753 w 1703295"/>
                <a:gd name="connsiteY26" fmla="*/ 847155 h 1145982"/>
                <a:gd name="connsiteX27" fmla="*/ 1368612 w 1703295"/>
                <a:gd name="connsiteY27" fmla="*/ 757508 h 1145982"/>
                <a:gd name="connsiteX28" fmla="*/ 1404471 w 1703295"/>
                <a:gd name="connsiteY28" fmla="*/ 799343 h 1145982"/>
                <a:gd name="connsiteX29" fmla="*/ 1494118 w 1703295"/>
                <a:gd name="connsiteY29" fmla="*/ 948755 h 1145982"/>
                <a:gd name="connsiteX30" fmla="*/ 1553883 w 1703295"/>
                <a:gd name="connsiteY30" fmla="*/ 1014496 h 1145982"/>
                <a:gd name="connsiteX31" fmla="*/ 1667436 w 1703295"/>
                <a:gd name="connsiteY31" fmla="*/ 1098167 h 1145982"/>
                <a:gd name="connsiteX32" fmla="*/ 1703295 w 1703295"/>
                <a:gd name="connsiteY32" fmla="*/ 1116096 h 1145982"/>
                <a:gd name="connsiteX33" fmla="*/ 1398495 w 1703295"/>
                <a:gd name="connsiteY33" fmla="*/ 1128049 h 1145982"/>
                <a:gd name="connsiteX34" fmla="*/ 1344706 w 1703295"/>
                <a:gd name="connsiteY34" fmla="*/ 1140002 h 1145982"/>
                <a:gd name="connsiteX35" fmla="*/ 1308848 w 1703295"/>
                <a:gd name="connsiteY35"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639530 w 1703295"/>
                <a:gd name="connsiteY11" fmla="*/ 619909 h 1145982"/>
                <a:gd name="connsiteX12" fmla="*/ 508000 w 1703295"/>
                <a:gd name="connsiteY12" fmla="*/ 643955 h 1145982"/>
                <a:gd name="connsiteX13" fmla="*/ 615577 w 1703295"/>
                <a:gd name="connsiteY13" fmla="*/ 661884 h 1145982"/>
                <a:gd name="connsiteX14" fmla="*/ 711200 w 1703295"/>
                <a:gd name="connsiteY14" fmla="*/ 667861 h 1145982"/>
                <a:gd name="connsiteX15" fmla="*/ 914400 w 1703295"/>
                <a:gd name="connsiteY15" fmla="*/ 715672 h 1145982"/>
                <a:gd name="connsiteX16" fmla="*/ 932330 w 1703295"/>
                <a:gd name="connsiteY16" fmla="*/ 727625 h 1145982"/>
                <a:gd name="connsiteX17" fmla="*/ 926353 w 1703295"/>
                <a:gd name="connsiteY17" fmla="*/ 841178 h 1145982"/>
                <a:gd name="connsiteX18" fmla="*/ 950259 w 1703295"/>
                <a:gd name="connsiteY18" fmla="*/ 871061 h 1145982"/>
                <a:gd name="connsiteX19" fmla="*/ 968189 w 1703295"/>
                <a:gd name="connsiteY19" fmla="*/ 877037 h 1145982"/>
                <a:gd name="connsiteX20" fmla="*/ 1010024 w 1703295"/>
                <a:gd name="connsiteY20" fmla="*/ 883014 h 1145982"/>
                <a:gd name="connsiteX21" fmla="*/ 1219200 w 1703295"/>
                <a:gd name="connsiteY21" fmla="*/ 859108 h 1145982"/>
                <a:gd name="connsiteX22" fmla="*/ 1368612 w 1703295"/>
                <a:gd name="connsiteY22" fmla="*/ 847155 h 1145982"/>
                <a:gd name="connsiteX23" fmla="*/ 1356659 w 1703295"/>
                <a:gd name="connsiteY23" fmla="*/ 888990 h 1145982"/>
                <a:gd name="connsiteX24" fmla="*/ 1344706 w 1703295"/>
                <a:gd name="connsiteY24" fmla="*/ 972661 h 1145982"/>
                <a:gd name="connsiteX25" fmla="*/ 1314824 w 1703295"/>
                <a:gd name="connsiteY25" fmla="*/ 1086214 h 1145982"/>
                <a:gd name="connsiteX26" fmla="*/ 1332753 w 1703295"/>
                <a:gd name="connsiteY26" fmla="*/ 847155 h 1145982"/>
                <a:gd name="connsiteX27" fmla="*/ 1368612 w 1703295"/>
                <a:gd name="connsiteY27" fmla="*/ 757508 h 1145982"/>
                <a:gd name="connsiteX28" fmla="*/ 1404471 w 1703295"/>
                <a:gd name="connsiteY28" fmla="*/ 799343 h 1145982"/>
                <a:gd name="connsiteX29" fmla="*/ 1494118 w 1703295"/>
                <a:gd name="connsiteY29" fmla="*/ 948755 h 1145982"/>
                <a:gd name="connsiteX30" fmla="*/ 1553883 w 1703295"/>
                <a:gd name="connsiteY30" fmla="*/ 1014496 h 1145982"/>
                <a:gd name="connsiteX31" fmla="*/ 1667436 w 1703295"/>
                <a:gd name="connsiteY31" fmla="*/ 1098167 h 1145982"/>
                <a:gd name="connsiteX32" fmla="*/ 1703295 w 1703295"/>
                <a:gd name="connsiteY32" fmla="*/ 1116096 h 1145982"/>
                <a:gd name="connsiteX33" fmla="*/ 1398495 w 1703295"/>
                <a:gd name="connsiteY33" fmla="*/ 1128049 h 1145982"/>
                <a:gd name="connsiteX34" fmla="*/ 1344706 w 1703295"/>
                <a:gd name="connsiteY34" fmla="*/ 1140002 h 1145982"/>
                <a:gd name="connsiteX35" fmla="*/ 1308848 w 1703295"/>
                <a:gd name="connsiteY35"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639530 w 1703295"/>
                <a:gd name="connsiteY11" fmla="*/ 619909 h 1145982"/>
                <a:gd name="connsiteX12" fmla="*/ 508000 w 1703295"/>
                <a:gd name="connsiteY12" fmla="*/ 643955 h 1145982"/>
                <a:gd name="connsiteX13" fmla="*/ 615577 w 1703295"/>
                <a:gd name="connsiteY13" fmla="*/ 661884 h 1145982"/>
                <a:gd name="connsiteX14" fmla="*/ 711200 w 1703295"/>
                <a:gd name="connsiteY14" fmla="*/ 667861 h 1145982"/>
                <a:gd name="connsiteX15" fmla="*/ 914400 w 1703295"/>
                <a:gd name="connsiteY15" fmla="*/ 715672 h 1145982"/>
                <a:gd name="connsiteX16" fmla="*/ 932330 w 1703295"/>
                <a:gd name="connsiteY16" fmla="*/ 727625 h 1145982"/>
                <a:gd name="connsiteX17" fmla="*/ 926353 w 1703295"/>
                <a:gd name="connsiteY17" fmla="*/ 841178 h 1145982"/>
                <a:gd name="connsiteX18" fmla="*/ 950259 w 1703295"/>
                <a:gd name="connsiteY18" fmla="*/ 871061 h 1145982"/>
                <a:gd name="connsiteX19" fmla="*/ 968189 w 1703295"/>
                <a:gd name="connsiteY19" fmla="*/ 877037 h 1145982"/>
                <a:gd name="connsiteX20" fmla="*/ 1010024 w 1703295"/>
                <a:gd name="connsiteY20" fmla="*/ 883014 h 1145982"/>
                <a:gd name="connsiteX21" fmla="*/ 1219200 w 1703295"/>
                <a:gd name="connsiteY21" fmla="*/ 859108 h 1145982"/>
                <a:gd name="connsiteX22" fmla="*/ 1368612 w 1703295"/>
                <a:gd name="connsiteY22" fmla="*/ 847155 h 1145982"/>
                <a:gd name="connsiteX23" fmla="*/ 1356659 w 1703295"/>
                <a:gd name="connsiteY23" fmla="*/ 888990 h 1145982"/>
                <a:gd name="connsiteX24" fmla="*/ 1344706 w 1703295"/>
                <a:gd name="connsiteY24" fmla="*/ 972661 h 1145982"/>
                <a:gd name="connsiteX25" fmla="*/ 1314824 w 1703295"/>
                <a:gd name="connsiteY25" fmla="*/ 1086214 h 1145982"/>
                <a:gd name="connsiteX26" fmla="*/ 1332753 w 1703295"/>
                <a:gd name="connsiteY26" fmla="*/ 847155 h 1145982"/>
                <a:gd name="connsiteX27" fmla="*/ 1368612 w 1703295"/>
                <a:gd name="connsiteY27" fmla="*/ 757508 h 1145982"/>
                <a:gd name="connsiteX28" fmla="*/ 1404471 w 1703295"/>
                <a:gd name="connsiteY28" fmla="*/ 799343 h 1145982"/>
                <a:gd name="connsiteX29" fmla="*/ 1494118 w 1703295"/>
                <a:gd name="connsiteY29" fmla="*/ 948755 h 1145982"/>
                <a:gd name="connsiteX30" fmla="*/ 1553883 w 1703295"/>
                <a:gd name="connsiteY30" fmla="*/ 1014496 h 1145982"/>
                <a:gd name="connsiteX31" fmla="*/ 1667436 w 1703295"/>
                <a:gd name="connsiteY31" fmla="*/ 1098167 h 1145982"/>
                <a:gd name="connsiteX32" fmla="*/ 1703295 w 1703295"/>
                <a:gd name="connsiteY32" fmla="*/ 1116096 h 1145982"/>
                <a:gd name="connsiteX33" fmla="*/ 1398495 w 1703295"/>
                <a:gd name="connsiteY33" fmla="*/ 1128049 h 1145982"/>
                <a:gd name="connsiteX34" fmla="*/ 1344706 w 1703295"/>
                <a:gd name="connsiteY34" fmla="*/ 1140002 h 1145982"/>
                <a:gd name="connsiteX35" fmla="*/ 1308848 w 1703295"/>
                <a:gd name="connsiteY35"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639530 w 1703295"/>
                <a:gd name="connsiteY11" fmla="*/ 619909 h 1145982"/>
                <a:gd name="connsiteX12" fmla="*/ 508000 w 1703295"/>
                <a:gd name="connsiteY12" fmla="*/ 643955 h 1145982"/>
                <a:gd name="connsiteX13" fmla="*/ 615577 w 1703295"/>
                <a:gd name="connsiteY13" fmla="*/ 661884 h 1145982"/>
                <a:gd name="connsiteX14" fmla="*/ 711200 w 1703295"/>
                <a:gd name="connsiteY14" fmla="*/ 667861 h 1145982"/>
                <a:gd name="connsiteX15" fmla="*/ 914400 w 1703295"/>
                <a:gd name="connsiteY15" fmla="*/ 715672 h 1145982"/>
                <a:gd name="connsiteX16" fmla="*/ 932330 w 1703295"/>
                <a:gd name="connsiteY16" fmla="*/ 727625 h 1145982"/>
                <a:gd name="connsiteX17" fmla="*/ 926353 w 1703295"/>
                <a:gd name="connsiteY17" fmla="*/ 841178 h 1145982"/>
                <a:gd name="connsiteX18" fmla="*/ 950259 w 1703295"/>
                <a:gd name="connsiteY18" fmla="*/ 871061 h 1145982"/>
                <a:gd name="connsiteX19" fmla="*/ 968189 w 1703295"/>
                <a:gd name="connsiteY19" fmla="*/ 877037 h 1145982"/>
                <a:gd name="connsiteX20" fmla="*/ 1010024 w 1703295"/>
                <a:gd name="connsiteY20" fmla="*/ 883014 h 1145982"/>
                <a:gd name="connsiteX21" fmla="*/ 1219200 w 1703295"/>
                <a:gd name="connsiteY21" fmla="*/ 859108 h 1145982"/>
                <a:gd name="connsiteX22" fmla="*/ 1368612 w 1703295"/>
                <a:gd name="connsiteY22" fmla="*/ 847155 h 1145982"/>
                <a:gd name="connsiteX23" fmla="*/ 1356659 w 1703295"/>
                <a:gd name="connsiteY23" fmla="*/ 888990 h 1145982"/>
                <a:gd name="connsiteX24" fmla="*/ 1344706 w 1703295"/>
                <a:gd name="connsiteY24" fmla="*/ 972661 h 1145982"/>
                <a:gd name="connsiteX25" fmla="*/ 1314824 w 1703295"/>
                <a:gd name="connsiteY25" fmla="*/ 1086214 h 1145982"/>
                <a:gd name="connsiteX26" fmla="*/ 1332753 w 1703295"/>
                <a:gd name="connsiteY26" fmla="*/ 847155 h 1145982"/>
                <a:gd name="connsiteX27" fmla="*/ 1368612 w 1703295"/>
                <a:gd name="connsiteY27" fmla="*/ 757508 h 1145982"/>
                <a:gd name="connsiteX28" fmla="*/ 1404471 w 1703295"/>
                <a:gd name="connsiteY28" fmla="*/ 799343 h 1145982"/>
                <a:gd name="connsiteX29" fmla="*/ 1494118 w 1703295"/>
                <a:gd name="connsiteY29" fmla="*/ 948755 h 1145982"/>
                <a:gd name="connsiteX30" fmla="*/ 1553883 w 1703295"/>
                <a:gd name="connsiteY30" fmla="*/ 1014496 h 1145982"/>
                <a:gd name="connsiteX31" fmla="*/ 1667436 w 1703295"/>
                <a:gd name="connsiteY31" fmla="*/ 1098167 h 1145982"/>
                <a:gd name="connsiteX32" fmla="*/ 1703295 w 1703295"/>
                <a:gd name="connsiteY32" fmla="*/ 1116096 h 1145982"/>
                <a:gd name="connsiteX33" fmla="*/ 1398495 w 1703295"/>
                <a:gd name="connsiteY33" fmla="*/ 1128049 h 1145982"/>
                <a:gd name="connsiteX34" fmla="*/ 1344706 w 1703295"/>
                <a:gd name="connsiteY34" fmla="*/ 1140002 h 1145982"/>
                <a:gd name="connsiteX35" fmla="*/ 1308848 w 1703295"/>
                <a:gd name="connsiteY35"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56839 w 1703295"/>
                <a:gd name="connsiteY8" fmla="*/ 579380 h 1145982"/>
                <a:gd name="connsiteX9" fmla="*/ 657412 w 1703295"/>
                <a:gd name="connsiteY9" fmla="*/ 584190 h 1145982"/>
                <a:gd name="connsiteX10" fmla="*/ 681318 w 1703295"/>
                <a:gd name="connsiteY10" fmla="*/ 596143 h 1145982"/>
                <a:gd name="connsiteX11" fmla="*/ 639530 w 1703295"/>
                <a:gd name="connsiteY11" fmla="*/ 619909 h 1145982"/>
                <a:gd name="connsiteX12" fmla="*/ 508000 w 1703295"/>
                <a:gd name="connsiteY12" fmla="*/ 643955 h 1145982"/>
                <a:gd name="connsiteX13" fmla="*/ 615577 w 1703295"/>
                <a:gd name="connsiteY13" fmla="*/ 661884 h 1145982"/>
                <a:gd name="connsiteX14" fmla="*/ 711200 w 1703295"/>
                <a:gd name="connsiteY14" fmla="*/ 667861 h 1145982"/>
                <a:gd name="connsiteX15" fmla="*/ 914400 w 1703295"/>
                <a:gd name="connsiteY15" fmla="*/ 715672 h 1145982"/>
                <a:gd name="connsiteX16" fmla="*/ 932330 w 1703295"/>
                <a:gd name="connsiteY16" fmla="*/ 727625 h 1145982"/>
                <a:gd name="connsiteX17" fmla="*/ 926353 w 1703295"/>
                <a:gd name="connsiteY17" fmla="*/ 841178 h 1145982"/>
                <a:gd name="connsiteX18" fmla="*/ 950259 w 1703295"/>
                <a:gd name="connsiteY18" fmla="*/ 871061 h 1145982"/>
                <a:gd name="connsiteX19" fmla="*/ 968189 w 1703295"/>
                <a:gd name="connsiteY19" fmla="*/ 877037 h 1145982"/>
                <a:gd name="connsiteX20" fmla="*/ 1010024 w 1703295"/>
                <a:gd name="connsiteY20" fmla="*/ 883014 h 1145982"/>
                <a:gd name="connsiteX21" fmla="*/ 1219200 w 1703295"/>
                <a:gd name="connsiteY21" fmla="*/ 859108 h 1145982"/>
                <a:gd name="connsiteX22" fmla="*/ 1368612 w 1703295"/>
                <a:gd name="connsiteY22" fmla="*/ 847155 h 1145982"/>
                <a:gd name="connsiteX23" fmla="*/ 1356659 w 1703295"/>
                <a:gd name="connsiteY23" fmla="*/ 888990 h 1145982"/>
                <a:gd name="connsiteX24" fmla="*/ 1344706 w 1703295"/>
                <a:gd name="connsiteY24" fmla="*/ 972661 h 1145982"/>
                <a:gd name="connsiteX25" fmla="*/ 1314824 w 1703295"/>
                <a:gd name="connsiteY25" fmla="*/ 1086214 h 1145982"/>
                <a:gd name="connsiteX26" fmla="*/ 1332753 w 1703295"/>
                <a:gd name="connsiteY26" fmla="*/ 847155 h 1145982"/>
                <a:gd name="connsiteX27" fmla="*/ 1368612 w 1703295"/>
                <a:gd name="connsiteY27" fmla="*/ 757508 h 1145982"/>
                <a:gd name="connsiteX28" fmla="*/ 1404471 w 1703295"/>
                <a:gd name="connsiteY28" fmla="*/ 799343 h 1145982"/>
                <a:gd name="connsiteX29" fmla="*/ 1494118 w 1703295"/>
                <a:gd name="connsiteY29" fmla="*/ 948755 h 1145982"/>
                <a:gd name="connsiteX30" fmla="*/ 1553883 w 1703295"/>
                <a:gd name="connsiteY30" fmla="*/ 1014496 h 1145982"/>
                <a:gd name="connsiteX31" fmla="*/ 1667436 w 1703295"/>
                <a:gd name="connsiteY31" fmla="*/ 1098167 h 1145982"/>
                <a:gd name="connsiteX32" fmla="*/ 1703295 w 1703295"/>
                <a:gd name="connsiteY32" fmla="*/ 1116096 h 1145982"/>
                <a:gd name="connsiteX33" fmla="*/ 1398495 w 1703295"/>
                <a:gd name="connsiteY33" fmla="*/ 1128049 h 1145982"/>
                <a:gd name="connsiteX34" fmla="*/ 1344706 w 1703295"/>
                <a:gd name="connsiteY34" fmla="*/ 1140002 h 1145982"/>
                <a:gd name="connsiteX35" fmla="*/ 1308848 w 1703295"/>
                <a:gd name="connsiteY35"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56839 w 1703295"/>
                <a:gd name="connsiteY8" fmla="*/ 579380 h 1145982"/>
                <a:gd name="connsiteX9" fmla="*/ 657412 w 1703295"/>
                <a:gd name="connsiteY9" fmla="*/ 584190 h 1145982"/>
                <a:gd name="connsiteX10" fmla="*/ 681318 w 1703295"/>
                <a:gd name="connsiteY10" fmla="*/ 596143 h 1145982"/>
                <a:gd name="connsiteX11" fmla="*/ 639530 w 1703295"/>
                <a:gd name="connsiteY11" fmla="*/ 619909 h 1145982"/>
                <a:gd name="connsiteX12" fmla="*/ 508000 w 1703295"/>
                <a:gd name="connsiteY12" fmla="*/ 643955 h 1145982"/>
                <a:gd name="connsiteX13" fmla="*/ 615577 w 1703295"/>
                <a:gd name="connsiteY13" fmla="*/ 661884 h 1145982"/>
                <a:gd name="connsiteX14" fmla="*/ 711200 w 1703295"/>
                <a:gd name="connsiteY14" fmla="*/ 667861 h 1145982"/>
                <a:gd name="connsiteX15" fmla="*/ 914400 w 1703295"/>
                <a:gd name="connsiteY15" fmla="*/ 715672 h 1145982"/>
                <a:gd name="connsiteX16" fmla="*/ 932330 w 1703295"/>
                <a:gd name="connsiteY16" fmla="*/ 727625 h 1145982"/>
                <a:gd name="connsiteX17" fmla="*/ 926353 w 1703295"/>
                <a:gd name="connsiteY17" fmla="*/ 841178 h 1145982"/>
                <a:gd name="connsiteX18" fmla="*/ 950259 w 1703295"/>
                <a:gd name="connsiteY18" fmla="*/ 871061 h 1145982"/>
                <a:gd name="connsiteX19" fmla="*/ 968189 w 1703295"/>
                <a:gd name="connsiteY19" fmla="*/ 877037 h 1145982"/>
                <a:gd name="connsiteX20" fmla="*/ 1010024 w 1703295"/>
                <a:gd name="connsiteY20" fmla="*/ 883014 h 1145982"/>
                <a:gd name="connsiteX21" fmla="*/ 1219200 w 1703295"/>
                <a:gd name="connsiteY21" fmla="*/ 859108 h 1145982"/>
                <a:gd name="connsiteX22" fmla="*/ 1368612 w 1703295"/>
                <a:gd name="connsiteY22" fmla="*/ 847155 h 1145982"/>
                <a:gd name="connsiteX23" fmla="*/ 1356659 w 1703295"/>
                <a:gd name="connsiteY23" fmla="*/ 888990 h 1145982"/>
                <a:gd name="connsiteX24" fmla="*/ 1344706 w 1703295"/>
                <a:gd name="connsiteY24" fmla="*/ 972661 h 1145982"/>
                <a:gd name="connsiteX25" fmla="*/ 1314824 w 1703295"/>
                <a:gd name="connsiteY25" fmla="*/ 1086214 h 1145982"/>
                <a:gd name="connsiteX26" fmla="*/ 1332753 w 1703295"/>
                <a:gd name="connsiteY26" fmla="*/ 847155 h 1145982"/>
                <a:gd name="connsiteX27" fmla="*/ 1368612 w 1703295"/>
                <a:gd name="connsiteY27" fmla="*/ 757508 h 1145982"/>
                <a:gd name="connsiteX28" fmla="*/ 1404471 w 1703295"/>
                <a:gd name="connsiteY28" fmla="*/ 799343 h 1145982"/>
                <a:gd name="connsiteX29" fmla="*/ 1494118 w 1703295"/>
                <a:gd name="connsiteY29" fmla="*/ 948755 h 1145982"/>
                <a:gd name="connsiteX30" fmla="*/ 1553883 w 1703295"/>
                <a:gd name="connsiteY30" fmla="*/ 1014496 h 1145982"/>
                <a:gd name="connsiteX31" fmla="*/ 1667436 w 1703295"/>
                <a:gd name="connsiteY31" fmla="*/ 1098167 h 1145982"/>
                <a:gd name="connsiteX32" fmla="*/ 1703295 w 1703295"/>
                <a:gd name="connsiteY32" fmla="*/ 1116096 h 1145982"/>
                <a:gd name="connsiteX33" fmla="*/ 1398495 w 1703295"/>
                <a:gd name="connsiteY33" fmla="*/ 1128049 h 1145982"/>
                <a:gd name="connsiteX34" fmla="*/ 1344706 w 1703295"/>
                <a:gd name="connsiteY34" fmla="*/ 1140002 h 1145982"/>
                <a:gd name="connsiteX35" fmla="*/ 1308848 w 1703295"/>
                <a:gd name="connsiteY35"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56839 w 1703295"/>
                <a:gd name="connsiteY8" fmla="*/ 579380 h 1145982"/>
                <a:gd name="connsiteX9" fmla="*/ 657412 w 1703295"/>
                <a:gd name="connsiteY9" fmla="*/ 584190 h 1145982"/>
                <a:gd name="connsiteX10" fmla="*/ 681318 w 1703295"/>
                <a:gd name="connsiteY10" fmla="*/ 596143 h 1145982"/>
                <a:gd name="connsiteX11" fmla="*/ 639530 w 1703295"/>
                <a:gd name="connsiteY11" fmla="*/ 619909 h 1145982"/>
                <a:gd name="connsiteX12" fmla="*/ 508000 w 1703295"/>
                <a:gd name="connsiteY12" fmla="*/ 643955 h 1145982"/>
                <a:gd name="connsiteX13" fmla="*/ 615577 w 1703295"/>
                <a:gd name="connsiteY13" fmla="*/ 661884 h 1145982"/>
                <a:gd name="connsiteX14" fmla="*/ 711200 w 1703295"/>
                <a:gd name="connsiteY14" fmla="*/ 667861 h 1145982"/>
                <a:gd name="connsiteX15" fmla="*/ 914400 w 1703295"/>
                <a:gd name="connsiteY15" fmla="*/ 715672 h 1145982"/>
                <a:gd name="connsiteX16" fmla="*/ 932330 w 1703295"/>
                <a:gd name="connsiteY16" fmla="*/ 727625 h 1145982"/>
                <a:gd name="connsiteX17" fmla="*/ 926353 w 1703295"/>
                <a:gd name="connsiteY17" fmla="*/ 841178 h 1145982"/>
                <a:gd name="connsiteX18" fmla="*/ 950259 w 1703295"/>
                <a:gd name="connsiteY18" fmla="*/ 871061 h 1145982"/>
                <a:gd name="connsiteX19" fmla="*/ 968189 w 1703295"/>
                <a:gd name="connsiteY19" fmla="*/ 877037 h 1145982"/>
                <a:gd name="connsiteX20" fmla="*/ 1010024 w 1703295"/>
                <a:gd name="connsiteY20" fmla="*/ 883014 h 1145982"/>
                <a:gd name="connsiteX21" fmla="*/ 1219200 w 1703295"/>
                <a:gd name="connsiteY21" fmla="*/ 859108 h 1145982"/>
                <a:gd name="connsiteX22" fmla="*/ 1368612 w 1703295"/>
                <a:gd name="connsiteY22" fmla="*/ 847155 h 1145982"/>
                <a:gd name="connsiteX23" fmla="*/ 1356659 w 1703295"/>
                <a:gd name="connsiteY23" fmla="*/ 888990 h 1145982"/>
                <a:gd name="connsiteX24" fmla="*/ 1344706 w 1703295"/>
                <a:gd name="connsiteY24" fmla="*/ 972661 h 1145982"/>
                <a:gd name="connsiteX25" fmla="*/ 1314824 w 1703295"/>
                <a:gd name="connsiteY25" fmla="*/ 1086214 h 1145982"/>
                <a:gd name="connsiteX26" fmla="*/ 1332753 w 1703295"/>
                <a:gd name="connsiteY26" fmla="*/ 847155 h 1145982"/>
                <a:gd name="connsiteX27" fmla="*/ 1368612 w 1703295"/>
                <a:gd name="connsiteY27" fmla="*/ 757508 h 1145982"/>
                <a:gd name="connsiteX28" fmla="*/ 1404471 w 1703295"/>
                <a:gd name="connsiteY28" fmla="*/ 799343 h 1145982"/>
                <a:gd name="connsiteX29" fmla="*/ 1494118 w 1703295"/>
                <a:gd name="connsiteY29" fmla="*/ 948755 h 1145982"/>
                <a:gd name="connsiteX30" fmla="*/ 1553883 w 1703295"/>
                <a:gd name="connsiteY30" fmla="*/ 1014496 h 1145982"/>
                <a:gd name="connsiteX31" fmla="*/ 1667436 w 1703295"/>
                <a:gd name="connsiteY31" fmla="*/ 1098167 h 1145982"/>
                <a:gd name="connsiteX32" fmla="*/ 1703295 w 1703295"/>
                <a:gd name="connsiteY32" fmla="*/ 1116096 h 1145982"/>
                <a:gd name="connsiteX33" fmla="*/ 1398495 w 1703295"/>
                <a:gd name="connsiteY33" fmla="*/ 1128049 h 1145982"/>
                <a:gd name="connsiteX34" fmla="*/ 1344706 w 1703295"/>
                <a:gd name="connsiteY34" fmla="*/ 1140002 h 1145982"/>
                <a:gd name="connsiteX35" fmla="*/ 1308848 w 1703295"/>
                <a:gd name="connsiteY35"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9714 w 1703295"/>
                <a:gd name="connsiteY6" fmla="*/ 498185 h 1145982"/>
                <a:gd name="connsiteX7" fmla="*/ 466165 w 1703295"/>
                <a:gd name="connsiteY7" fmla="*/ 566261 h 1145982"/>
                <a:gd name="connsiteX8" fmla="*/ 556839 w 1703295"/>
                <a:gd name="connsiteY8" fmla="*/ 579380 h 1145982"/>
                <a:gd name="connsiteX9" fmla="*/ 657412 w 1703295"/>
                <a:gd name="connsiteY9" fmla="*/ 584190 h 1145982"/>
                <a:gd name="connsiteX10" fmla="*/ 681318 w 1703295"/>
                <a:gd name="connsiteY10" fmla="*/ 596143 h 1145982"/>
                <a:gd name="connsiteX11" fmla="*/ 639530 w 1703295"/>
                <a:gd name="connsiteY11" fmla="*/ 619909 h 1145982"/>
                <a:gd name="connsiteX12" fmla="*/ 508000 w 1703295"/>
                <a:gd name="connsiteY12" fmla="*/ 643955 h 1145982"/>
                <a:gd name="connsiteX13" fmla="*/ 615577 w 1703295"/>
                <a:gd name="connsiteY13" fmla="*/ 661884 h 1145982"/>
                <a:gd name="connsiteX14" fmla="*/ 711200 w 1703295"/>
                <a:gd name="connsiteY14" fmla="*/ 667861 h 1145982"/>
                <a:gd name="connsiteX15" fmla="*/ 914400 w 1703295"/>
                <a:gd name="connsiteY15" fmla="*/ 715672 h 1145982"/>
                <a:gd name="connsiteX16" fmla="*/ 932330 w 1703295"/>
                <a:gd name="connsiteY16" fmla="*/ 727625 h 1145982"/>
                <a:gd name="connsiteX17" fmla="*/ 926353 w 1703295"/>
                <a:gd name="connsiteY17" fmla="*/ 841178 h 1145982"/>
                <a:gd name="connsiteX18" fmla="*/ 950259 w 1703295"/>
                <a:gd name="connsiteY18" fmla="*/ 871061 h 1145982"/>
                <a:gd name="connsiteX19" fmla="*/ 968189 w 1703295"/>
                <a:gd name="connsiteY19" fmla="*/ 877037 h 1145982"/>
                <a:gd name="connsiteX20" fmla="*/ 1010024 w 1703295"/>
                <a:gd name="connsiteY20" fmla="*/ 883014 h 1145982"/>
                <a:gd name="connsiteX21" fmla="*/ 1219200 w 1703295"/>
                <a:gd name="connsiteY21" fmla="*/ 859108 h 1145982"/>
                <a:gd name="connsiteX22" fmla="*/ 1368612 w 1703295"/>
                <a:gd name="connsiteY22" fmla="*/ 847155 h 1145982"/>
                <a:gd name="connsiteX23" fmla="*/ 1356659 w 1703295"/>
                <a:gd name="connsiteY23" fmla="*/ 888990 h 1145982"/>
                <a:gd name="connsiteX24" fmla="*/ 1344706 w 1703295"/>
                <a:gd name="connsiteY24" fmla="*/ 972661 h 1145982"/>
                <a:gd name="connsiteX25" fmla="*/ 1314824 w 1703295"/>
                <a:gd name="connsiteY25" fmla="*/ 1086214 h 1145982"/>
                <a:gd name="connsiteX26" fmla="*/ 1332753 w 1703295"/>
                <a:gd name="connsiteY26" fmla="*/ 847155 h 1145982"/>
                <a:gd name="connsiteX27" fmla="*/ 1368612 w 1703295"/>
                <a:gd name="connsiteY27" fmla="*/ 757508 h 1145982"/>
                <a:gd name="connsiteX28" fmla="*/ 1404471 w 1703295"/>
                <a:gd name="connsiteY28" fmla="*/ 799343 h 1145982"/>
                <a:gd name="connsiteX29" fmla="*/ 1494118 w 1703295"/>
                <a:gd name="connsiteY29" fmla="*/ 948755 h 1145982"/>
                <a:gd name="connsiteX30" fmla="*/ 1553883 w 1703295"/>
                <a:gd name="connsiteY30" fmla="*/ 1014496 h 1145982"/>
                <a:gd name="connsiteX31" fmla="*/ 1667436 w 1703295"/>
                <a:gd name="connsiteY31" fmla="*/ 1098167 h 1145982"/>
                <a:gd name="connsiteX32" fmla="*/ 1703295 w 1703295"/>
                <a:gd name="connsiteY32" fmla="*/ 1116096 h 1145982"/>
                <a:gd name="connsiteX33" fmla="*/ 1398495 w 1703295"/>
                <a:gd name="connsiteY33" fmla="*/ 1128049 h 1145982"/>
                <a:gd name="connsiteX34" fmla="*/ 1344706 w 1703295"/>
                <a:gd name="connsiteY34" fmla="*/ 1140002 h 1145982"/>
                <a:gd name="connsiteX35" fmla="*/ 1308848 w 1703295"/>
                <a:gd name="connsiteY35"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6165 w 1703295"/>
                <a:gd name="connsiteY6" fmla="*/ 566261 h 1145982"/>
                <a:gd name="connsiteX7" fmla="*/ 556839 w 1703295"/>
                <a:gd name="connsiteY7" fmla="*/ 579380 h 1145982"/>
                <a:gd name="connsiteX8" fmla="*/ 657412 w 1703295"/>
                <a:gd name="connsiteY8" fmla="*/ 584190 h 1145982"/>
                <a:gd name="connsiteX9" fmla="*/ 681318 w 1703295"/>
                <a:gd name="connsiteY9" fmla="*/ 596143 h 1145982"/>
                <a:gd name="connsiteX10" fmla="*/ 639530 w 1703295"/>
                <a:gd name="connsiteY10" fmla="*/ 619909 h 1145982"/>
                <a:gd name="connsiteX11" fmla="*/ 508000 w 1703295"/>
                <a:gd name="connsiteY11" fmla="*/ 643955 h 1145982"/>
                <a:gd name="connsiteX12" fmla="*/ 615577 w 1703295"/>
                <a:gd name="connsiteY12" fmla="*/ 661884 h 1145982"/>
                <a:gd name="connsiteX13" fmla="*/ 711200 w 1703295"/>
                <a:gd name="connsiteY13" fmla="*/ 667861 h 1145982"/>
                <a:gd name="connsiteX14" fmla="*/ 914400 w 1703295"/>
                <a:gd name="connsiteY14" fmla="*/ 715672 h 1145982"/>
                <a:gd name="connsiteX15" fmla="*/ 932330 w 1703295"/>
                <a:gd name="connsiteY15" fmla="*/ 727625 h 1145982"/>
                <a:gd name="connsiteX16" fmla="*/ 926353 w 1703295"/>
                <a:gd name="connsiteY16" fmla="*/ 841178 h 1145982"/>
                <a:gd name="connsiteX17" fmla="*/ 950259 w 1703295"/>
                <a:gd name="connsiteY17" fmla="*/ 871061 h 1145982"/>
                <a:gd name="connsiteX18" fmla="*/ 968189 w 1703295"/>
                <a:gd name="connsiteY18" fmla="*/ 877037 h 1145982"/>
                <a:gd name="connsiteX19" fmla="*/ 1010024 w 1703295"/>
                <a:gd name="connsiteY19" fmla="*/ 883014 h 1145982"/>
                <a:gd name="connsiteX20" fmla="*/ 1219200 w 1703295"/>
                <a:gd name="connsiteY20" fmla="*/ 859108 h 1145982"/>
                <a:gd name="connsiteX21" fmla="*/ 1368612 w 1703295"/>
                <a:gd name="connsiteY21" fmla="*/ 847155 h 1145982"/>
                <a:gd name="connsiteX22" fmla="*/ 1356659 w 1703295"/>
                <a:gd name="connsiteY22" fmla="*/ 888990 h 1145982"/>
                <a:gd name="connsiteX23" fmla="*/ 1344706 w 1703295"/>
                <a:gd name="connsiteY23" fmla="*/ 972661 h 1145982"/>
                <a:gd name="connsiteX24" fmla="*/ 1314824 w 1703295"/>
                <a:gd name="connsiteY24" fmla="*/ 1086214 h 1145982"/>
                <a:gd name="connsiteX25" fmla="*/ 1332753 w 1703295"/>
                <a:gd name="connsiteY25" fmla="*/ 847155 h 1145982"/>
                <a:gd name="connsiteX26" fmla="*/ 1368612 w 1703295"/>
                <a:gd name="connsiteY26" fmla="*/ 757508 h 1145982"/>
                <a:gd name="connsiteX27" fmla="*/ 1404471 w 1703295"/>
                <a:gd name="connsiteY27" fmla="*/ 799343 h 1145982"/>
                <a:gd name="connsiteX28" fmla="*/ 1494118 w 1703295"/>
                <a:gd name="connsiteY28" fmla="*/ 948755 h 1145982"/>
                <a:gd name="connsiteX29" fmla="*/ 1553883 w 1703295"/>
                <a:gd name="connsiteY29" fmla="*/ 1014496 h 1145982"/>
                <a:gd name="connsiteX30" fmla="*/ 1667436 w 1703295"/>
                <a:gd name="connsiteY30" fmla="*/ 1098167 h 1145982"/>
                <a:gd name="connsiteX31" fmla="*/ 1703295 w 1703295"/>
                <a:gd name="connsiteY31" fmla="*/ 1116096 h 1145982"/>
                <a:gd name="connsiteX32" fmla="*/ 1398495 w 1703295"/>
                <a:gd name="connsiteY32" fmla="*/ 1128049 h 1145982"/>
                <a:gd name="connsiteX33" fmla="*/ 1344706 w 1703295"/>
                <a:gd name="connsiteY33" fmla="*/ 1140002 h 1145982"/>
                <a:gd name="connsiteX34" fmla="*/ 1308848 w 1703295"/>
                <a:gd name="connsiteY34"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6165 w 1703295"/>
                <a:gd name="connsiteY6" fmla="*/ 566261 h 1145982"/>
                <a:gd name="connsiteX7" fmla="*/ 556839 w 1703295"/>
                <a:gd name="connsiteY7" fmla="*/ 579380 h 1145982"/>
                <a:gd name="connsiteX8" fmla="*/ 657412 w 1703295"/>
                <a:gd name="connsiteY8" fmla="*/ 584190 h 1145982"/>
                <a:gd name="connsiteX9" fmla="*/ 681318 w 1703295"/>
                <a:gd name="connsiteY9" fmla="*/ 596143 h 1145982"/>
                <a:gd name="connsiteX10" fmla="*/ 639530 w 1703295"/>
                <a:gd name="connsiteY10" fmla="*/ 619909 h 1145982"/>
                <a:gd name="connsiteX11" fmla="*/ 508000 w 1703295"/>
                <a:gd name="connsiteY11" fmla="*/ 643955 h 1145982"/>
                <a:gd name="connsiteX12" fmla="*/ 615577 w 1703295"/>
                <a:gd name="connsiteY12" fmla="*/ 661884 h 1145982"/>
                <a:gd name="connsiteX13" fmla="*/ 711200 w 1703295"/>
                <a:gd name="connsiteY13" fmla="*/ 667861 h 1145982"/>
                <a:gd name="connsiteX14" fmla="*/ 914400 w 1703295"/>
                <a:gd name="connsiteY14" fmla="*/ 715672 h 1145982"/>
                <a:gd name="connsiteX15" fmla="*/ 932330 w 1703295"/>
                <a:gd name="connsiteY15" fmla="*/ 727625 h 1145982"/>
                <a:gd name="connsiteX16" fmla="*/ 926353 w 1703295"/>
                <a:gd name="connsiteY16" fmla="*/ 841178 h 1145982"/>
                <a:gd name="connsiteX17" fmla="*/ 950259 w 1703295"/>
                <a:gd name="connsiteY17" fmla="*/ 871061 h 1145982"/>
                <a:gd name="connsiteX18" fmla="*/ 968189 w 1703295"/>
                <a:gd name="connsiteY18" fmla="*/ 877037 h 1145982"/>
                <a:gd name="connsiteX19" fmla="*/ 1010024 w 1703295"/>
                <a:gd name="connsiteY19" fmla="*/ 883014 h 1145982"/>
                <a:gd name="connsiteX20" fmla="*/ 1219200 w 1703295"/>
                <a:gd name="connsiteY20" fmla="*/ 859108 h 1145982"/>
                <a:gd name="connsiteX21" fmla="*/ 1368612 w 1703295"/>
                <a:gd name="connsiteY21" fmla="*/ 847155 h 1145982"/>
                <a:gd name="connsiteX22" fmla="*/ 1356659 w 1703295"/>
                <a:gd name="connsiteY22" fmla="*/ 888990 h 1145982"/>
                <a:gd name="connsiteX23" fmla="*/ 1344706 w 1703295"/>
                <a:gd name="connsiteY23" fmla="*/ 972661 h 1145982"/>
                <a:gd name="connsiteX24" fmla="*/ 1314824 w 1703295"/>
                <a:gd name="connsiteY24" fmla="*/ 1086214 h 1145982"/>
                <a:gd name="connsiteX25" fmla="*/ 1332753 w 1703295"/>
                <a:gd name="connsiteY25" fmla="*/ 847155 h 1145982"/>
                <a:gd name="connsiteX26" fmla="*/ 1368612 w 1703295"/>
                <a:gd name="connsiteY26" fmla="*/ 757508 h 1145982"/>
                <a:gd name="connsiteX27" fmla="*/ 1404471 w 1703295"/>
                <a:gd name="connsiteY27" fmla="*/ 799343 h 1145982"/>
                <a:gd name="connsiteX28" fmla="*/ 1494118 w 1703295"/>
                <a:gd name="connsiteY28" fmla="*/ 948755 h 1145982"/>
                <a:gd name="connsiteX29" fmla="*/ 1553883 w 1703295"/>
                <a:gd name="connsiteY29" fmla="*/ 1014496 h 1145982"/>
                <a:gd name="connsiteX30" fmla="*/ 1667436 w 1703295"/>
                <a:gd name="connsiteY30" fmla="*/ 1098167 h 1145982"/>
                <a:gd name="connsiteX31" fmla="*/ 1703295 w 1703295"/>
                <a:gd name="connsiteY31" fmla="*/ 1116096 h 1145982"/>
                <a:gd name="connsiteX32" fmla="*/ 1398495 w 1703295"/>
                <a:gd name="connsiteY32" fmla="*/ 1128049 h 1145982"/>
                <a:gd name="connsiteX33" fmla="*/ 1344706 w 1703295"/>
                <a:gd name="connsiteY33" fmla="*/ 1140002 h 1145982"/>
                <a:gd name="connsiteX34" fmla="*/ 1308848 w 1703295"/>
                <a:gd name="connsiteY34"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6165 w 1703295"/>
                <a:gd name="connsiteY6" fmla="*/ 566261 h 1145982"/>
                <a:gd name="connsiteX7" fmla="*/ 556839 w 1703295"/>
                <a:gd name="connsiteY7" fmla="*/ 579380 h 1145982"/>
                <a:gd name="connsiteX8" fmla="*/ 657412 w 1703295"/>
                <a:gd name="connsiteY8" fmla="*/ 584190 h 1145982"/>
                <a:gd name="connsiteX9" fmla="*/ 681318 w 1703295"/>
                <a:gd name="connsiteY9" fmla="*/ 596143 h 1145982"/>
                <a:gd name="connsiteX10" fmla="*/ 639530 w 1703295"/>
                <a:gd name="connsiteY10" fmla="*/ 619909 h 1145982"/>
                <a:gd name="connsiteX11" fmla="*/ 508000 w 1703295"/>
                <a:gd name="connsiteY11" fmla="*/ 643955 h 1145982"/>
                <a:gd name="connsiteX12" fmla="*/ 615577 w 1703295"/>
                <a:gd name="connsiteY12" fmla="*/ 661884 h 1145982"/>
                <a:gd name="connsiteX13" fmla="*/ 711200 w 1703295"/>
                <a:gd name="connsiteY13" fmla="*/ 667861 h 1145982"/>
                <a:gd name="connsiteX14" fmla="*/ 914400 w 1703295"/>
                <a:gd name="connsiteY14" fmla="*/ 715672 h 1145982"/>
                <a:gd name="connsiteX15" fmla="*/ 932330 w 1703295"/>
                <a:gd name="connsiteY15" fmla="*/ 727625 h 1145982"/>
                <a:gd name="connsiteX16" fmla="*/ 926353 w 1703295"/>
                <a:gd name="connsiteY16" fmla="*/ 841178 h 1145982"/>
                <a:gd name="connsiteX17" fmla="*/ 950259 w 1703295"/>
                <a:gd name="connsiteY17" fmla="*/ 871061 h 1145982"/>
                <a:gd name="connsiteX18" fmla="*/ 968189 w 1703295"/>
                <a:gd name="connsiteY18" fmla="*/ 877037 h 1145982"/>
                <a:gd name="connsiteX19" fmla="*/ 1010024 w 1703295"/>
                <a:gd name="connsiteY19" fmla="*/ 883014 h 1145982"/>
                <a:gd name="connsiteX20" fmla="*/ 1219200 w 1703295"/>
                <a:gd name="connsiteY20" fmla="*/ 859108 h 1145982"/>
                <a:gd name="connsiteX21" fmla="*/ 1368612 w 1703295"/>
                <a:gd name="connsiteY21" fmla="*/ 847155 h 1145982"/>
                <a:gd name="connsiteX22" fmla="*/ 1356659 w 1703295"/>
                <a:gd name="connsiteY22" fmla="*/ 888990 h 1145982"/>
                <a:gd name="connsiteX23" fmla="*/ 1344706 w 1703295"/>
                <a:gd name="connsiteY23" fmla="*/ 972661 h 1145982"/>
                <a:gd name="connsiteX24" fmla="*/ 1314824 w 1703295"/>
                <a:gd name="connsiteY24" fmla="*/ 1086214 h 1145982"/>
                <a:gd name="connsiteX25" fmla="*/ 1332753 w 1703295"/>
                <a:gd name="connsiteY25" fmla="*/ 847155 h 1145982"/>
                <a:gd name="connsiteX26" fmla="*/ 1368612 w 1703295"/>
                <a:gd name="connsiteY26" fmla="*/ 757508 h 1145982"/>
                <a:gd name="connsiteX27" fmla="*/ 1404471 w 1703295"/>
                <a:gd name="connsiteY27" fmla="*/ 799343 h 1145982"/>
                <a:gd name="connsiteX28" fmla="*/ 1494118 w 1703295"/>
                <a:gd name="connsiteY28" fmla="*/ 948755 h 1145982"/>
                <a:gd name="connsiteX29" fmla="*/ 1553883 w 1703295"/>
                <a:gd name="connsiteY29" fmla="*/ 1014496 h 1145982"/>
                <a:gd name="connsiteX30" fmla="*/ 1667436 w 1703295"/>
                <a:gd name="connsiteY30" fmla="*/ 1098167 h 1145982"/>
                <a:gd name="connsiteX31" fmla="*/ 1703295 w 1703295"/>
                <a:gd name="connsiteY31" fmla="*/ 1116096 h 1145982"/>
                <a:gd name="connsiteX32" fmla="*/ 1398495 w 1703295"/>
                <a:gd name="connsiteY32" fmla="*/ 1128049 h 1145982"/>
                <a:gd name="connsiteX33" fmla="*/ 1344706 w 1703295"/>
                <a:gd name="connsiteY33" fmla="*/ 1140002 h 1145982"/>
                <a:gd name="connsiteX34" fmla="*/ 1308848 w 1703295"/>
                <a:gd name="connsiteY34"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6165 w 1703295"/>
                <a:gd name="connsiteY6" fmla="*/ 566261 h 1145982"/>
                <a:gd name="connsiteX7" fmla="*/ 556839 w 1703295"/>
                <a:gd name="connsiteY7" fmla="*/ 579380 h 1145982"/>
                <a:gd name="connsiteX8" fmla="*/ 657412 w 1703295"/>
                <a:gd name="connsiteY8" fmla="*/ 584190 h 1145982"/>
                <a:gd name="connsiteX9" fmla="*/ 681318 w 1703295"/>
                <a:gd name="connsiteY9" fmla="*/ 596143 h 1145982"/>
                <a:gd name="connsiteX10" fmla="*/ 639530 w 1703295"/>
                <a:gd name="connsiteY10" fmla="*/ 619909 h 1145982"/>
                <a:gd name="connsiteX11" fmla="*/ 508000 w 1703295"/>
                <a:gd name="connsiteY11" fmla="*/ 643955 h 1145982"/>
                <a:gd name="connsiteX12" fmla="*/ 615577 w 1703295"/>
                <a:gd name="connsiteY12" fmla="*/ 661884 h 1145982"/>
                <a:gd name="connsiteX13" fmla="*/ 711200 w 1703295"/>
                <a:gd name="connsiteY13" fmla="*/ 667861 h 1145982"/>
                <a:gd name="connsiteX14" fmla="*/ 914400 w 1703295"/>
                <a:gd name="connsiteY14" fmla="*/ 715672 h 1145982"/>
                <a:gd name="connsiteX15" fmla="*/ 932330 w 1703295"/>
                <a:gd name="connsiteY15" fmla="*/ 727625 h 1145982"/>
                <a:gd name="connsiteX16" fmla="*/ 926353 w 1703295"/>
                <a:gd name="connsiteY16" fmla="*/ 841178 h 1145982"/>
                <a:gd name="connsiteX17" fmla="*/ 950259 w 1703295"/>
                <a:gd name="connsiteY17" fmla="*/ 871061 h 1145982"/>
                <a:gd name="connsiteX18" fmla="*/ 968189 w 1703295"/>
                <a:gd name="connsiteY18" fmla="*/ 877037 h 1145982"/>
                <a:gd name="connsiteX19" fmla="*/ 1010024 w 1703295"/>
                <a:gd name="connsiteY19" fmla="*/ 883014 h 1145982"/>
                <a:gd name="connsiteX20" fmla="*/ 1219200 w 1703295"/>
                <a:gd name="connsiteY20" fmla="*/ 859108 h 1145982"/>
                <a:gd name="connsiteX21" fmla="*/ 1368612 w 1703295"/>
                <a:gd name="connsiteY21" fmla="*/ 847155 h 1145982"/>
                <a:gd name="connsiteX22" fmla="*/ 1356659 w 1703295"/>
                <a:gd name="connsiteY22" fmla="*/ 888990 h 1145982"/>
                <a:gd name="connsiteX23" fmla="*/ 1344706 w 1703295"/>
                <a:gd name="connsiteY23" fmla="*/ 972661 h 1145982"/>
                <a:gd name="connsiteX24" fmla="*/ 1314824 w 1703295"/>
                <a:gd name="connsiteY24" fmla="*/ 1086214 h 1145982"/>
                <a:gd name="connsiteX25" fmla="*/ 1332753 w 1703295"/>
                <a:gd name="connsiteY25" fmla="*/ 847155 h 1145982"/>
                <a:gd name="connsiteX26" fmla="*/ 1368612 w 1703295"/>
                <a:gd name="connsiteY26" fmla="*/ 757508 h 1145982"/>
                <a:gd name="connsiteX27" fmla="*/ 1404471 w 1703295"/>
                <a:gd name="connsiteY27" fmla="*/ 799343 h 1145982"/>
                <a:gd name="connsiteX28" fmla="*/ 1494118 w 1703295"/>
                <a:gd name="connsiteY28" fmla="*/ 948755 h 1145982"/>
                <a:gd name="connsiteX29" fmla="*/ 1553883 w 1703295"/>
                <a:gd name="connsiteY29" fmla="*/ 1014496 h 1145982"/>
                <a:gd name="connsiteX30" fmla="*/ 1667436 w 1703295"/>
                <a:gd name="connsiteY30" fmla="*/ 1098167 h 1145982"/>
                <a:gd name="connsiteX31" fmla="*/ 1703295 w 1703295"/>
                <a:gd name="connsiteY31" fmla="*/ 1116096 h 1145982"/>
                <a:gd name="connsiteX32" fmla="*/ 1398495 w 1703295"/>
                <a:gd name="connsiteY32" fmla="*/ 1128049 h 1145982"/>
                <a:gd name="connsiteX33" fmla="*/ 1344706 w 1703295"/>
                <a:gd name="connsiteY33" fmla="*/ 1140002 h 1145982"/>
                <a:gd name="connsiteX34" fmla="*/ 1308848 w 1703295"/>
                <a:gd name="connsiteY34"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6165 w 1703295"/>
                <a:gd name="connsiteY6" fmla="*/ 566261 h 1145982"/>
                <a:gd name="connsiteX7" fmla="*/ 556839 w 1703295"/>
                <a:gd name="connsiteY7" fmla="*/ 579380 h 1145982"/>
                <a:gd name="connsiteX8" fmla="*/ 657412 w 1703295"/>
                <a:gd name="connsiteY8" fmla="*/ 584190 h 1145982"/>
                <a:gd name="connsiteX9" fmla="*/ 681318 w 1703295"/>
                <a:gd name="connsiteY9" fmla="*/ 596143 h 1145982"/>
                <a:gd name="connsiteX10" fmla="*/ 639530 w 1703295"/>
                <a:gd name="connsiteY10" fmla="*/ 619909 h 1145982"/>
                <a:gd name="connsiteX11" fmla="*/ 508000 w 1703295"/>
                <a:gd name="connsiteY11" fmla="*/ 643955 h 1145982"/>
                <a:gd name="connsiteX12" fmla="*/ 615577 w 1703295"/>
                <a:gd name="connsiteY12" fmla="*/ 661884 h 1145982"/>
                <a:gd name="connsiteX13" fmla="*/ 711200 w 1703295"/>
                <a:gd name="connsiteY13" fmla="*/ 667861 h 1145982"/>
                <a:gd name="connsiteX14" fmla="*/ 914400 w 1703295"/>
                <a:gd name="connsiteY14" fmla="*/ 715672 h 1145982"/>
                <a:gd name="connsiteX15" fmla="*/ 932330 w 1703295"/>
                <a:gd name="connsiteY15" fmla="*/ 727625 h 1145982"/>
                <a:gd name="connsiteX16" fmla="*/ 926353 w 1703295"/>
                <a:gd name="connsiteY16" fmla="*/ 841178 h 1145982"/>
                <a:gd name="connsiteX17" fmla="*/ 950259 w 1703295"/>
                <a:gd name="connsiteY17" fmla="*/ 871061 h 1145982"/>
                <a:gd name="connsiteX18" fmla="*/ 968189 w 1703295"/>
                <a:gd name="connsiteY18" fmla="*/ 877037 h 1145982"/>
                <a:gd name="connsiteX19" fmla="*/ 1010024 w 1703295"/>
                <a:gd name="connsiteY19" fmla="*/ 883014 h 1145982"/>
                <a:gd name="connsiteX20" fmla="*/ 1219200 w 1703295"/>
                <a:gd name="connsiteY20" fmla="*/ 859108 h 1145982"/>
                <a:gd name="connsiteX21" fmla="*/ 1368612 w 1703295"/>
                <a:gd name="connsiteY21" fmla="*/ 847155 h 1145982"/>
                <a:gd name="connsiteX22" fmla="*/ 1356659 w 1703295"/>
                <a:gd name="connsiteY22" fmla="*/ 888990 h 1145982"/>
                <a:gd name="connsiteX23" fmla="*/ 1344706 w 1703295"/>
                <a:gd name="connsiteY23" fmla="*/ 972661 h 1145982"/>
                <a:gd name="connsiteX24" fmla="*/ 1314824 w 1703295"/>
                <a:gd name="connsiteY24" fmla="*/ 1086214 h 1145982"/>
                <a:gd name="connsiteX25" fmla="*/ 1332753 w 1703295"/>
                <a:gd name="connsiteY25" fmla="*/ 847155 h 1145982"/>
                <a:gd name="connsiteX26" fmla="*/ 1368612 w 1703295"/>
                <a:gd name="connsiteY26" fmla="*/ 757508 h 1145982"/>
                <a:gd name="connsiteX27" fmla="*/ 1404471 w 1703295"/>
                <a:gd name="connsiteY27" fmla="*/ 799343 h 1145982"/>
                <a:gd name="connsiteX28" fmla="*/ 1494118 w 1703295"/>
                <a:gd name="connsiteY28" fmla="*/ 948755 h 1145982"/>
                <a:gd name="connsiteX29" fmla="*/ 1553883 w 1703295"/>
                <a:gd name="connsiteY29" fmla="*/ 1014496 h 1145982"/>
                <a:gd name="connsiteX30" fmla="*/ 1667436 w 1703295"/>
                <a:gd name="connsiteY30" fmla="*/ 1098167 h 1145982"/>
                <a:gd name="connsiteX31" fmla="*/ 1703295 w 1703295"/>
                <a:gd name="connsiteY31" fmla="*/ 1116096 h 1145982"/>
                <a:gd name="connsiteX32" fmla="*/ 1398495 w 1703295"/>
                <a:gd name="connsiteY32" fmla="*/ 1128049 h 1145982"/>
                <a:gd name="connsiteX33" fmla="*/ 1344706 w 1703295"/>
                <a:gd name="connsiteY33" fmla="*/ 1140002 h 1145982"/>
                <a:gd name="connsiteX34" fmla="*/ 1308848 w 1703295"/>
                <a:gd name="connsiteY34"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6165 w 1703295"/>
                <a:gd name="connsiteY6" fmla="*/ 566261 h 1145982"/>
                <a:gd name="connsiteX7" fmla="*/ 556839 w 1703295"/>
                <a:gd name="connsiteY7" fmla="*/ 579380 h 1145982"/>
                <a:gd name="connsiteX8" fmla="*/ 657412 w 1703295"/>
                <a:gd name="connsiteY8" fmla="*/ 584190 h 1145982"/>
                <a:gd name="connsiteX9" fmla="*/ 681318 w 1703295"/>
                <a:gd name="connsiteY9" fmla="*/ 596143 h 1145982"/>
                <a:gd name="connsiteX10" fmla="*/ 639530 w 1703295"/>
                <a:gd name="connsiteY10" fmla="*/ 619909 h 1145982"/>
                <a:gd name="connsiteX11" fmla="*/ 508000 w 1703295"/>
                <a:gd name="connsiteY11" fmla="*/ 643955 h 1145982"/>
                <a:gd name="connsiteX12" fmla="*/ 615577 w 1703295"/>
                <a:gd name="connsiteY12" fmla="*/ 661884 h 1145982"/>
                <a:gd name="connsiteX13" fmla="*/ 711200 w 1703295"/>
                <a:gd name="connsiteY13" fmla="*/ 667861 h 1145982"/>
                <a:gd name="connsiteX14" fmla="*/ 914400 w 1703295"/>
                <a:gd name="connsiteY14" fmla="*/ 715672 h 1145982"/>
                <a:gd name="connsiteX15" fmla="*/ 932330 w 1703295"/>
                <a:gd name="connsiteY15" fmla="*/ 727625 h 1145982"/>
                <a:gd name="connsiteX16" fmla="*/ 926353 w 1703295"/>
                <a:gd name="connsiteY16" fmla="*/ 841178 h 1145982"/>
                <a:gd name="connsiteX17" fmla="*/ 950259 w 1703295"/>
                <a:gd name="connsiteY17" fmla="*/ 871061 h 1145982"/>
                <a:gd name="connsiteX18" fmla="*/ 968189 w 1703295"/>
                <a:gd name="connsiteY18" fmla="*/ 877037 h 1145982"/>
                <a:gd name="connsiteX19" fmla="*/ 1010024 w 1703295"/>
                <a:gd name="connsiteY19" fmla="*/ 883014 h 1145982"/>
                <a:gd name="connsiteX20" fmla="*/ 1219200 w 1703295"/>
                <a:gd name="connsiteY20" fmla="*/ 859108 h 1145982"/>
                <a:gd name="connsiteX21" fmla="*/ 1368612 w 1703295"/>
                <a:gd name="connsiteY21" fmla="*/ 847155 h 1145982"/>
                <a:gd name="connsiteX22" fmla="*/ 1356659 w 1703295"/>
                <a:gd name="connsiteY22" fmla="*/ 888990 h 1145982"/>
                <a:gd name="connsiteX23" fmla="*/ 1344706 w 1703295"/>
                <a:gd name="connsiteY23" fmla="*/ 972661 h 1145982"/>
                <a:gd name="connsiteX24" fmla="*/ 1314824 w 1703295"/>
                <a:gd name="connsiteY24" fmla="*/ 1086214 h 1145982"/>
                <a:gd name="connsiteX25" fmla="*/ 1332753 w 1703295"/>
                <a:gd name="connsiteY25" fmla="*/ 847155 h 1145982"/>
                <a:gd name="connsiteX26" fmla="*/ 1368612 w 1703295"/>
                <a:gd name="connsiteY26" fmla="*/ 757508 h 1145982"/>
                <a:gd name="connsiteX27" fmla="*/ 1404471 w 1703295"/>
                <a:gd name="connsiteY27" fmla="*/ 799343 h 1145982"/>
                <a:gd name="connsiteX28" fmla="*/ 1494118 w 1703295"/>
                <a:gd name="connsiteY28" fmla="*/ 948755 h 1145982"/>
                <a:gd name="connsiteX29" fmla="*/ 1553883 w 1703295"/>
                <a:gd name="connsiteY29" fmla="*/ 1014496 h 1145982"/>
                <a:gd name="connsiteX30" fmla="*/ 1667436 w 1703295"/>
                <a:gd name="connsiteY30" fmla="*/ 1098167 h 1145982"/>
                <a:gd name="connsiteX31" fmla="*/ 1703295 w 1703295"/>
                <a:gd name="connsiteY31" fmla="*/ 1116096 h 1145982"/>
                <a:gd name="connsiteX32" fmla="*/ 1398495 w 1703295"/>
                <a:gd name="connsiteY32" fmla="*/ 1128049 h 1145982"/>
                <a:gd name="connsiteX33" fmla="*/ 1344706 w 1703295"/>
                <a:gd name="connsiteY33" fmla="*/ 1140002 h 1145982"/>
                <a:gd name="connsiteX34" fmla="*/ 1308848 w 1703295"/>
                <a:gd name="connsiteY34"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20734 w 1703295"/>
                <a:gd name="connsiteY3" fmla="*/ 127597 h 1145982"/>
                <a:gd name="connsiteX4" fmla="*/ 316753 w 1703295"/>
                <a:gd name="connsiteY4" fmla="*/ 315249 h 1145982"/>
                <a:gd name="connsiteX5" fmla="*/ 454212 w 1703295"/>
                <a:gd name="connsiteY5" fmla="*/ 273414 h 1145982"/>
                <a:gd name="connsiteX6" fmla="*/ 466165 w 1703295"/>
                <a:gd name="connsiteY6" fmla="*/ 566261 h 1145982"/>
                <a:gd name="connsiteX7" fmla="*/ 556839 w 1703295"/>
                <a:gd name="connsiteY7" fmla="*/ 579380 h 1145982"/>
                <a:gd name="connsiteX8" fmla="*/ 657412 w 1703295"/>
                <a:gd name="connsiteY8" fmla="*/ 584190 h 1145982"/>
                <a:gd name="connsiteX9" fmla="*/ 681318 w 1703295"/>
                <a:gd name="connsiteY9" fmla="*/ 596143 h 1145982"/>
                <a:gd name="connsiteX10" fmla="*/ 639530 w 1703295"/>
                <a:gd name="connsiteY10" fmla="*/ 619909 h 1145982"/>
                <a:gd name="connsiteX11" fmla="*/ 508000 w 1703295"/>
                <a:gd name="connsiteY11" fmla="*/ 643955 h 1145982"/>
                <a:gd name="connsiteX12" fmla="*/ 615577 w 1703295"/>
                <a:gd name="connsiteY12" fmla="*/ 661884 h 1145982"/>
                <a:gd name="connsiteX13" fmla="*/ 711200 w 1703295"/>
                <a:gd name="connsiteY13" fmla="*/ 667861 h 1145982"/>
                <a:gd name="connsiteX14" fmla="*/ 914400 w 1703295"/>
                <a:gd name="connsiteY14" fmla="*/ 715672 h 1145982"/>
                <a:gd name="connsiteX15" fmla="*/ 932330 w 1703295"/>
                <a:gd name="connsiteY15" fmla="*/ 727625 h 1145982"/>
                <a:gd name="connsiteX16" fmla="*/ 926353 w 1703295"/>
                <a:gd name="connsiteY16" fmla="*/ 841178 h 1145982"/>
                <a:gd name="connsiteX17" fmla="*/ 950259 w 1703295"/>
                <a:gd name="connsiteY17" fmla="*/ 871061 h 1145982"/>
                <a:gd name="connsiteX18" fmla="*/ 968189 w 1703295"/>
                <a:gd name="connsiteY18" fmla="*/ 877037 h 1145982"/>
                <a:gd name="connsiteX19" fmla="*/ 1010024 w 1703295"/>
                <a:gd name="connsiteY19" fmla="*/ 883014 h 1145982"/>
                <a:gd name="connsiteX20" fmla="*/ 1219200 w 1703295"/>
                <a:gd name="connsiteY20" fmla="*/ 859108 h 1145982"/>
                <a:gd name="connsiteX21" fmla="*/ 1368612 w 1703295"/>
                <a:gd name="connsiteY21" fmla="*/ 847155 h 1145982"/>
                <a:gd name="connsiteX22" fmla="*/ 1356659 w 1703295"/>
                <a:gd name="connsiteY22" fmla="*/ 888990 h 1145982"/>
                <a:gd name="connsiteX23" fmla="*/ 1344706 w 1703295"/>
                <a:gd name="connsiteY23" fmla="*/ 972661 h 1145982"/>
                <a:gd name="connsiteX24" fmla="*/ 1314824 w 1703295"/>
                <a:gd name="connsiteY24" fmla="*/ 1086214 h 1145982"/>
                <a:gd name="connsiteX25" fmla="*/ 1332753 w 1703295"/>
                <a:gd name="connsiteY25" fmla="*/ 847155 h 1145982"/>
                <a:gd name="connsiteX26" fmla="*/ 1368612 w 1703295"/>
                <a:gd name="connsiteY26" fmla="*/ 757508 h 1145982"/>
                <a:gd name="connsiteX27" fmla="*/ 1404471 w 1703295"/>
                <a:gd name="connsiteY27" fmla="*/ 799343 h 1145982"/>
                <a:gd name="connsiteX28" fmla="*/ 1494118 w 1703295"/>
                <a:gd name="connsiteY28" fmla="*/ 948755 h 1145982"/>
                <a:gd name="connsiteX29" fmla="*/ 1553883 w 1703295"/>
                <a:gd name="connsiteY29" fmla="*/ 1014496 h 1145982"/>
                <a:gd name="connsiteX30" fmla="*/ 1667436 w 1703295"/>
                <a:gd name="connsiteY30" fmla="*/ 1098167 h 1145982"/>
                <a:gd name="connsiteX31" fmla="*/ 1703295 w 1703295"/>
                <a:gd name="connsiteY31" fmla="*/ 1116096 h 1145982"/>
                <a:gd name="connsiteX32" fmla="*/ 1398495 w 1703295"/>
                <a:gd name="connsiteY32" fmla="*/ 1128049 h 1145982"/>
                <a:gd name="connsiteX33" fmla="*/ 1344706 w 1703295"/>
                <a:gd name="connsiteY33" fmla="*/ 1140002 h 1145982"/>
                <a:gd name="connsiteX34" fmla="*/ 1308848 w 1703295"/>
                <a:gd name="connsiteY34"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20734 w 1703295"/>
                <a:gd name="connsiteY3" fmla="*/ 127597 h 1145982"/>
                <a:gd name="connsiteX4" fmla="*/ 316753 w 1703295"/>
                <a:gd name="connsiteY4" fmla="*/ 315249 h 1145982"/>
                <a:gd name="connsiteX5" fmla="*/ 454212 w 1703295"/>
                <a:gd name="connsiteY5" fmla="*/ 273414 h 1145982"/>
                <a:gd name="connsiteX6" fmla="*/ 466165 w 1703295"/>
                <a:gd name="connsiteY6" fmla="*/ 566261 h 1145982"/>
                <a:gd name="connsiteX7" fmla="*/ 556839 w 1703295"/>
                <a:gd name="connsiteY7" fmla="*/ 579380 h 1145982"/>
                <a:gd name="connsiteX8" fmla="*/ 657412 w 1703295"/>
                <a:gd name="connsiteY8" fmla="*/ 584190 h 1145982"/>
                <a:gd name="connsiteX9" fmla="*/ 681318 w 1703295"/>
                <a:gd name="connsiteY9" fmla="*/ 596143 h 1145982"/>
                <a:gd name="connsiteX10" fmla="*/ 639530 w 1703295"/>
                <a:gd name="connsiteY10" fmla="*/ 619909 h 1145982"/>
                <a:gd name="connsiteX11" fmla="*/ 508000 w 1703295"/>
                <a:gd name="connsiteY11" fmla="*/ 643955 h 1145982"/>
                <a:gd name="connsiteX12" fmla="*/ 615577 w 1703295"/>
                <a:gd name="connsiteY12" fmla="*/ 661884 h 1145982"/>
                <a:gd name="connsiteX13" fmla="*/ 711200 w 1703295"/>
                <a:gd name="connsiteY13" fmla="*/ 667861 h 1145982"/>
                <a:gd name="connsiteX14" fmla="*/ 914400 w 1703295"/>
                <a:gd name="connsiteY14" fmla="*/ 715672 h 1145982"/>
                <a:gd name="connsiteX15" fmla="*/ 932330 w 1703295"/>
                <a:gd name="connsiteY15" fmla="*/ 727625 h 1145982"/>
                <a:gd name="connsiteX16" fmla="*/ 926353 w 1703295"/>
                <a:gd name="connsiteY16" fmla="*/ 841178 h 1145982"/>
                <a:gd name="connsiteX17" fmla="*/ 950259 w 1703295"/>
                <a:gd name="connsiteY17" fmla="*/ 871061 h 1145982"/>
                <a:gd name="connsiteX18" fmla="*/ 968189 w 1703295"/>
                <a:gd name="connsiteY18" fmla="*/ 877037 h 1145982"/>
                <a:gd name="connsiteX19" fmla="*/ 1010024 w 1703295"/>
                <a:gd name="connsiteY19" fmla="*/ 883014 h 1145982"/>
                <a:gd name="connsiteX20" fmla="*/ 1219200 w 1703295"/>
                <a:gd name="connsiteY20" fmla="*/ 859108 h 1145982"/>
                <a:gd name="connsiteX21" fmla="*/ 1368612 w 1703295"/>
                <a:gd name="connsiteY21" fmla="*/ 847155 h 1145982"/>
                <a:gd name="connsiteX22" fmla="*/ 1356659 w 1703295"/>
                <a:gd name="connsiteY22" fmla="*/ 888990 h 1145982"/>
                <a:gd name="connsiteX23" fmla="*/ 1344706 w 1703295"/>
                <a:gd name="connsiteY23" fmla="*/ 972661 h 1145982"/>
                <a:gd name="connsiteX24" fmla="*/ 1314824 w 1703295"/>
                <a:gd name="connsiteY24" fmla="*/ 1086214 h 1145982"/>
                <a:gd name="connsiteX25" fmla="*/ 1332753 w 1703295"/>
                <a:gd name="connsiteY25" fmla="*/ 847155 h 1145982"/>
                <a:gd name="connsiteX26" fmla="*/ 1368612 w 1703295"/>
                <a:gd name="connsiteY26" fmla="*/ 757508 h 1145982"/>
                <a:gd name="connsiteX27" fmla="*/ 1404471 w 1703295"/>
                <a:gd name="connsiteY27" fmla="*/ 799343 h 1145982"/>
                <a:gd name="connsiteX28" fmla="*/ 1494118 w 1703295"/>
                <a:gd name="connsiteY28" fmla="*/ 948755 h 1145982"/>
                <a:gd name="connsiteX29" fmla="*/ 1553883 w 1703295"/>
                <a:gd name="connsiteY29" fmla="*/ 1014496 h 1145982"/>
                <a:gd name="connsiteX30" fmla="*/ 1667436 w 1703295"/>
                <a:gd name="connsiteY30" fmla="*/ 1098167 h 1145982"/>
                <a:gd name="connsiteX31" fmla="*/ 1703295 w 1703295"/>
                <a:gd name="connsiteY31" fmla="*/ 1116096 h 1145982"/>
                <a:gd name="connsiteX32" fmla="*/ 1398495 w 1703295"/>
                <a:gd name="connsiteY32" fmla="*/ 1128049 h 1145982"/>
                <a:gd name="connsiteX33" fmla="*/ 1344706 w 1703295"/>
                <a:gd name="connsiteY33" fmla="*/ 1140002 h 1145982"/>
                <a:gd name="connsiteX34" fmla="*/ 1308848 w 1703295"/>
                <a:gd name="connsiteY34"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20734 w 1703295"/>
                <a:gd name="connsiteY3" fmla="*/ 127597 h 1145982"/>
                <a:gd name="connsiteX4" fmla="*/ 316753 w 1703295"/>
                <a:gd name="connsiteY4" fmla="*/ 315249 h 1145982"/>
                <a:gd name="connsiteX5" fmla="*/ 454212 w 1703295"/>
                <a:gd name="connsiteY5" fmla="*/ 273414 h 1145982"/>
                <a:gd name="connsiteX6" fmla="*/ 466165 w 1703295"/>
                <a:gd name="connsiteY6" fmla="*/ 566261 h 1145982"/>
                <a:gd name="connsiteX7" fmla="*/ 556839 w 1703295"/>
                <a:gd name="connsiteY7" fmla="*/ 579380 h 1145982"/>
                <a:gd name="connsiteX8" fmla="*/ 657412 w 1703295"/>
                <a:gd name="connsiteY8" fmla="*/ 584190 h 1145982"/>
                <a:gd name="connsiteX9" fmla="*/ 681318 w 1703295"/>
                <a:gd name="connsiteY9" fmla="*/ 596143 h 1145982"/>
                <a:gd name="connsiteX10" fmla="*/ 639530 w 1703295"/>
                <a:gd name="connsiteY10" fmla="*/ 619909 h 1145982"/>
                <a:gd name="connsiteX11" fmla="*/ 508000 w 1703295"/>
                <a:gd name="connsiteY11" fmla="*/ 643955 h 1145982"/>
                <a:gd name="connsiteX12" fmla="*/ 615577 w 1703295"/>
                <a:gd name="connsiteY12" fmla="*/ 661884 h 1145982"/>
                <a:gd name="connsiteX13" fmla="*/ 711200 w 1703295"/>
                <a:gd name="connsiteY13" fmla="*/ 667861 h 1145982"/>
                <a:gd name="connsiteX14" fmla="*/ 914400 w 1703295"/>
                <a:gd name="connsiteY14" fmla="*/ 715672 h 1145982"/>
                <a:gd name="connsiteX15" fmla="*/ 932330 w 1703295"/>
                <a:gd name="connsiteY15" fmla="*/ 727625 h 1145982"/>
                <a:gd name="connsiteX16" fmla="*/ 926353 w 1703295"/>
                <a:gd name="connsiteY16" fmla="*/ 841178 h 1145982"/>
                <a:gd name="connsiteX17" fmla="*/ 950259 w 1703295"/>
                <a:gd name="connsiteY17" fmla="*/ 871061 h 1145982"/>
                <a:gd name="connsiteX18" fmla="*/ 968189 w 1703295"/>
                <a:gd name="connsiteY18" fmla="*/ 877037 h 1145982"/>
                <a:gd name="connsiteX19" fmla="*/ 1010024 w 1703295"/>
                <a:gd name="connsiteY19" fmla="*/ 883014 h 1145982"/>
                <a:gd name="connsiteX20" fmla="*/ 1219200 w 1703295"/>
                <a:gd name="connsiteY20" fmla="*/ 859108 h 1145982"/>
                <a:gd name="connsiteX21" fmla="*/ 1368612 w 1703295"/>
                <a:gd name="connsiteY21" fmla="*/ 847155 h 1145982"/>
                <a:gd name="connsiteX22" fmla="*/ 1356659 w 1703295"/>
                <a:gd name="connsiteY22" fmla="*/ 888990 h 1145982"/>
                <a:gd name="connsiteX23" fmla="*/ 1344706 w 1703295"/>
                <a:gd name="connsiteY23" fmla="*/ 972661 h 1145982"/>
                <a:gd name="connsiteX24" fmla="*/ 1314824 w 1703295"/>
                <a:gd name="connsiteY24" fmla="*/ 1086214 h 1145982"/>
                <a:gd name="connsiteX25" fmla="*/ 1332753 w 1703295"/>
                <a:gd name="connsiteY25" fmla="*/ 847155 h 1145982"/>
                <a:gd name="connsiteX26" fmla="*/ 1368612 w 1703295"/>
                <a:gd name="connsiteY26" fmla="*/ 757508 h 1145982"/>
                <a:gd name="connsiteX27" fmla="*/ 1404471 w 1703295"/>
                <a:gd name="connsiteY27" fmla="*/ 799343 h 1145982"/>
                <a:gd name="connsiteX28" fmla="*/ 1494118 w 1703295"/>
                <a:gd name="connsiteY28" fmla="*/ 948755 h 1145982"/>
                <a:gd name="connsiteX29" fmla="*/ 1553883 w 1703295"/>
                <a:gd name="connsiteY29" fmla="*/ 1014496 h 1145982"/>
                <a:gd name="connsiteX30" fmla="*/ 1667436 w 1703295"/>
                <a:gd name="connsiteY30" fmla="*/ 1098167 h 1145982"/>
                <a:gd name="connsiteX31" fmla="*/ 1703295 w 1703295"/>
                <a:gd name="connsiteY31" fmla="*/ 1116096 h 1145982"/>
                <a:gd name="connsiteX32" fmla="*/ 1398495 w 1703295"/>
                <a:gd name="connsiteY32" fmla="*/ 1128049 h 1145982"/>
                <a:gd name="connsiteX33" fmla="*/ 1344706 w 1703295"/>
                <a:gd name="connsiteY33" fmla="*/ 1140002 h 1145982"/>
                <a:gd name="connsiteX34" fmla="*/ 1308848 w 1703295"/>
                <a:gd name="connsiteY34"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20734 w 1703295"/>
                <a:gd name="connsiteY3" fmla="*/ 127597 h 1145982"/>
                <a:gd name="connsiteX4" fmla="*/ 316753 w 1703295"/>
                <a:gd name="connsiteY4" fmla="*/ 315249 h 1145982"/>
                <a:gd name="connsiteX5" fmla="*/ 454212 w 1703295"/>
                <a:gd name="connsiteY5" fmla="*/ 273414 h 1145982"/>
                <a:gd name="connsiteX6" fmla="*/ 466165 w 1703295"/>
                <a:gd name="connsiteY6" fmla="*/ 566261 h 1145982"/>
                <a:gd name="connsiteX7" fmla="*/ 556839 w 1703295"/>
                <a:gd name="connsiteY7" fmla="*/ 579380 h 1145982"/>
                <a:gd name="connsiteX8" fmla="*/ 657412 w 1703295"/>
                <a:gd name="connsiteY8" fmla="*/ 584190 h 1145982"/>
                <a:gd name="connsiteX9" fmla="*/ 681318 w 1703295"/>
                <a:gd name="connsiteY9" fmla="*/ 596143 h 1145982"/>
                <a:gd name="connsiteX10" fmla="*/ 639530 w 1703295"/>
                <a:gd name="connsiteY10" fmla="*/ 619909 h 1145982"/>
                <a:gd name="connsiteX11" fmla="*/ 508000 w 1703295"/>
                <a:gd name="connsiteY11" fmla="*/ 643955 h 1145982"/>
                <a:gd name="connsiteX12" fmla="*/ 615577 w 1703295"/>
                <a:gd name="connsiteY12" fmla="*/ 661884 h 1145982"/>
                <a:gd name="connsiteX13" fmla="*/ 711200 w 1703295"/>
                <a:gd name="connsiteY13" fmla="*/ 667861 h 1145982"/>
                <a:gd name="connsiteX14" fmla="*/ 914400 w 1703295"/>
                <a:gd name="connsiteY14" fmla="*/ 715672 h 1145982"/>
                <a:gd name="connsiteX15" fmla="*/ 932330 w 1703295"/>
                <a:gd name="connsiteY15" fmla="*/ 727625 h 1145982"/>
                <a:gd name="connsiteX16" fmla="*/ 926353 w 1703295"/>
                <a:gd name="connsiteY16" fmla="*/ 841178 h 1145982"/>
                <a:gd name="connsiteX17" fmla="*/ 950259 w 1703295"/>
                <a:gd name="connsiteY17" fmla="*/ 871061 h 1145982"/>
                <a:gd name="connsiteX18" fmla="*/ 968189 w 1703295"/>
                <a:gd name="connsiteY18" fmla="*/ 877037 h 1145982"/>
                <a:gd name="connsiteX19" fmla="*/ 1010024 w 1703295"/>
                <a:gd name="connsiteY19" fmla="*/ 883014 h 1145982"/>
                <a:gd name="connsiteX20" fmla="*/ 1219200 w 1703295"/>
                <a:gd name="connsiteY20" fmla="*/ 859108 h 1145982"/>
                <a:gd name="connsiteX21" fmla="*/ 1368612 w 1703295"/>
                <a:gd name="connsiteY21" fmla="*/ 847155 h 1145982"/>
                <a:gd name="connsiteX22" fmla="*/ 1356659 w 1703295"/>
                <a:gd name="connsiteY22" fmla="*/ 888990 h 1145982"/>
                <a:gd name="connsiteX23" fmla="*/ 1344706 w 1703295"/>
                <a:gd name="connsiteY23" fmla="*/ 972661 h 1145982"/>
                <a:gd name="connsiteX24" fmla="*/ 1314824 w 1703295"/>
                <a:gd name="connsiteY24" fmla="*/ 1086214 h 1145982"/>
                <a:gd name="connsiteX25" fmla="*/ 1332753 w 1703295"/>
                <a:gd name="connsiteY25" fmla="*/ 847155 h 1145982"/>
                <a:gd name="connsiteX26" fmla="*/ 1368612 w 1703295"/>
                <a:gd name="connsiteY26" fmla="*/ 757508 h 1145982"/>
                <a:gd name="connsiteX27" fmla="*/ 1404471 w 1703295"/>
                <a:gd name="connsiteY27" fmla="*/ 799343 h 1145982"/>
                <a:gd name="connsiteX28" fmla="*/ 1494118 w 1703295"/>
                <a:gd name="connsiteY28" fmla="*/ 948755 h 1145982"/>
                <a:gd name="connsiteX29" fmla="*/ 1553883 w 1703295"/>
                <a:gd name="connsiteY29" fmla="*/ 1014496 h 1145982"/>
                <a:gd name="connsiteX30" fmla="*/ 1667436 w 1703295"/>
                <a:gd name="connsiteY30" fmla="*/ 1098167 h 1145982"/>
                <a:gd name="connsiteX31" fmla="*/ 1703295 w 1703295"/>
                <a:gd name="connsiteY31" fmla="*/ 1116096 h 1145982"/>
                <a:gd name="connsiteX32" fmla="*/ 1398495 w 1703295"/>
                <a:gd name="connsiteY32" fmla="*/ 1128049 h 1145982"/>
                <a:gd name="connsiteX33" fmla="*/ 1344706 w 1703295"/>
                <a:gd name="connsiteY33" fmla="*/ 1140002 h 1145982"/>
                <a:gd name="connsiteX34" fmla="*/ 1308848 w 1703295"/>
                <a:gd name="connsiteY34"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20734 w 1703295"/>
                <a:gd name="connsiteY3" fmla="*/ 127597 h 1145982"/>
                <a:gd name="connsiteX4" fmla="*/ 316753 w 1703295"/>
                <a:gd name="connsiteY4" fmla="*/ 315249 h 1145982"/>
                <a:gd name="connsiteX5" fmla="*/ 454212 w 1703295"/>
                <a:gd name="connsiteY5" fmla="*/ 273414 h 1145982"/>
                <a:gd name="connsiteX6" fmla="*/ 466165 w 1703295"/>
                <a:gd name="connsiteY6" fmla="*/ 566261 h 1145982"/>
                <a:gd name="connsiteX7" fmla="*/ 556839 w 1703295"/>
                <a:gd name="connsiteY7" fmla="*/ 579380 h 1145982"/>
                <a:gd name="connsiteX8" fmla="*/ 657412 w 1703295"/>
                <a:gd name="connsiteY8" fmla="*/ 584190 h 1145982"/>
                <a:gd name="connsiteX9" fmla="*/ 681318 w 1703295"/>
                <a:gd name="connsiteY9" fmla="*/ 596143 h 1145982"/>
                <a:gd name="connsiteX10" fmla="*/ 639530 w 1703295"/>
                <a:gd name="connsiteY10" fmla="*/ 619909 h 1145982"/>
                <a:gd name="connsiteX11" fmla="*/ 508000 w 1703295"/>
                <a:gd name="connsiteY11" fmla="*/ 643955 h 1145982"/>
                <a:gd name="connsiteX12" fmla="*/ 615577 w 1703295"/>
                <a:gd name="connsiteY12" fmla="*/ 661884 h 1145982"/>
                <a:gd name="connsiteX13" fmla="*/ 711200 w 1703295"/>
                <a:gd name="connsiteY13" fmla="*/ 667861 h 1145982"/>
                <a:gd name="connsiteX14" fmla="*/ 914400 w 1703295"/>
                <a:gd name="connsiteY14" fmla="*/ 715672 h 1145982"/>
                <a:gd name="connsiteX15" fmla="*/ 932330 w 1703295"/>
                <a:gd name="connsiteY15" fmla="*/ 727625 h 1145982"/>
                <a:gd name="connsiteX16" fmla="*/ 926353 w 1703295"/>
                <a:gd name="connsiteY16" fmla="*/ 841178 h 1145982"/>
                <a:gd name="connsiteX17" fmla="*/ 950259 w 1703295"/>
                <a:gd name="connsiteY17" fmla="*/ 871061 h 1145982"/>
                <a:gd name="connsiteX18" fmla="*/ 968189 w 1703295"/>
                <a:gd name="connsiteY18" fmla="*/ 877037 h 1145982"/>
                <a:gd name="connsiteX19" fmla="*/ 1010024 w 1703295"/>
                <a:gd name="connsiteY19" fmla="*/ 883014 h 1145982"/>
                <a:gd name="connsiteX20" fmla="*/ 1219200 w 1703295"/>
                <a:gd name="connsiteY20" fmla="*/ 859108 h 1145982"/>
                <a:gd name="connsiteX21" fmla="*/ 1368612 w 1703295"/>
                <a:gd name="connsiteY21" fmla="*/ 847155 h 1145982"/>
                <a:gd name="connsiteX22" fmla="*/ 1356659 w 1703295"/>
                <a:gd name="connsiteY22" fmla="*/ 888990 h 1145982"/>
                <a:gd name="connsiteX23" fmla="*/ 1344706 w 1703295"/>
                <a:gd name="connsiteY23" fmla="*/ 972661 h 1145982"/>
                <a:gd name="connsiteX24" fmla="*/ 1314824 w 1703295"/>
                <a:gd name="connsiteY24" fmla="*/ 1086214 h 1145982"/>
                <a:gd name="connsiteX25" fmla="*/ 1332753 w 1703295"/>
                <a:gd name="connsiteY25" fmla="*/ 847155 h 1145982"/>
                <a:gd name="connsiteX26" fmla="*/ 1368612 w 1703295"/>
                <a:gd name="connsiteY26" fmla="*/ 757508 h 1145982"/>
                <a:gd name="connsiteX27" fmla="*/ 1404471 w 1703295"/>
                <a:gd name="connsiteY27" fmla="*/ 799343 h 1145982"/>
                <a:gd name="connsiteX28" fmla="*/ 1494118 w 1703295"/>
                <a:gd name="connsiteY28" fmla="*/ 948755 h 1145982"/>
                <a:gd name="connsiteX29" fmla="*/ 1553883 w 1703295"/>
                <a:gd name="connsiteY29" fmla="*/ 1014496 h 1145982"/>
                <a:gd name="connsiteX30" fmla="*/ 1667436 w 1703295"/>
                <a:gd name="connsiteY30" fmla="*/ 1098167 h 1145982"/>
                <a:gd name="connsiteX31" fmla="*/ 1703295 w 1703295"/>
                <a:gd name="connsiteY31" fmla="*/ 1116096 h 1145982"/>
                <a:gd name="connsiteX32" fmla="*/ 1398495 w 1703295"/>
                <a:gd name="connsiteY32" fmla="*/ 1128049 h 1145982"/>
                <a:gd name="connsiteX33" fmla="*/ 1344706 w 1703295"/>
                <a:gd name="connsiteY33" fmla="*/ 1140002 h 1145982"/>
                <a:gd name="connsiteX34" fmla="*/ 1308848 w 1703295"/>
                <a:gd name="connsiteY34"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20734 w 1703295"/>
                <a:gd name="connsiteY3" fmla="*/ 127597 h 1145982"/>
                <a:gd name="connsiteX4" fmla="*/ 316753 w 1703295"/>
                <a:gd name="connsiteY4" fmla="*/ 315249 h 1145982"/>
                <a:gd name="connsiteX5" fmla="*/ 454212 w 1703295"/>
                <a:gd name="connsiteY5" fmla="*/ 273414 h 1145982"/>
                <a:gd name="connsiteX6" fmla="*/ 466165 w 1703295"/>
                <a:gd name="connsiteY6" fmla="*/ 566261 h 1145982"/>
                <a:gd name="connsiteX7" fmla="*/ 556839 w 1703295"/>
                <a:gd name="connsiteY7" fmla="*/ 579380 h 1145982"/>
                <a:gd name="connsiteX8" fmla="*/ 657412 w 1703295"/>
                <a:gd name="connsiteY8" fmla="*/ 584190 h 1145982"/>
                <a:gd name="connsiteX9" fmla="*/ 681318 w 1703295"/>
                <a:gd name="connsiteY9" fmla="*/ 596143 h 1145982"/>
                <a:gd name="connsiteX10" fmla="*/ 639530 w 1703295"/>
                <a:gd name="connsiteY10" fmla="*/ 619909 h 1145982"/>
                <a:gd name="connsiteX11" fmla="*/ 508000 w 1703295"/>
                <a:gd name="connsiteY11" fmla="*/ 643955 h 1145982"/>
                <a:gd name="connsiteX12" fmla="*/ 615577 w 1703295"/>
                <a:gd name="connsiteY12" fmla="*/ 661884 h 1145982"/>
                <a:gd name="connsiteX13" fmla="*/ 711200 w 1703295"/>
                <a:gd name="connsiteY13" fmla="*/ 667861 h 1145982"/>
                <a:gd name="connsiteX14" fmla="*/ 914400 w 1703295"/>
                <a:gd name="connsiteY14" fmla="*/ 715672 h 1145982"/>
                <a:gd name="connsiteX15" fmla="*/ 932330 w 1703295"/>
                <a:gd name="connsiteY15" fmla="*/ 727625 h 1145982"/>
                <a:gd name="connsiteX16" fmla="*/ 926353 w 1703295"/>
                <a:gd name="connsiteY16" fmla="*/ 841178 h 1145982"/>
                <a:gd name="connsiteX17" fmla="*/ 950259 w 1703295"/>
                <a:gd name="connsiteY17" fmla="*/ 871061 h 1145982"/>
                <a:gd name="connsiteX18" fmla="*/ 968189 w 1703295"/>
                <a:gd name="connsiteY18" fmla="*/ 877037 h 1145982"/>
                <a:gd name="connsiteX19" fmla="*/ 1010024 w 1703295"/>
                <a:gd name="connsiteY19" fmla="*/ 883014 h 1145982"/>
                <a:gd name="connsiteX20" fmla="*/ 1219200 w 1703295"/>
                <a:gd name="connsiteY20" fmla="*/ 859108 h 1145982"/>
                <a:gd name="connsiteX21" fmla="*/ 1368612 w 1703295"/>
                <a:gd name="connsiteY21" fmla="*/ 847155 h 1145982"/>
                <a:gd name="connsiteX22" fmla="*/ 1356659 w 1703295"/>
                <a:gd name="connsiteY22" fmla="*/ 888990 h 1145982"/>
                <a:gd name="connsiteX23" fmla="*/ 1344706 w 1703295"/>
                <a:gd name="connsiteY23" fmla="*/ 972661 h 1145982"/>
                <a:gd name="connsiteX24" fmla="*/ 1314824 w 1703295"/>
                <a:gd name="connsiteY24" fmla="*/ 1086214 h 1145982"/>
                <a:gd name="connsiteX25" fmla="*/ 1332753 w 1703295"/>
                <a:gd name="connsiteY25" fmla="*/ 847155 h 1145982"/>
                <a:gd name="connsiteX26" fmla="*/ 1368612 w 1703295"/>
                <a:gd name="connsiteY26" fmla="*/ 757508 h 1145982"/>
                <a:gd name="connsiteX27" fmla="*/ 1404471 w 1703295"/>
                <a:gd name="connsiteY27" fmla="*/ 799343 h 1145982"/>
                <a:gd name="connsiteX28" fmla="*/ 1494118 w 1703295"/>
                <a:gd name="connsiteY28" fmla="*/ 948755 h 1145982"/>
                <a:gd name="connsiteX29" fmla="*/ 1553883 w 1703295"/>
                <a:gd name="connsiteY29" fmla="*/ 1014496 h 1145982"/>
                <a:gd name="connsiteX30" fmla="*/ 1667436 w 1703295"/>
                <a:gd name="connsiteY30" fmla="*/ 1098167 h 1145982"/>
                <a:gd name="connsiteX31" fmla="*/ 1703295 w 1703295"/>
                <a:gd name="connsiteY31" fmla="*/ 1116096 h 1145982"/>
                <a:gd name="connsiteX32" fmla="*/ 1398495 w 1703295"/>
                <a:gd name="connsiteY32" fmla="*/ 1128049 h 1145982"/>
                <a:gd name="connsiteX33" fmla="*/ 1344706 w 1703295"/>
                <a:gd name="connsiteY33" fmla="*/ 1140002 h 1145982"/>
                <a:gd name="connsiteX34" fmla="*/ 1308848 w 1703295"/>
                <a:gd name="connsiteY34"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20734 w 1703295"/>
                <a:gd name="connsiteY3" fmla="*/ 127597 h 1145982"/>
                <a:gd name="connsiteX4" fmla="*/ 316753 w 1703295"/>
                <a:gd name="connsiteY4" fmla="*/ 315249 h 1145982"/>
                <a:gd name="connsiteX5" fmla="*/ 454212 w 1703295"/>
                <a:gd name="connsiteY5" fmla="*/ 273414 h 1145982"/>
                <a:gd name="connsiteX6" fmla="*/ 466165 w 1703295"/>
                <a:gd name="connsiteY6" fmla="*/ 566261 h 1145982"/>
                <a:gd name="connsiteX7" fmla="*/ 556839 w 1703295"/>
                <a:gd name="connsiteY7" fmla="*/ 579380 h 1145982"/>
                <a:gd name="connsiteX8" fmla="*/ 657412 w 1703295"/>
                <a:gd name="connsiteY8" fmla="*/ 584190 h 1145982"/>
                <a:gd name="connsiteX9" fmla="*/ 681318 w 1703295"/>
                <a:gd name="connsiteY9" fmla="*/ 596143 h 1145982"/>
                <a:gd name="connsiteX10" fmla="*/ 639530 w 1703295"/>
                <a:gd name="connsiteY10" fmla="*/ 619909 h 1145982"/>
                <a:gd name="connsiteX11" fmla="*/ 508000 w 1703295"/>
                <a:gd name="connsiteY11" fmla="*/ 643955 h 1145982"/>
                <a:gd name="connsiteX12" fmla="*/ 615577 w 1703295"/>
                <a:gd name="connsiteY12" fmla="*/ 661884 h 1145982"/>
                <a:gd name="connsiteX13" fmla="*/ 711200 w 1703295"/>
                <a:gd name="connsiteY13" fmla="*/ 667861 h 1145982"/>
                <a:gd name="connsiteX14" fmla="*/ 914400 w 1703295"/>
                <a:gd name="connsiteY14" fmla="*/ 715672 h 1145982"/>
                <a:gd name="connsiteX15" fmla="*/ 932330 w 1703295"/>
                <a:gd name="connsiteY15" fmla="*/ 727625 h 1145982"/>
                <a:gd name="connsiteX16" fmla="*/ 926353 w 1703295"/>
                <a:gd name="connsiteY16" fmla="*/ 841178 h 1145982"/>
                <a:gd name="connsiteX17" fmla="*/ 950259 w 1703295"/>
                <a:gd name="connsiteY17" fmla="*/ 871061 h 1145982"/>
                <a:gd name="connsiteX18" fmla="*/ 968189 w 1703295"/>
                <a:gd name="connsiteY18" fmla="*/ 877037 h 1145982"/>
                <a:gd name="connsiteX19" fmla="*/ 1010024 w 1703295"/>
                <a:gd name="connsiteY19" fmla="*/ 883014 h 1145982"/>
                <a:gd name="connsiteX20" fmla="*/ 1219200 w 1703295"/>
                <a:gd name="connsiteY20" fmla="*/ 859108 h 1145982"/>
                <a:gd name="connsiteX21" fmla="*/ 1368612 w 1703295"/>
                <a:gd name="connsiteY21" fmla="*/ 847155 h 1145982"/>
                <a:gd name="connsiteX22" fmla="*/ 1356659 w 1703295"/>
                <a:gd name="connsiteY22" fmla="*/ 888990 h 1145982"/>
                <a:gd name="connsiteX23" fmla="*/ 1344706 w 1703295"/>
                <a:gd name="connsiteY23" fmla="*/ 972661 h 1145982"/>
                <a:gd name="connsiteX24" fmla="*/ 1314824 w 1703295"/>
                <a:gd name="connsiteY24" fmla="*/ 1086214 h 1145982"/>
                <a:gd name="connsiteX25" fmla="*/ 1332753 w 1703295"/>
                <a:gd name="connsiteY25" fmla="*/ 847155 h 1145982"/>
                <a:gd name="connsiteX26" fmla="*/ 1368612 w 1703295"/>
                <a:gd name="connsiteY26" fmla="*/ 757508 h 1145982"/>
                <a:gd name="connsiteX27" fmla="*/ 1404471 w 1703295"/>
                <a:gd name="connsiteY27" fmla="*/ 799343 h 1145982"/>
                <a:gd name="connsiteX28" fmla="*/ 1494118 w 1703295"/>
                <a:gd name="connsiteY28" fmla="*/ 948755 h 1145982"/>
                <a:gd name="connsiteX29" fmla="*/ 1553883 w 1703295"/>
                <a:gd name="connsiteY29" fmla="*/ 1014496 h 1145982"/>
                <a:gd name="connsiteX30" fmla="*/ 1667436 w 1703295"/>
                <a:gd name="connsiteY30" fmla="*/ 1098167 h 1145982"/>
                <a:gd name="connsiteX31" fmla="*/ 1703295 w 1703295"/>
                <a:gd name="connsiteY31" fmla="*/ 1116096 h 1145982"/>
                <a:gd name="connsiteX32" fmla="*/ 1398495 w 1703295"/>
                <a:gd name="connsiteY32" fmla="*/ 1128049 h 1145982"/>
                <a:gd name="connsiteX33" fmla="*/ 1344706 w 1703295"/>
                <a:gd name="connsiteY33" fmla="*/ 1140002 h 1145982"/>
                <a:gd name="connsiteX34" fmla="*/ 1308848 w 1703295"/>
                <a:gd name="connsiteY34" fmla="*/ 1145978 h 1145982"/>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556839 w 1703295"/>
                <a:gd name="connsiteY7" fmla="*/ 568931 h 1135533"/>
                <a:gd name="connsiteX8" fmla="*/ 657412 w 1703295"/>
                <a:gd name="connsiteY8" fmla="*/ 573741 h 1135533"/>
                <a:gd name="connsiteX9" fmla="*/ 681318 w 1703295"/>
                <a:gd name="connsiteY9" fmla="*/ 585694 h 1135533"/>
                <a:gd name="connsiteX10" fmla="*/ 639530 w 1703295"/>
                <a:gd name="connsiteY10" fmla="*/ 609460 h 1135533"/>
                <a:gd name="connsiteX11" fmla="*/ 508000 w 1703295"/>
                <a:gd name="connsiteY11" fmla="*/ 633506 h 1135533"/>
                <a:gd name="connsiteX12" fmla="*/ 615577 w 1703295"/>
                <a:gd name="connsiteY12" fmla="*/ 651435 h 1135533"/>
                <a:gd name="connsiteX13" fmla="*/ 711200 w 1703295"/>
                <a:gd name="connsiteY13" fmla="*/ 657412 h 1135533"/>
                <a:gd name="connsiteX14" fmla="*/ 914400 w 1703295"/>
                <a:gd name="connsiteY14" fmla="*/ 705223 h 1135533"/>
                <a:gd name="connsiteX15" fmla="*/ 932330 w 1703295"/>
                <a:gd name="connsiteY15" fmla="*/ 717176 h 1135533"/>
                <a:gd name="connsiteX16" fmla="*/ 926353 w 1703295"/>
                <a:gd name="connsiteY16" fmla="*/ 830729 h 1135533"/>
                <a:gd name="connsiteX17" fmla="*/ 950259 w 1703295"/>
                <a:gd name="connsiteY17" fmla="*/ 860612 h 1135533"/>
                <a:gd name="connsiteX18" fmla="*/ 968189 w 1703295"/>
                <a:gd name="connsiteY18" fmla="*/ 866588 h 1135533"/>
                <a:gd name="connsiteX19" fmla="*/ 1010024 w 1703295"/>
                <a:gd name="connsiteY19" fmla="*/ 872565 h 1135533"/>
                <a:gd name="connsiteX20" fmla="*/ 1219200 w 1703295"/>
                <a:gd name="connsiteY20" fmla="*/ 848659 h 1135533"/>
                <a:gd name="connsiteX21" fmla="*/ 1368612 w 1703295"/>
                <a:gd name="connsiteY21" fmla="*/ 836706 h 1135533"/>
                <a:gd name="connsiteX22" fmla="*/ 1356659 w 1703295"/>
                <a:gd name="connsiteY22" fmla="*/ 878541 h 1135533"/>
                <a:gd name="connsiteX23" fmla="*/ 1344706 w 1703295"/>
                <a:gd name="connsiteY23" fmla="*/ 962212 h 1135533"/>
                <a:gd name="connsiteX24" fmla="*/ 1314824 w 1703295"/>
                <a:gd name="connsiteY24" fmla="*/ 1075765 h 1135533"/>
                <a:gd name="connsiteX25" fmla="*/ 1332753 w 1703295"/>
                <a:gd name="connsiteY25" fmla="*/ 836706 h 1135533"/>
                <a:gd name="connsiteX26" fmla="*/ 1368612 w 1703295"/>
                <a:gd name="connsiteY26" fmla="*/ 747059 h 1135533"/>
                <a:gd name="connsiteX27" fmla="*/ 1404471 w 1703295"/>
                <a:gd name="connsiteY27" fmla="*/ 788894 h 1135533"/>
                <a:gd name="connsiteX28" fmla="*/ 1494118 w 1703295"/>
                <a:gd name="connsiteY28" fmla="*/ 938306 h 1135533"/>
                <a:gd name="connsiteX29" fmla="*/ 1553883 w 1703295"/>
                <a:gd name="connsiteY29" fmla="*/ 1004047 h 1135533"/>
                <a:gd name="connsiteX30" fmla="*/ 1667436 w 1703295"/>
                <a:gd name="connsiteY30" fmla="*/ 1087718 h 1135533"/>
                <a:gd name="connsiteX31" fmla="*/ 1703295 w 1703295"/>
                <a:gd name="connsiteY31" fmla="*/ 1105647 h 1135533"/>
                <a:gd name="connsiteX32" fmla="*/ 1398495 w 1703295"/>
                <a:gd name="connsiteY32" fmla="*/ 1117600 h 1135533"/>
                <a:gd name="connsiteX33" fmla="*/ 1344706 w 1703295"/>
                <a:gd name="connsiteY33" fmla="*/ 1129553 h 1135533"/>
                <a:gd name="connsiteX34" fmla="*/ 1308848 w 1703295"/>
                <a:gd name="connsiteY34"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556839 w 1703295"/>
                <a:gd name="connsiteY7" fmla="*/ 568931 h 1135533"/>
                <a:gd name="connsiteX8" fmla="*/ 657412 w 1703295"/>
                <a:gd name="connsiteY8" fmla="*/ 573741 h 1135533"/>
                <a:gd name="connsiteX9" fmla="*/ 681318 w 1703295"/>
                <a:gd name="connsiteY9" fmla="*/ 585694 h 1135533"/>
                <a:gd name="connsiteX10" fmla="*/ 639530 w 1703295"/>
                <a:gd name="connsiteY10" fmla="*/ 609460 h 1135533"/>
                <a:gd name="connsiteX11" fmla="*/ 508000 w 1703295"/>
                <a:gd name="connsiteY11" fmla="*/ 633506 h 1135533"/>
                <a:gd name="connsiteX12" fmla="*/ 615577 w 1703295"/>
                <a:gd name="connsiteY12" fmla="*/ 651435 h 1135533"/>
                <a:gd name="connsiteX13" fmla="*/ 711200 w 1703295"/>
                <a:gd name="connsiteY13" fmla="*/ 657412 h 1135533"/>
                <a:gd name="connsiteX14" fmla="*/ 914400 w 1703295"/>
                <a:gd name="connsiteY14" fmla="*/ 705223 h 1135533"/>
                <a:gd name="connsiteX15" fmla="*/ 932330 w 1703295"/>
                <a:gd name="connsiteY15" fmla="*/ 717176 h 1135533"/>
                <a:gd name="connsiteX16" fmla="*/ 926353 w 1703295"/>
                <a:gd name="connsiteY16" fmla="*/ 830729 h 1135533"/>
                <a:gd name="connsiteX17" fmla="*/ 950259 w 1703295"/>
                <a:gd name="connsiteY17" fmla="*/ 860612 h 1135533"/>
                <a:gd name="connsiteX18" fmla="*/ 968189 w 1703295"/>
                <a:gd name="connsiteY18" fmla="*/ 866588 h 1135533"/>
                <a:gd name="connsiteX19" fmla="*/ 1010024 w 1703295"/>
                <a:gd name="connsiteY19" fmla="*/ 872565 h 1135533"/>
                <a:gd name="connsiteX20" fmla="*/ 1219200 w 1703295"/>
                <a:gd name="connsiteY20" fmla="*/ 848659 h 1135533"/>
                <a:gd name="connsiteX21" fmla="*/ 1368612 w 1703295"/>
                <a:gd name="connsiteY21" fmla="*/ 836706 h 1135533"/>
                <a:gd name="connsiteX22" fmla="*/ 1356659 w 1703295"/>
                <a:gd name="connsiteY22" fmla="*/ 878541 h 1135533"/>
                <a:gd name="connsiteX23" fmla="*/ 1344706 w 1703295"/>
                <a:gd name="connsiteY23" fmla="*/ 962212 h 1135533"/>
                <a:gd name="connsiteX24" fmla="*/ 1314824 w 1703295"/>
                <a:gd name="connsiteY24" fmla="*/ 1075765 h 1135533"/>
                <a:gd name="connsiteX25" fmla="*/ 1332753 w 1703295"/>
                <a:gd name="connsiteY25" fmla="*/ 836706 h 1135533"/>
                <a:gd name="connsiteX26" fmla="*/ 1368612 w 1703295"/>
                <a:gd name="connsiteY26" fmla="*/ 747059 h 1135533"/>
                <a:gd name="connsiteX27" fmla="*/ 1404471 w 1703295"/>
                <a:gd name="connsiteY27" fmla="*/ 788894 h 1135533"/>
                <a:gd name="connsiteX28" fmla="*/ 1494118 w 1703295"/>
                <a:gd name="connsiteY28" fmla="*/ 938306 h 1135533"/>
                <a:gd name="connsiteX29" fmla="*/ 1553883 w 1703295"/>
                <a:gd name="connsiteY29" fmla="*/ 1004047 h 1135533"/>
                <a:gd name="connsiteX30" fmla="*/ 1667436 w 1703295"/>
                <a:gd name="connsiteY30" fmla="*/ 1087718 h 1135533"/>
                <a:gd name="connsiteX31" fmla="*/ 1703295 w 1703295"/>
                <a:gd name="connsiteY31" fmla="*/ 1105647 h 1135533"/>
                <a:gd name="connsiteX32" fmla="*/ 1398495 w 1703295"/>
                <a:gd name="connsiteY32" fmla="*/ 1117600 h 1135533"/>
                <a:gd name="connsiteX33" fmla="*/ 1344706 w 1703295"/>
                <a:gd name="connsiteY33" fmla="*/ 1129553 h 1135533"/>
                <a:gd name="connsiteX34" fmla="*/ 1308848 w 1703295"/>
                <a:gd name="connsiteY34"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556839 w 1703295"/>
                <a:gd name="connsiteY7" fmla="*/ 568931 h 1135533"/>
                <a:gd name="connsiteX8" fmla="*/ 657412 w 1703295"/>
                <a:gd name="connsiteY8" fmla="*/ 573741 h 1135533"/>
                <a:gd name="connsiteX9" fmla="*/ 681318 w 1703295"/>
                <a:gd name="connsiteY9" fmla="*/ 585694 h 1135533"/>
                <a:gd name="connsiteX10" fmla="*/ 639530 w 1703295"/>
                <a:gd name="connsiteY10" fmla="*/ 609460 h 1135533"/>
                <a:gd name="connsiteX11" fmla="*/ 508000 w 1703295"/>
                <a:gd name="connsiteY11" fmla="*/ 633506 h 1135533"/>
                <a:gd name="connsiteX12" fmla="*/ 615577 w 1703295"/>
                <a:gd name="connsiteY12" fmla="*/ 651435 h 1135533"/>
                <a:gd name="connsiteX13" fmla="*/ 711200 w 1703295"/>
                <a:gd name="connsiteY13" fmla="*/ 657412 h 1135533"/>
                <a:gd name="connsiteX14" fmla="*/ 914400 w 1703295"/>
                <a:gd name="connsiteY14" fmla="*/ 705223 h 1135533"/>
                <a:gd name="connsiteX15" fmla="*/ 932330 w 1703295"/>
                <a:gd name="connsiteY15" fmla="*/ 717176 h 1135533"/>
                <a:gd name="connsiteX16" fmla="*/ 926353 w 1703295"/>
                <a:gd name="connsiteY16" fmla="*/ 830729 h 1135533"/>
                <a:gd name="connsiteX17" fmla="*/ 950259 w 1703295"/>
                <a:gd name="connsiteY17" fmla="*/ 860612 h 1135533"/>
                <a:gd name="connsiteX18" fmla="*/ 968189 w 1703295"/>
                <a:gd name="connsiteY18" fmla="*/ 866588 h 1135533"/>
                <a:gd name="connsiteX19" fmla="*/ 1010024 w 1703295"/>
                <a:gd name="connsiteY19" fmla="*/ 872565 h 1135533"/>
                <a:gd name="connsiteX20" fmla="*/ 1219200 w 1703295"/>
                <a:gd name="connsiteY20" fmla="*/ 848659 h 1135533"/>
                <a:gd name="connsiteX21" fmla="*/ 1368612 w 1703295"/>
                <a:gd name="connsiteY21" fmla="*/ 836706 h 1135533"/>
                <a:gd name="connsiteX22" fmla="*/ 1356659 w 1703295"/>
                <a:gd name="connsiteY22" fmla="*/ 878541 h 1135533"/>
                <a:gd name="connsiteX23" fmla="*/ 1344706 w 1703295"/>
                <a:gd name="connsiteY23" fmla="*/ 962212 h 1135533"/>
                <a:gd name="connsiteX24" fmla="*/ 1314824 w 1703295"/>
                <a:gd name="connsiteY24" fmla="*/ 1075765 h 1135533"/>
                <a:gd name="connsiteX25" fmla="*/ 1332753 w 1703295"/>
                <a:gd name="connsiteY25" fmla="*/ 836706 h 1135533"/>
                <a:gd name="connsiteX26" fmla="*/ 1368612 w 1703295"/>
                <a:gd name="connsiteY26" fmla="*/ 747059 h 1135533"/>
                <a:gd name="connsiteX27" fmla="*/ 1404471 w 1703295"/>
                <a:gd name="connsiteY27" fmla="*/ 788894 h 1135533"/>
                <a:gd name="connsiteX28" fmla="*/ 1494118 w 1703295"/>
                <a:gd name="connsiteY28" fmla="*/ 938306 h 1135533"/>
                <a:gd name="connsiteX29" fmla="*/ 1553883 w 1703295"/>
                <a:gd name="connsiteY29" fmla="*/ 1004047 h 1135533"/>
                <a:gd name="connsiteX30" fmla="*/ 1667436 w 1703295"/>
                <a:gd name="connsiteY30" fmla="*/ 1087718 h 1135533"/>
                <a:gd name="connsiteX31" fmla="*/ 1703295 w 1703295"/>
                <a:gd name="connsiteY31" fmla="*/ 1105647 h 1135533"/>
                <a:gd name="connsiteX32" fmla="*/ 1398495 w 1703295"/>
                <a:gd name="connsiteY32" fmla="*/ 1117600 h 1135533"/>
                <a:gd name="connsiteX33" fmla="*/ 1344706 w 1703295"/>
                <a:gd name="connsiteY33" fmla="*/ 1129553 h 1135533"/>
                <a:gd name="connsiteX34" fmla="*/ 1308848 w 1703295"/>
                <a:gd name="connsiteY34"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7412 w 1703295"/>
                <a:gd name="connsiteY7" fmla="*/ 573741 h 1135533"/>
                <a:gd name="connsiteX8" fmla="*/ 681318 w 1703295"/>
                <a:gd name="connsiteY8" fmla="*/ 585694 h 1135533"/>
                <a:gd name="connsiteX9" fmla="*/ 639530 w 1703295"/>
                <a:gd name="connsiteY9" fmla="*/ 609460 h 1135533"/>
                <a:gd name="connsiteX10" fmla="*/ 508000 w 1703295"/>
                <a:gd name="connsiteY10" fmla="*/ 633506 h 1135533"/>
                <a:gd name="connsiteX11" fmla="*/ 615577 w 1703295"/>
                <a:gd name="connsiteY11" fmla="*/ 651435 h 1135533"/>
                <a:gd name="connsiteX12" fmla="*/ 711200 w 1703295"/>
                <a:gd name="connsiteY12" fmla="*/ 657412 h 1135533"/>
                <a:gd name="connsiteX13" fmla="*/ 914400 w 1703295"/>
                <a:gd name="connsiteY13" fmla="*/ 705223 h 1135533"/>
                <a:gd name="connsiteX14" fmla="*/ 932330 w 1703295"/>
                <a:gd name="connsiteY14" fmla="*/ 717176 h 1135533"/>
                <a:gd name="connsiteX15" fmla="*/ 926353 w 1703295"/>
                <a:gd name="connsiteY15" fmla="*/ 830729 h 1135533"/>
                <a:gd name="connsiteX16" fmla="*/ 950259 w 1703295"/>
                <a:gd name="connsiteY16" fmla="*/ 860612 h 1135533"/>
                <a:gd name="connsiteX17" fmla="*/ 968189 w 1703295"/>
                <a:gd name="connsiteY17" fmla="*/ 866588 h 1135533"/>
                <a:gd name="connsiteX18" fmla="*/ 1010024 w 1703295"/>
                <a:gd name="connsiteY18" fmla="*/ 872565 h 1135533"/>
                <a:gd name="connsiteX19" fmla="*/ 1219200 w 1703295"/>
                <a:gd name="connsiteY19" fmla="*/ 848659 h 1135533"/>
                <a:gd name="connsiteX20" fmla="*/ 1368612 w 1703295"/>
                <a:gd name="connsiteY20" fmla="*/ 836706 h 1135533"/>
                <a:gd name="connsiteX21" fmla="*/ 1356659 w 1703295"/>
                <a:gd name="connsiteY21" fmla="*/ 878541 h 1135533"/>
                <a:gd name="connsiteX22" fmla="*/ 1344706 w 1703295"/>
                <a:gd name="connsiteY22" fmla="*/ 962212 h 1135533"/>
                <a:gd name="connsiteX23" fmla="*/ 1314824 w 1703295"/>
                <a:gd name="connsiteY23" fmla="*/ 1075765 h 1135533"/>
                <a:gd name="connsiteX24" fmla="*/ 1332753 w 1703295"/>
                <a:gd name="connsiteY24" fmla="*/ 836706 h 1135533"/>
                <a:gd name="connsiteX25" fmla="*/ 1368612 w 1703295"/>
                <a:gd name="connsiteY25" fmla="*/ 747059 h 1135533"/>
                <a:gd name="connsiteX26" fmla="*/ 1404471 w 1703295"/>
                <a:gd name="connsiteY26" fmla="*/ 788894 h 1135533"/>
                <a:gd name="connsiteX27" fmla="*/ 1494118 w 1703295"/>
                <a:gd name="connsiteY27" fmla="*/ 938306 h 1135533"/>
                <a:gd name="connsiteX28" fmla="*/ 1553883 w 1703295"/>
                <a:gd name="connsiteY28" fmla="*/ 1004047 h 1135533"/>
                <a:gd name="connsiteX29" fmla="*/ 1667436 w 1703295"/>
                <a:gd name="connsiteY29" fmla="*/ 1087718 h 1135533"/>
                <a:gd name="connsiteX30" fmla="*/ 1703295 w 1703295"/>
                <a:gd name="connsiteY30" fmla="*/ 1105647 h 1135533"/>
                <a:gd name="connsiteX31" fmla="*/ 1398495 w 1703295"/>
                <a:gd name="connsiteY31" fmla="*/ 1117600 h 1135533"/>
                <a:gd name="connsiteX32" fmla="*/ 1344706 w 1703295"/>
                <a:gd name="connsiteY32" fmla="*/ 1129553 h 1135533"/>
                <a:gd name="connsiteX33" fmla="*/ 1308848 w 1703295"/>
                <a:gd name="connsiteY33"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7412 w 1703295"/>
                <a:gd name="connsiteY7" fmla="*/ 573741 h 1135533"/>
                <a:gd name="connsiteX8" fmla="*/ 681318 w 1703295"/>
                <a:gd name="connsiteY8" fmla="*/ 585694 h 1135533"/>
                <a:gd name="connsiteX9" fmla="*/ 639530 w 1703295"/>
                <a:gd name="connsiteY9" fmla="*/ 609460 h 1135533"/>
                <a:gd name="connsiteX10" fmla="*/ 508000 w 1703295"/>
                <a:gd name="connsiteY10" fmla="*/ 633506 h 1135533"/>
                <a:gd name="connsiteX11" fmla="*/ 615577 w 1703295"/>
                <a:gd name="connsiteY11" fmla="*/ 651435 h 1135533"/>
                <a:gd name="connsiteX12" fmla="*/ 711200 w 1703295"/>
                <a:gd name="connsiteY12" fmla="*/ 657412 h 1135533"/>
                <a:gd name="connsiteX13" fmla="*/ 914400 w 1703295"/>
                <a:gd name="connsiteY13" fmla="*/ 705223 h 1135533"/>
                <a:gd name="connsiteX14" fmla="*/ 932330 w 1703295"/>
                <a:gd name="connsiteY14" fmla="*/ 717176 h 1135533"/>
                <a:gd name="connsiteX15" fmla="*/ 926353 w 1703295"/>
                <a:gd name="connsiteY15" fmla="*/ 830729 h 1135533"/>
                <a:gd name="connsiteX16" fmla="*/ 950259 w 1703295"/>
                <a:gd name="connsiteY16" fmla="*/ 860612 h 1135533"/>
                <a:gd name="connsiteX17" fmla="*/ 968189 w 1703295"/>
                <a:gd name="connsiteY17" fmla="*/ 866588 h 1135533"/>
                <a:gd name="connsiteX18" fmla="*/ 1010024 w 1703295"/>
                <a:gd name="connsiteY18" fmla="*/ 872565 h 1135533"/>
                <a:gd name="connsiteX19" fmla="*/ 1219200 w 1703295"/>
                <a:gd name="connsiteY19" fmla="*/ 848659 h 1135533"/>
                <a:gd name="connsiteX20" fmla="*/ 1368612 w 1703295"/>
                <a:gd name="connsiteY20" fmla="*/ 836706 h 1135533"/>
                <a:gd name="connsiteX21" fmla="*/ 1356659 w 1703295"/>
                <a:gd name="connsiteY21" fmla="*/ 878541 h 1135533"/>
                <a:gd name="connsiteX22" fmla="*/ 1344706 w 1703295"/>
                <a:gd name="connsiteY22" fmla="*/ 962212 h 1135533"/>
                <a:gd name="connsiteX23" fmla="*/ 1314824 w 1703295"/>
                <a:gd name="connsiteY23" fmla="*/ 1075765 h 1135533"/>
                <a:gd name="connsiteX24" fmla="*/ 1332753 w 1703295"/>
                <a:gd name="connsiteY24" fmla="*/ 836706 h 1135533"/>
                <a:gd name="connsiteX25" fmla="*/ 1368612 w 1703295"/>
                <a:gd name="connsiteY25" fmla="*/ 747059 h 1135533"/>
                <a:gd name="connsiteX26" fmla="*/ 1404471 w 1703295"/>
                <a:gd name="connsiteY26" fmla="*/ 788894 h 1135533"/>
                <a:gd name="connsiteX27" fmla="*/ 1494118 w 1703295"/>
                <a:gd name="connsiteY27" fmla="*/ 938306 h 1135533"/>
                <a:gd name="connsiteX28" fmla="*/ 1553883 w 1703295"/>
                <a:gd name="connsiteY28" fmla="*/ 1004047 h 1135533"/>
                <a:gd name="connsiteX29" fmla="*/ 1667436 w 1703295"/>
                <a:gd name="connsiteY29" fmla="*/ 1087718 h 1135533"/>
                <a:gd name="connsiteX30" fmla="*/ 1703295 w 1703295"/>
                <a:gd name="connsiteY30" fmla="*/ 1105647 h 1135533"/>
                <a:gd name="connsiteX31" fmla="*/ 1398495 w 1703295"/>
                <a:gd name="connsiteY31" fmla="*/ 1117600 h 1135533"/>
                <a:gd name="connsiteX32" fmla="*/ 1344706 w 1703295"/>
                <a:gd name="connsiteY32" fmla="*/ 1129553 h 1135533"/>
                <a:gd name="connsiteX33" fmla="*/ 1308848 w 1703295"/>
                <a:gd name="connsiteY33"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7412 w 1703295"/>
                <a:gd name="connsiteY7" fmla="*/ 573741 h 1135533"/>
                <a:gd name="connsiteX8" fmla="*/ 681318 w 1703295"/>
                <a:gd name="connsiteY8" fmla="*/ 585694 h 1135533"/>
                <a:gd name="connsiteX9" fmla="*/ 639530 w 1703295"/>
                <a:gd name="connsiteY9" fmla="*/ 609460 h 1135533"/>
                <a:gd name="connsiteX10" fmla="*/ 508000 w 1703295"/>
                <a:gd name="connsiteY10" fmla="*/ 633506 h 1135533"/>
                <a:gd name="connsiteX11" fmla="*/ 615577 w 1703295"/>
                <a:gd name="connsiteY11" fmla="*/ 651435 h 1135533"/>
                <a:gd name="connsiteX12" fmla="*/ 711200 w 1703295"/>
                <a:gd name="connsiteY12" fmla="*/ 657412 h 1135533"/>
                <a:gd name="connsiteX13" fmla="*/ 914400 w 1703295"/>
                <a:gd name="connsiteY13" fmla="*/ 705223 h 1135533"/>
                <a:gd name="connsiteX14" fmla="*/ 932330 w 1703295"/>
                <a:gd name="connsiteY14" fmla="*/ 717176 h 1135533"/>
                <a:gd name="connsiteX15" fmla="*/ 926353 w 1703295"/>
                <a:gd name="connsiteY15" fmla="*/ 830729 h 1135533"/>
                <a:gd name="connsiteX16" fmla="*/ 950259 w 1703295"/>
                <a:gd name="connsiteY16" fmla="*/ 860612 h 1135533"/>
                <a:gd name="connsiteX17" fmla="*/ 968189 w 1703295"/>
                <a:gd name="connsiteY17" fmla="*/ 866588 h 1135533"/>
                <a:gd name="connsiteX18" fmla="*/ 1010024 w 1703295"/>
                <a:gd name="connsiteY18" fmla="*/ 872565 h 1135533"/>
                <a:gd name="connsiteX19" fmla="*/ 1219200 w 1703295"/>
                <a:gd name="connsiteY19" fmla="*/ 848659 h 1135533"/>
                <a:gd name="connsiteX20" fmla="*/ 1368612 w 1703295"/>
                <a:gd name="connsiteY20" fmla="*/ 836706 h 1135533"/>
                <a:gd name="connsiteX21" fmla="*/ 1356659 w 1703295"/>
                <a:gd name="connsiteY21" fmla="*/ 878541 h 1135533"/>
                <a:gd name="connsiteX22" fmla="*/ 1344706 w 1703295"/>
                <a:gd name="connsiteY22" fmla="*/ 962212 h 1135533"/>
                <a:gd name="connsiteX23" fmla="*/ 1314824 w 1703295"/>
                <a:gd name="connsiteY23" fmla="*/ 1075765 h 1135533"/>
                <a:gd name="connsiteX24" fmla="*/ 1332753 w 1703295"/>
                <a:gd name="connsiteY24" fmla="*/ 836706 h 1135533"/>
                <a:gd name="connsiteX25" fmla="*/ 1368612 w 1703295"/>
                <a:gd name="connsiteY25" fmla="*/ 747059 h 1135533"/>
                <a:gd name="connsiteX26" fmla="*/ 1404471 w 1703295"/>
                <a:gd name="connsiteY26" fmla="*/ 788894 h 1135533"/>
                <a:gd name="connsiteX27" fmla="*/ 1494118 w 1703295"/>
                <a:gd name="connsiteY27" fmla="*/ 938306 h 1135533"/>
                <a:gd name="connsiteX28" fmla="*/ 1553883 w 1703295"/>
                <a:gd name="connsiteY28" fmla="*/ 1004047 h 1135533"/>
                <a:gd name="connsiteX29" fmla="*/ 1667436 w 1703295"/>
                <a:gd name="connsiteY29" fmla="*/ 1087718 h 1135533"/>
                <a:gd name="connsiteX30" fmla="*/ 1703295 w 1703295"/>
                <a:gd name="connsiteY30" fmla="*/ 1105647 h 1135533"/>
                <a:gd name="connsiteX31" fmla="*/ 1398495 w 1703295"/>
                <a:gd name="connsiteY31" fmla="*/ 1117600 h 1135533"/>
                <a:gd name="connsiteX32" fmla="*/ 1344706 w 1703295"/>
                <a:gd name="connsiteY32" fmla="*/ 1129553 h 1135533"/>
                <a:gd name="connsiteX33" fmla="*/ 1308848 w 1703295"/>
                <a:gd name="connsiteY33"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7412 w 1703295"/>
                <a:gd name="connsiteY7" fmla="*/ 573741 h 1135533"/>
                <a:gd name="connsiteX8" fmla="*/ 639530 w 1703295"/>
                <a:gd name="connsiteY8" fmla="*/ 609460 h 1135533"/>
                <a:gd name="connsiteX9" fmla="*/ 508000 w 1703295"/>
                <a:gd name="connsiteY9" fmla="*/ 633506 h 1135533"/>
                <a:gd name="connsiteX10" fmla="*/ 615577 w 1703295"/>
                <a:gd name="connsiteY10" fmla="*/ 651435 h 1135533"/>
                <a:gd name="connsiteX11" fmla="*/ 711200 w 1703295"/>
                <a:gd name="connsiteY11" fmla="*/ 657412 h 1135533"/>
                <a:gd name="connsiteX12" fmla="*/ 914400 w 1703295"/>
                <a:gd name="connsiteY12" fmla="*/ 705223 h 1135533"/>
                <a:gd name="connsiteX13" fmla="*/ 932330 w 1703295"/>
                <a:gd name="connsiteY13" fmla="*/ 717176 h 1135533"/>
                <a:gd name="connsiteX14" fmla="*/ 926353 w 1703295"/>
                <a:gd name="connsiteY14" fmla="*/ 830729 h 1135533"/>
                <a:gd name="connsiteX15" fmla="*/ 950259 w 1703295"/>
                <a:gd name="connsiteY15" fmla="*/ 860612 h 1135533"/>
                <a:gd name="connsiteX16" fmla="*/ 968189 w 1703295"/>
                <a:gd name="connsiteY16" fmla="*/ 866588 h 1135533"/>
                <a:gd name="connsiteX17" fmla="*/ 1010024 w 1703295"/>
                <a:gd name="connsiteY17" fmla="*/ 872565 h 1135533"/>
                <a:gd name="connsiteX18" fmla="*/ 1219200 w 1703295"/>
                <a:gd name="connsiteY18" fmla="*/ 848659 h 1135533"/>
                <a:gd name="connsiteX19" fmla="*/ 1368612 w 1703295"/>
                <a:gd name="connsiteY19" fmla="*/ 836706 h 1135533"/>
                <a:gd name="connsiteX20" fmla="*/ 1356659 w 1703295"/>
                <a:gd name="connsiteY20" fmla="*/ 878541 h 1135533"/>
                <a:gd name="connsiteX21" fmla="*/ 1344706 w 1703295"/>
                <a:gd name="connsiteY21" fmla="*/ 962212 h 1135533"/>
                <a:gd name="connsiteX22" fmla="*/ 1314824 w 1703295"/>
                <a:gd name="connsiteY22" fmla="*/ 1075765 h 1135533"/>
                <a:gd name="connsiteX23" fmla="*/ 1332753 w 1703295"/>
                <a:gd name="connsiteY23" fmla="*/ 836706 h 1135533"/>
                <a:gd name="connsiteX24" fmla="*/ 1368612 w 1703295"/>
                <a:gd name="connsiteY24" fmla="*/ 747059 h 1135533"/>
                <a:gd name="connsiteX25" fmla="*/ 1404471 w 1703295"/>
                <a:gd name="connsiteY25" fmla="*/ 788894 h 1135533"/>
                <a:gd name="connsiteX26" fmla="*/ 1494118 w 1703295"/>
                <a:gd name="connsiteY26" fmla="*/ 938306 h 1135533"/>
                <a:gd name="connsiteX27" fmla="*/ 1553883 w 1703295"/>
                <a:gd name="connsiteY27" fmla="*/ 1004047 h 1135533"/>
                <a:gd name="connsiteX28" fmla="*/ 1667436 w 1703295"/>
                <a:gd name="connsiteY28" fmla="*/ 1087718 h 1135533"/>
                <a:gd name="connsiteX29" fmla="*/ 1703295 w 1703295"/>
                <a:gd name="connsiteY29" fmla="*/ 1105647 h 1135533"/>
                <a:gd name="connsiteX30" fmla="*/ 1398495 w 1703295"/>
                <a:gd name="connsiteY30" fmla="*/ 1117600 h 1135533"/>
                <a:gd name="connsiteX31" fmla="*/ 1344706 w 1703295"/>
                <a:gd name="connsiteY31" fmla="*/ 1129553 h 1135533"/>
                <a:gd name="connsiteX32" fmla="*/ 1308848 w 1703295"/>
                <a:gd name="connsiteY32"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7412 w 1703295"/>
                <a:gd name="connsiteY7" fmla="*/ 573741 h 1135533"/>
                <a:gd name="connsiteX8" fmla="*/ 639530 w 1703295"/>
                <a:gd name="connsiteY8" fmla="*/ 609460 h 1135533"/>
                <a:gd name="connsiteX9" fmla="*/ 508000 w 1703295"/>
                <a:gd name="connsiteY9" fmla="*/ 633506 h 1135533"/>
                <a:gd name="connsiteX10" fmla="*/ 615577 w 1703295"/>
                <a:gd name="connsiteY10" fmla="*/ 651435 h 1135533"/>
                <a:gd name="connsiteX11" fmla="*/ 711200 w 1703295"/>
                <a:gd name="connsiteY11" fmla="*/ 657412 h 1135533"/>
                <a:gd name="connsiteX12" fmla="*/ 914400 w 1703295"/>
                <a:gd name="connsiteY12" fmla="*/ 705223 h 1135533"/>
                <a:gd name="connsiteX13" fmla="*/ 932330 w 1703295"/>
                <a:gd name="connsiteY13" fmla="*/ 717176 h 1135533"/>
                <a:gd name="connsiteX14" fmla="*/ 926353 w 1703295"/>
                <a:gd name="connsiteY14" fmla="*/ 830729 h 1135533"/>
                <a:gd name="connsiteX15" fmla="*/ 950259 w 1703295"/>
                <a:gd name="connsiteY15" fmla="*/ 860612 h 1135533"/>
                <a:gd name="connsiteX16" fmla="*/ 968189 w 1703295"/>
                <a:gd name="connsiteY16" fmla="*/ 866588 h 1135533"/>
                <a:gd name="connsiteX17" fmla="*/ 1010024 w 1703295"/>
                <a:gd name="connsiteY17" fmla="*/ 872565 h 1135533"/>
                <a:gd name="connsiteX18" fmla="*/ 1219200 w 1703295"/>
                <a:gd name="connsiteY18" fmla="*/ 848659 h 1135533"/>
                <a:gd name="connsiteX19" fmla="*/ 1368612 w 1703295"/>
                <a:gd name="connsiteY19" fmla="*/ 836706 h 1135533"/>
                <a:gd name="connsiteX20" fmla="*/ 1356659 w 1703295"/>
                <a:gd name="connsiteY20" fmla="*/ 878541 h 1135533"/>
                <a:gd name="connsiteX21" fmla="*/ 1344706 w 1703295"/>
                <a:gd name="connsiteY21" fmla="*/ 962212 h 1135533"/>
                <a:gd name="connsiteX22" fmla="*/ 1314824 w 1703295"/>
                <a:gd name="connsiteY22" fmla="*/ 1075765 h 1135533"/>
                <a:gd name="connsiteX23" fmla="*/ 1332753 w 1703295"/>
                <a:gd name="connsiteY23" fmla="*/ 836706 h 1135533"/>
                <a:gd name="connsiteX24" fmla="*/ 1368612 w 1703295"/>
                <a:gd name="connsiteY24" fmla="*/ 747059 h 1135533"/>
                <a:gd name="connsiteX25" fmla="*/ 1404471 w 1703295"/>
                <a:gd name="connsiteY25" fmla="*/ 788894 h 1135533"/>
                <a:gd name="connsiteX26" fmla="*/ 1494118 w 1703295"/>
                <a:gd name="connsiteY26" fmla="*/ 938306 h 1135533"/>
                <a:gd name="connsiteX27" fmla="*/ 1553883 w 1703295"/>
                <a:gd name="connsiteY27" fmla="*/ 1004047 h 1135533"/>
                <a:gd name="connsiteX28" fmla="*/ 1667436 w 1703295"/>
                <a:gd name="connsiteY28" fmla="*/ 1087718 h 1135533"/>
                <a:gd name="connsiteX29" fmla="*/ 1703295 w 1703295"/>
                <a:gd name="connsiteY29" fmla="*/ 1105647 h 1135533"/>
                <a:gd name="connsiteX30" fmla="*/ 1398495 w 1703295"/>
                <a:gd name="connsiteY30" fmla="*/ 1117600 h 1135533"/>
                <a:gd name="connsiteX31" fmla="*/ 1344706 w 1703295"/>
                <a:gd name="connsiteY31" fmla="*/ 1129553 h 1135533"/>
                <a:gd name="connsiteX32" fmla="*/ 1308848 w 1703295"/>
                <a:gd name="connsiteY32"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7412 w 1703295"/>
                <a:gd name="connsiteY7" fmla="*/ 573741 h 1135533"/>
                <a:gd name="connsiteX8" fmla="*/ 639530 w 1703295"/>
                <a:gd name="connsiteY8" fmla="*/ 609460 h 1135533"/>
                <a:gd name="connsiteX9" fmla="*/ 508000 w 1703295"/>
                <a:gd name="connsiteY9" fmla="*/ 633506 h 1135533"/>
                <a:gd name="connsiteX10" fmla="*/ 615577 w 1703295"/>
                <a:gd name="connsiteY10" fmla="*/ 651435 h 1135533"/>
                <a:gd name="connsiteX11" fmla="*/ 711200 w 1703295"/>
                <a:gd name="connsiteY11" fmla="*/ 657412 h 1135533"/>
                <a:gd name="connsiteX12" fmla="*/ 914400 w 1703295"/>
                <a:gd name="connsiteY12" fmla="*/ 705223 h 1135533"/>
                <a:gd name="connsiteX13" fmla="*/ 932330 w 1703295"/>
                <a:gd name="connsiteY13" fmla="*/ 717176 h 1135533"/>
                <a:gd name="connsiteX14" fmla="*/ 926353 w 1703295"/>
                <a:gd name="connsiteY14" fmla="*/ 830729 h 1135533"/>
                <a:gd name="connsiteX15" fmla="*/ 950259 w 1703295"/>
                <a:gd name="connsiteY15" fmla="*/ 860612 h 1135533"/>
                <a:gd name="connsiteX16" fmla="*/ 968189 w 1703295"/>
                <a:gd name="connsiteY16" fmla="*/ 866588 h 1135533"/>
                <a:gd name="connsiteX17" fmla="*/ 1010024 w 1703295"/>
                <a:gd name="connsiteY17" fmla="*/ 872565 h 1135533"/>
                <a:gd name="connsiteX18" fmla="*/ 1219200 w 1703295"/>
                <a:gd name="connsiteY18" fmla="*/ 848659 h 1135533"/>
                <a:gd name="connsiteX19" fmla="*/ 1368612 w 1703295"/>
                <a:gd name="connsiteY19" fmla="*/ 836706 h 1135533"/>
                <a:gd name="connsiteX20" fmla="*/ 1356659 w 1703295"/>
                <a:gd name="connsiteY20" fmla="*/ 878541 h 1135533"/>
                <a:gd name="connsiteX21" fmla="*/ 1344706 w 1703295"/>
                <a:gd name="connsiteY21" fmla="*/ 962212 h 1135533"/>
                <a:gd name="connsiteX22" fmla="*/ 1314824 w 1703295"/>
                <a:gd name="connsiteY22" fmla="*/ 1075765 h 1135533"/>
                <a:gd name="connsiteX23" fmla="*/ 1332753 w 1703295"/>
                <a:gd name="connsiteY23" fmla="*/ 836706 h 1135533"/>
                <a:gd name="connsiteX24" fmla="*/ 1368612 w 1703295"/>
                <a:gd name="connsiteY24" fmla="*/ 747059 h 1135533"/>
                <a:gd name="connsiteX25" fmla="*/ 1404471 w 1703295"/>
                <a:gd name="connsiteY25" fmla="*/ 788894 h 1135533"/>
                <a:gd name="connsiteX26" fmla="*/ 1494118 w 1703295"/>
                <a:gd name="connsiteY26" fmla="*/ 938306 h 1135533"/>
                <a:gd name="connsiteX27" fmla="*/ 1553883 w 1703295"/>
                <a:gd name="connsiteY27" fmla="*/ 1004047 h 1135533"/>
                <a:gd name="connsiteX28" fmla="*/ 1667436 w 1703295"/>
                <a:gd name="connsiteY28" fmla="*/ 1087718 h 1135533"/>
                <a:gd name="connsiteX29" fmla="*/ 1703295 w 1703295"/>
                <a:gd name="connsiteY29" fmla="*/ 1105647 h 1135533"/>
                <a:gd name="connsiteX30" fmla="*/ 1398495 w 1703295"/>
                <a:gd name="connsiteY30" fmla="*/ 1117600 h 1135533"/>
                <a:gd name="connsiteX31" fmla="*/ 1344706 w 1703295"/>
                <a:gd name="connsiteY31" fmla="*/ 1129553 h 1135533"/>
                <a:gd name="connsiteX32" fmla="*/ 1308848 w 1703295"/>
                <a:gd name="connsiteY32"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7412 w 1703295"/>
                <a:gd name="connsiteY7" fmla="*/ 573741 h 1135533"/>
                <a:gd name="connsiteX8" fmla="*/ 639530 w 1703295"/>
                <a:gd name="connsiteY8" fmla="*/ 609460 h 1135533"/>
                <a:gd name="connsiteX9" fmla="*/ 508000 w 1703295"/>
                <a:gd name="connsiteY9" fmla="*/ 633506 h 1135533"/>
                <a:gd name="connsiteX10" fmla="*/ 615577 w 1703295"/>
                <a:gd name="connsiteY10" fmla="*/ 651435 h 1135533"/>
                <a:gd name="connsiteX11" fmla="*/ 711200 w 1703295"/>
                <a:gd name="connsiteY11" fmla="*/ 657412 h 1135533"/>
                <a:gd name="connsiteX12" fmla="*/ 914400 w 1703295"/>
                <a:gd name="connsiteY12" fmla="*/ 705223 h 1135533"/>
                <a:gd name="connsiteX13" fmla="*/ 932330 w 1703295"/>
                <a:gd name="connsiteY13" fmla="*/ 717176 h 1135533"/>
                <a:gd name="connsiteX14" fmla="*/ 926353 w 1703295"/>
                <a:gd name="connsiteY14" fmla="*/ 830729 h 1135533"/>
                <a:gd name="connsiteX15" fmla="*/ 950259 w 1703295"/>
                <a:gd name="connsiteY15" fmla="*/ 860612 h 1135533"/>
                <a:gd name="connsiteX16" fmla="*/ 968189 w 1703295"/>
                <a:gd name="connsiteY16" fmla="*/ 866588 h 1135533"/>
                <a:gd name="connsiteX17" fmla="*/ 1010024 w 1703295"/>
                <a:gd name="connsiteY17" fmla="*/ 872565 h 1135533"/>
                <a:gd name="connsiteX18" fmla="*/ 1219200 w 1703295"/>
                <a:gd name="connsiteY18" fmla="*/ 848659 h 1135533"/>
                <a:gd name="connsiteX19" fmla="*/ 1368612 w 1703295"/>
                <a:gd name="connsiteY19" fmla="*/ 836706 h 1135533"/>
                <a:gd name="connsiteX20" fmla="*/ 1356659 w 1703295"/>
                <a:gd name="connsiteY20" fmla="*/ 878541 h 1135533"/>
                <a:gd name="connsiteX21" fmla="*/ 1344706 w 1703295"/>
                <a:gd name="connsiteY21" fmla="*/ 962212 h 1135533"/>
                <a:gd name="connsiteX22" fmla="*/ 1314824 w 1703295"/>
                <a:gd name="connsiteY22" fmla="*/ 1075765 h 1135533"/>
                <a:gd name="connsiteX23" fmla="*/ 1332753 w 1703295"/>
                <a:gd name="connsiteY23" fmla="*/ 836706 h 1135533"/>
                <a:gd name="connsiteX24" fmla="*/ 1368612 w 1703295"/>
                <a:gd name="connsiteY24" fmla="*/ 747059 h 1135533"/>
                <a:gd name="connsiteX25" fmla="*/ 1404471 w 1703295"/>
                <a:gd name="connsiteY25" fmla="*/ 788894 h 1135533"/>
                <a:gd name="connsiteX26" fmla="*/ 1494118 w 1703295"/>
                <a:gd name="connsiteY26" fmla="*/ 938306 h 1135533"/>
                <a:gd name="connsiteX27" fmla="*/ 1553883 w 1703295"/>
                <a:gd name="connsiteY27" fmla="*/ 1004047 h 1135533"/>
                <a:gd name="connsiteX28" fmla="*/ 1667436 w 1703295"/>
                <a:gd name="connsiteY28" fmla="*/ 1087718 h 1135533"/>
                <a:gd name="connsiteX29" fmla="*/ 1703295 w 1703295"/>
                <a:gd name="connsiteY29" fmla="*/ 1105647 h 1135533"/>
                <a:gd name="connsiteX30" fmla="*/ 1398495 w 1703295"/>
                <a:gd name="connsiteY30" fmla="*/ 1117600 h 1135533"/>
                <a:gd name="connsiteX31" fmla="*/ 1344706 w 1703295"/>
                <a:gd name="connsiteY31" fmla="*/ 1129553 h 1135533"/>
                <a:gd name="connsiteX32" fmla="*/ 1308848 w 1703295"/>
                <a:gd name="connsiteY32"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15577 w 1703295"/>
                <a:gd name="connsiteY10" fmla="*/ 651435 h 1135533"/>
                <a:gd name="connsiteX11" fmla="*/ 711200 w 1703295"/>
                <a:gd name="connsiteY11" fmla="*/ 657412 h 1135533"/>
                <a:gd name="connsiteX12" fmla="*/ 914400 w 1703295"/>
                <a:gd name="connsiteY12" fmla="*/ 705223 h 1135533"/>
                <a:gd name="connsiteX13" fmla="*/ 932330 w 1703295"/>
                <a:gd name="connsiteY13" fmla="*/ 717176 h 1135533"/>
                <a:gd name="connsiteX14" fmla="*/ 926353 w 1703295"/>
                <a:gd name="connsiteY14" fmla="*/ 830729 h 1135533"/>
                <a:gd name="connsiteX15" fmla="*/ 950259 w 1703295"/>
                <a:gd name="connsiteY15" fmla="*/ 860612 h 1135533"/>
                <a:gd name="connsiteX16" fmla="*/ 968189 w 1703295"/>
                <a:gd name="connsiteY16" fmla="*/ 866588 h 1135533"/>
                <a:gd name="connsiteX17" fmla="*/ 1010024 w 1703295"/>
                <a:gd name="connsiteY17" fmla="*/ 872565 h 1135533"/>
                <a:gd name="connsiteX18" fmla="*/ 1219200 w 1703295"/>
                <a:gd name="connsiteY18" fmla="*/ 848659 h 1135533"/>
                <a:gd name="connsiteX19" fmla="*/ 1368612 w 1703295"/>
                <a:gd name="connsiteY19" fmla="*/ 836706 h 1135533"/>
                <a:gd name="connsiteX20" fmla="*/ 1356659 w 1703295"/>
                <a:gd name="connsiteY20" fmla="*/ 878541 h 1135533"/>
                <a:gd name="connsiteX21" fmla="*/ 1344706 w 1703295"/>
                <a:gd name="connsiteY21" fmla="*/ 962212 h 1135533"/>
                <a:gd name="connsiteX22" fmla="*/ 1314824 w 1703295"/>
                <a:gd name="connsiteY22" fmla="*/ 1075765 h 1135533"/>
                <a:gd name="connsiteX23" fmla="*/ 1332753 w 1703295"/>
                <a:gd name="connsiteY23" fmla="*/ 836706 h 1135533"/>
                <a:gd name="connsiteX24" fmla="*/ 1368612 w 1703295"/>
                <a:gd name="connsiteY24" fmla="*/ 747059 h 1135533"/>
                <a:gd name="connsiteX25" fmla="*/ 1404471 w 1703295"/>
                <a:gd name="connsiteY25" fmla="*/ 788894 h 1135533"/>
                <a:gd name="connsiteX26" fmla="*/ 1494118 w 1703295"/>
                <a:gd name="connsiteY26" fmla="*/ 938306 h 1135533"/>
                <a:gd name="connsiteX27" fmla="*/ 1553883 w 1703295"/>
                <a:gd name="connsiteY27" fmla="*/ 1004047 h 1135533"/>
                <a:gd name="connsiteX28" fmla="*/ 1667436 w 1703295"/>
                <a:gd name="connsiteY28" fmla="*/ 1087718 h 1135533"/>
                <a:gd name="connsiteX29" fmla="*/ 1703295 w 1703295"/>
                <a:gd name="connsiteY29" fmla="*/ 1105647 h 1135533"/>
                <a:gd name="connsiteX30" fmla="*/ 1398495 w 1703295"/>
                <a:gd name="connsiteY30" fmla="*/ 1117600 h 1135533"/>
                <a:gd name="connsiteX31" fmla="*/ 1344706 w 1703295"/>
                <a:gd name="connsiteY31" fmla="*/ 1129553 h 1135533"/>
                <a:gd name="connsiteX32" fmla="*/ 1308848 w 1703295"/>
                <a:gd name="connsiteY32"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15577 w 1703295"/>
                <a:gd name="connsiteY10" fmla="*/ 651435 h 1135533"/>
                <a:gd name="connsiteX11" fmla="*/ 711200 w 1703295"/>
                <a:gd name="connsiteY11" fmla="*/ 657412 h 1135533"/>
                <a:gd name="connsiteX12" fmla="*/ 914400 w 1703295"/>
                <a:gd name="connsiteY12" fmla="*/ 705223 h 1135533"/>
                <a:gd name="connsiteX13" fmla="*/ 932330 w 1703295"/>
                <a:gd name="connsiteY13" fmla="*/ 717176 h 1135533"/>
                <a:gd name="connsiteX14" fmla="*/ 926353 w 1703295"/>
                <a:gd name="connsiteY14" fmla="*/ 830729 h 1135533"/>
                <a:gd name="connsiteX15" fmla="*/ 950259 w 1703295"/>
                <a:gd name="connsiteY15" fmla="*/ 860612 h 1135533"/>
                <a:gd name="connsiteX16" fmla="*/ 968189 w 1703295"/>
                <a:gd name="connsiteY16" fmla="*/ 866588 h 1135533"/>
                <a:gd name="connsiteX17" fmla="*/ 1010024 w 1703295"/>
                <a:gd name="connsiteY17" fmla="*/ 872565 h 1135533"/>
                <a:gd name="connsiteX18" fmla="*/ 1219200 w 1703295"/>
                <a:gd name="connsiteY18" fmla="*/ 848659 h 1135533"/>
                <a:gd name="connsiteX19" fmla="*/ 1368612 w 1703295"/>
                <a:gd name="connsiteY19" fmla="*/ 836706 h 1135533"/>
                <a:gd name="connsiteX20" fmla="*/ 1356659 w 1703295"/>
                <a:gd name="connsiteY20" fmla="*/ 878541 h 1135533"/>
                <a:gd name="connsiteX21" fmla="*/ 1344706 w 1703295"/>
                <a:gd name="connsiteY21" fmla="*/ 962212 h 1135533"/>
                <a:gd name="connsiteX22" fmla="*/ 1314824 w 1703295"/>
                <a:gd name="connsiteY22" fmla="*/ 1075765 h 1135533"/>
                <a:gd name="connsiteX23" fmla="*/ 1332753 w 1703295"/>
                <a:gd name="connsiteY23" fmla="*/ 836706 h 1135533"/>
                <a:gd name="connsiteX24" fmla="*/ 1368612 w 1703295"/>
                <a:gd name="connsiteY24" fmla="*/ 747059 h 1135533"/>
                <a:gd name="connsiteX25" fmla="*/ 1404471 w 1703295"/>
                <a:gd name="connsiteY25" fmla="*/ 788894 h 1135533"/>
                <a:gd name="connsiteX26" fmla="*/ 1494118 w 1703295"/>
                <a:gd name="connsiteY26" fmla="*/ 938306 h 1135533"/>
                <a:gd name="connsiteX27" fmla="*/ 1553883 w 1703295"/>
                <a:gd name="connsiteY27" fmla="*/ 1004047 h 1135533"/>
                <a:gd name="connsiteX28" fmla="*/ 1667436 w 1703295"/>
                <a:gd name="connsiteY28" fmla="*/ 1087718 h 1135533"/>
                <a:gd name="connsiteX29" fmla="*/ 1703295 w 1703295"/>
                <a:gd name="connsiteY29" fmla="*/ 1105647 h 1135533"/>
                <a:gd name="connsiteX30" fmla="*/ 1398495 w 1703295"/>
                <a:gd name="connsiteY30" fmla="*/ 1117600 h 1135533"/>
                <a:gd name="connsiteX31" fmla="*/ 1344706 w 1703295"/>
                <a:gd name="connsiteY31" fmla="*/ 1129553 h 1135533"/>
                <a:gd name="connsiteX32" fmla="*/ 1308848 w 1703295"/>
                <a:gd name="connsiteY32"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15577 w 1703295"/>
                <a:gd name="connsiteY10" fmla="*/ 651435 h 1135533"/>
                <a:gd name="connsiteX11" fmla="*/ 711200 w 1703295"/>
                <a:gd name="connsiteY11" fmla="*/ 657412 h 1135533"/>
                <a:gd name="connsiteX12" fmla="*/ 914400 w 1703295"/>
                <a:gd name="connsiteY12" fmla="*/ 705223 h 1135533"/>
                <a:gd name="connsiteX13" fmla="*/ 932330 w 1703295"/>
                <a:gd name="connsiteY13" fmla="*/ 717176 h 1135533"/>
                <a:gd name="connsiteX14" fmla="*/ 926353 w 1703295"/>
                <a:gd name="connsiteY14" fmla="*/ 830729 h 1135533"/>
                <a:gd name="connsiteX15" fmla="*/ 950259 w 1703295"/>
                <a:gd name="connsiteY15" fmla="*/ 860612 h 1135533"/>
                <a:gd name="connsiteX16" fmla="*/ 968189 w 1703295"/>
                <a:gd name="connsiteY16" fmla="*/ 866588 h 1135533"/>
                <a:gd name="connsiteX17" fmla="*/ 1010024 w 1703295"/>
                <a:gd name="connsiteY17" fmla="*/ 872565 h 1135533"/>
                <a:gd name="connsiteX18" fmla="*/ 1219200 w 1703295"/>
                <a:gd name="connsiteY18" fmla="*/ 848659 h 1135533"/>
                <a:gd name="connsiteX19" fmla="*/ 1368612 w 1703295"/>
                <a:gd name="connsiteY19" fmla="*/ 836706 h 1135533"/>
                <a:gd name="connsiteX20" fmla="*/ 1356659 w 1703295"/>
                <a:gd name="connsiteY20" fmla="*/ 878541 h 1135533"/>
                <a:gd name="connsiteX21" fmla="*/ 1344706 w 1703295"/>
                <a:gd name="connsiteY21" fmla="*/ 962212 h 1135533"/>
                <a:gd name="connsiteX22" fmla="*/ 1314824 w 1703295"/>
                <a:gd name="connsiteY22" fmla="*/ 1075765 h 1135533"/>
                <a:gd name="connsiteX23" fmla="*/ 1332753 w 1703295"/>
                <a:gd name="connsiteY23" fmla="*/ 836706 h 1135533"/>
                <a:gd name="connsiteX24" fmla="*/ 1368612 w 1703295"/>
                <a:gd name="connsiteY24" fmla="*/ 747059 h 1135533"/>
                <a:gd name="connsiteX25" fmla="*/ 1404471 w 1703295"/>
                <a:gd name="connsiteY25" fmla="*/ 788894 h 1135533"/>
                <a:gd name="connsiteX26" fmla="*/ 1494118 w 1703295"/>
                <a:gd name="connsiteY26" fmla="*/ 938306 h 1135533"/>
                <a:gd name="connsiteX27" fmla="*/ 1553883 w 1703295"/>
                <a:gd name="connsiteY27" fmla="*/ 1004047 h 1135533"/>
                <a:gd name="connsiteX28" fmla="*/ 1667436 w 1703295"/>
                <a:gd name="connsiteY28" fmla="*/ 1087718 h 1135533"/>
                <a:gd name="connsiteX29" fmla="*/ 1703295 w 1703295"/>
                <a:gd name="connsiteY29" fmla="*/ 1105647 h 1135533"/>
                <a:gd name="connsiteX30" fmla="*/ 1398495 w 1703295"/>
                <a:gd name="connsiteY30" fmla="*/ 1117600 h 1135533"/>
                <a:gd name="connsiteX31" fmla="*/ 1344706 w 1703295"/>
                <a:gd name="connsiteY31" fmla="*/ 1129553 h 1135533"/>
                <a:gd name="connsiteX32" fmla="*/ 1308848 w 1703295"/>
                <a:gd name="connsiteY32"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15577 w 1703295"/>
                <a:gd name="connsiteY10" fmla="*/ 651435 h 1135533"/>
                <a:gd name="connsiteX11" fmla="*/ 711200 w 1703295"/>
                <a:gd name="connsiteY11" fmla="*/ 657412 h 1135533"/>
                <a:gd name="connsiteX12" fmla="*/ 914400 w 1703295"/>
                <a:gd name="connsiteY12" fmla="*/ 705223 h 1135533"/>
                <a:gd name="connsiteX13" fmla="*/ 932330 w 1703295"/>
                <a:gd name="connsiteY13" fmla="*/ 717176 h 1135533"/>
                <a:gd name="connsiteX14" fmla="*/ 926353 w 1703295"/>
                <a:gd name="connsiteY14" fmla="*/ 830729 h 1135533"/>
                <a:gd name="connsiteX15" fmla="*/ 950259 w 1703295"/>
                <a:gd name="connsiteY15" fmla="*/ 860612 h 1135533"/>
                <a:gd name="connsiteX16" fmla="*/ 968189 w 1703295"/>
                <a:gd name="connsiteY16" fmla="*/ 866588 h 1135533"/>
                <a:gd name="connsiteX17" fmla="*/ 1010024 w 1703295"/>
                <a:gd name="connsiteY17" fmla="*/ 872565 h 1135533"/>
                <a:gd name="connsiteX18" fmla="*/ 1219200 w 1703295"/>
                <a:gd name="connsiteY18" fmla="*/ 848659 h 1135533"/>
                <a:gd name="connsiteX19" fmla="*/ 1368612 w 1703295"/>
                <a:gd name="connsiteY19" fmla="*/ 836706 h 1135533"/>
                <a:gd name="connsiteX20" fmla="*/ 1356659 w 1703295"/>
                <a:gd name="connsiteY20" fmla="*/ 878541 h 1135533"/>
                <a:gd name="connsiteX21" fmla="*/ 1344706 w 1703295"/>
                <a:gd name="connsiteY21" fmla="*/ 962212 h 1135533"/>
                <a:gd name="connsiteX22" fmla="*/ 1314824 w 1703295"/>
                <a:gd name="connsiteY22" fmla="*/ 1075765 h 1135533"/>
                <a:gd name="connsiteX23" fmla="*/ 1332753 w 1703295"/>
                <a:gd name="connsiteY23" fmla="*/ 836706 h 1135533"/>
                <a:gd name="connsiteX24" fmla="*/ 1368612 w 1703295"/>
                <a:gd name="connsiteY24" fmla="*/ 747059 h 1135533"/>
                <a:gd name="connsiteX25" fmla="*/ 1404471 w 1703295"/>
                <a:gd name="connsiteY25" fmla="*/ 788894 h 1135533"/>
                <a:gd name="connsiteX26" fmla="*/ 1494118 w 1703295"/>
                <a:gd name="connsiteY26" fmla="*/ 938306 h 1135533"/>
                <a:gd name="connsiteX27" fmla="*/ 1553883 w 1703295"/>
                <a:gd name="connsiteY27" fmla="*/ 1004047 h 1135533"/>
                <a:gd name="connsiteX28" fmla="*/ 1667436 w 1703295"/>
                <a:gd name="connsiteY28" fmla="*/ 1087718 h 1135533"/>
                <a:gd name="connsiteX29" fmla="*/ 1703295 w 1703295"/>
                <a:gd name="connsiteY29" fmla="*/ 1105647 h 1135533"/>
                <a:gd name="connsiteX30" fmla="*/ 1398495 w 1703295"/>
                <a:gd name="connsiteY30" fmla="*/ 1117600 h 1135533"/>
                <a:gd name="connsiteX31" fmla="*/ 1344706 w 1703295"/>
                <a:gd name="connsiteY31" fmla="*/ 1129553 h 1135533"/>
                <a:gd name="connsiteX32" fmla="*/ 1308848 w 1703295"/>
                <a:gd name="connsiteY32"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15577 w 1703295"/>
                <a:gd name="connsiteY10" fmla="*/ 651435 h 1135533"/>
                <a:gd name="connsiteX11" fmla="*/ 914400 w 1703295"/>
                <a:gd name="connsiteY11" fmla="*/ 705223 h 1135533"/>
                <a:gd name="connsiteX12" fmla="*/ 932330 w 1703295"/>
                <a:gd name="connsiteY12" fmla="*/ 717176 h 1135533"/>
                <a:gd name="connsiteX13" fmla="*/ 926353 w 1703295"/>
                <a:gd name="connsiteY13" fmla="*/ 830729 h 1135533"/>
                <a:gd name="connsiteX14" fmla="*/ 950259 w 1703295"/>
                <a:gd name="connsiteY14" fmla="*/ 860612 h 1135533"/>
                <a:gd name="connsiteX15" fmla="*/ 968189 w 1703295"/>
                <a:gd name="connsiteY15" fmla="*/ 866588 h 1135533"/>
                <a:gd name="connsiteX16" fmla="*/ 1010024 w 1703295"/>
                <a:gd name="connsiteY16" fmla="*/ 872565 h 1135533"/>
                <a:gd name="connsiteX17" fmla="*/ 1219200 w 1703295"/>
                <a:gd name="connsiteY17" fmla="*/ 848659 h 1135533"/>
                <a:gd name="connsiteX18" fmla="*/ 1368612 w 1703295"/>
                <a:gd name="connsiteY18" fmla="*/ 836706 h 1135533"/>
                <a:gd name="connsiteX19" fmla="*/ 1356659 w 1703295"/>
                <a:gd name="connsiteY19" fmla="*/ 878541 h 1135533"/>
                <a:gd name="connsiteX20" fmla="*/ 1344706 w 1703295"/>
                <a:gd name="connsiteY20" fmla="*/ 962212 h 1135533"/>
                <a:gd name="connsiteX21" fmla="*/ 1314824 w 1703295"/>
                <a:gd name="connsiteY21" fmla="*/ 1075765 h 1135533"/>
                <a:gd name="connsiteX22" fmla="*/ 1332753 w 1703295"/>
                <a:gd name="connsiteY22" fmla="*/ 836706 h 1135533"/>
                <a:gd name="connsiteX23" fmla="*/ 1368612 w 1703295"/>
                <a:gd name="connsiteY23" fmla="*/ 747059 h 1135533"/>
                <a:gd name="connsiteX24" fmla="*/ 1404471 w 1703295"/>
                <a:gd name="connsiteY24" fmla="*/ 788894 h 1135533"/>
                <a:gd name="connsiteX25" fmla="*/ 1494118 w 1703295"/>
                <a:gd name="connsiteY25" fmla="*/ 938306 h 1135533"/>
                <a:gd name="connsiteX26" fmla="*/ 1553883 w 1703295"/>
                <a:gd name="connsiteY26" fmla="*/ 1004047 h 1135533"/>
                <a:gd name="connsiteX27" fmla="*/ 1667436 w 1703295"/>
                <a:gd name="connsiteY27" fmla="*/ 1087718 h 1135533"/>
                <a:gd name="connsiteX28" fmla="*/ 1703295 w 1703295"/>
                <a:gd name="connsiteY28" fmla="*/ 1105647 h 1135533"/>
                <a:gd name="connsiteX29" fmla="*/ 1398495 w 1703295"/>
                <a:gd name="connsiteY29" fmla="*/ 1117600 h 1135533"/>
                <a:gd name="connsiteX30" fmla="*/ 1344706 w 1703295"/>
                <a:gd name="connsiteY30" fmla="*/ 1129553 h 1135533"/>
                <a:gd name="connsiteX31" fmla="*/ 1308848 w 1703295"/>
                <a:gd name="connsiteY31"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15577 w 1703295"/>
                <a:gd name="connsiteY10" fmla="*/ 651435 h 1135533"/>
                <a:gd name="connsiteX11" fmla="*/ 914400 w 1703295"/>
                <a:gd name="connsiteY11" fmla="*/ 705223 h 1135533"/>
                <a:gd name="connsiteX12" fmla="*/ 932330 w 1703295"/>
                <a:gd name="connsiteY12" fmla="*/ 717176 h 1135533"/>
                <a:gd name="connsiteX13" fmla="*/ 926353 w 1703295"/>
                <a:gd name="connsiteY13" fmla="*/ 830729 h 1135533"/>
                <a:gd name="connsiteX14" fmla="*/ 950259 w 1703295"/>
                <a:gd name="connsiteY14" fmla="*/ 860612 h 1135533"/>
                <a:gd name="connsiteX15" fmla="*/ 968189 w 1703295"/>
                <a:gd name="connsiteY15" fmla="*/ 866588 h 1135533"/>
                <a:gd name="connsiteX16" fmla="*/ 1010024 w 1703295"/>
                <a:gd name="connsiteY16" fmla="*/ 872565 h 1135533"/>
                <a:gd name="connsiteX17" fmla="*/ 1219200 w 1703295"/>
                <a:gd name="connsiteY17" fmla="*/ 848659 h 1135533"/>
                <a:gd name="connsiteX18" fmla="*/ 1368612 w 1703295"/>
                <a:gd name="connsiteY18" fmla="*/ 836706 h 1135533"/>
                <a:gd name="connsiteX19" fmla="*/ 1356659 w 1703295"/>
                <a:gd name="connsiteY19" fmla="*/ 878541 h 1135533"/>
                <a:gd name="connsiteX20" fmla="*/ 1344706 w 1703295"/>
                <a:gd name="connsiteY20" fmla="*/ 962212 h 1135533"/>
                <a:gd name="connsiteX21" fmla="*/ 1314824 w 1703295"/>
                <a:gd name="connsiteY21" fmla="*/ 1075765 h 1135533"/>
                <a:gd name="connsiteX22" fmla="*/ 1332753 w 1703295"/>
                <a:gd name="connsiteY22" fmla="*/ 836706 h 1135533"/>
                <a:gd name="connsiteX23" fmla="*/ 1368612 w 1703295"/>
                <a:gd name="connsiteY23" fmla="*/ 747059 h 1135533"/>
                <a:gd name="connsiteX24" fmla="*/ 1404471 w 1703295"/>
                <a:gd name="connsiteY24" fmla="*/ 788894 h 1135533"/>
                <a:gd name="connsiteX25" fmla="*/ 1494118 w 1703295"/>
                <a:gd name="connsiteY25" fmla="*/ 938306 h 1135533"/>
                <a:gd name="connsiteX26" fmla="*/ 1553883 w 1703295"/>
                <a:gd name="connsiteY26" fmla="*/ 1004047 h 1135533"/>
                <a:gd name="connsiteX27" fmla="*/ 1667436 w 1703295"/>
                <a:gd name="connsiteY27" fmla="*/ 1087718 h 1135533"/>
                <a:gd name="connsiteX28" fmla="*/ 1703295 w 1703295"/>
                <a:gd name="connsiteY28" fmla="*/ 1105647 h 1135533"/>
                <a:gd name="connsiteX29" fmla="*/ 1398495 w 1703295"/>
                <a:gd name="connsiteY29" fmla="*/ 1117600 h 1135533"/>
                <a:gd name="connsiteX30" fmla="*/ 1344706 w 1703295"/>
                <a:gd name="connsiteY30" fmla="*/ 1129553 h 1135533"/>
                <a:gd name="connsiteX31" fmla="*/ 1308848 w 1703295"/>
                <a:gd name="connsiteY31"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32330 w 1703295"/>
                <a:gd name="connsiteY12" fmla="*/ 717176 h 1135533"/>
                <a:gd name="connsiteX13" fmla="*/ 926353 w 1703295"/>
                <a:gd name="connsiteY13" fmla="*/ 830729 h 1135533"/>
                <a:gd name="connsiteX14" fmla="*/ 950259 w 1703295"/>
                <a:gd name="connsiteY14" fmla="*/ 860612 h 1135533"/>
                <a:gd name="connsiteX15" fmla="*/ 968189 w 1703295"/>
                <a:gd name="connsiteY15" fmla="*/ 866588 h 1135533"/>
                <a:gd name="connsiteX16" fmla="*/ 1010024 w 1703295"/>
                <a:gd name="connsiteY16" fmla="*/ 872565 h 1135533"/>
                <a:gd name="connsiteX17" fmla="*/ 1219200 w 1703295"/>
                <a:gd name="connsiteY17" fmla="*/ 848659 h 1135533"/>
                <a:gd name="connsiteX18" fmla="*/ 1368612 w 1703295"/>
                <a:gd name="connsiteY18" fmla="*/ 836706 h 1135533"/>
                <a:gd name="connsiteX19" fmla="*/ 1356659 w 1703295"/>
                <a:gd name="connsiteY19" fmla="*/ 878541 h 1135533"/>
                <a:gd name="connsiteX20" fmla="*/ 1344706 w 1703295"/>
                <a:gd name="connsiteY20" fmla="*/ 962212 h 1135533"/>
                <a:gd name="connsiteX21" fmla="*/ 1314824 w 1703295"/>
                <a:gd name="connsiteY21" fmla="*/ 1075765 h 1135533"/>
                <a:gd name="connsiteX22" fmla="*/ 1332753 w 1703295"/>
                <a:gd name="connsiteY22" fmla="*/ 836706 h 1135533"/>
                <a:gd name="connsiteX23" fmla="*/ 1368612 w 1703295"/>
                <a:gd name="connsiteY23" fmla="*/ 747059 h 1135533"/>
                <a:gd name="connsiteX24" fmla="*/ 1404471 w 1703295"/>
                <a:gd name="connsiteY24" fmla="*/ 788894 h 1135533"/>
                <a:gd name="connsiteX25" fmla="*/ 1494118 w 1703295"/>
                <a:gd name="connsiteY25" fmla="*/ 938306 h 1135533"/>
                <a:gd name="connsiteX26" fmla="*/ 1553883 w 1703295"/>
                <a:gd name="connsiteY26" fmla="*/ 1004047 h 1135533"/>
                <a:gd name="connsiteX27" fmla="*/ 1667436 w 1703295"/>
                <a:gd name="connsiteY27" fmla="*/ 1087718 h 1135533"/>
                <a:gd name="connsiteX28" fmla="*/ 1703295 w 1703295"/>
                <a:gd name="connsiteY28" fmla="*/ 1105647 h 1135533"/>
                <a:gd name="connsiteX29" fmla="*/ 1398495 w 1703295"/>
                <a:gd name="connsiteY29" fmla="*/ 1117600 h 1135533"/>
                <a:gd name="connsiteX30" fmla="*/ 1344706 w 1703295"/>
                <a:gd name="connsiteY30" fmla="*/ 1129553 h 1135533"/>
                <a:gd name="connsiteX31" fmla="*/ 1308848 w 1703295"/>
                <a:gd name="connsiteY31"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32330 w 1703295"/>
                <a:gd name="connsiteY12" fmla="*/ 717176 h 1135533"/>
                <a:gd name="connsiteX13" fmla="*/ 926353 w 1703295"/>
                <a:gd name="connsiteY13" fmla="*/ 830729 h 1135533"/>
                <a:gd name="connsiteX14" fmla="*/ 950259 w 1703295"/>
                <a:gd name="connsiteY14" fmla="*/ 860612 h 1135533"/>
                <a:gd name="connsiteX15" fmla="*/ 968189 w 1703295"/>
                <a:gd name="connsiteY15" fmla="*/ 866588 h 1135533"/>
                <a:gd name="connsiteX16" fmla="*/ 1010024 w 1703295"/>
                <a:gd name="connsiteY16" fmla="*/ 872565 h 1135533"/>
                <a:gd name="connsiteX17" fmla="*/ 1219200 w 1703295"/>
                <a:gd name="connsiteY17" fmla="*/ 848659 h 1135533"/>
                <a:gd name="connsiteX18" fmla="*/ 1368612 w 1703295"/>
                <a:gd name="connsiteY18" fmla="*/ 836706 h 1135533"/>
                <a:gd name="connsiteX19" fmla="*/ 1356659 w 1703295"/>
                <a:gd name="connsiteY19" fmla="*/ 878541 h 1135533"/>
                <a:gd name="connsiteX20" fmla="*/ 1344706 w 1703295"/>
                <a:gd name="connsiteY20" fmla="*/ 962212 h 1135533"/>
                <a:gd name="connsiteX21" fmla="*/ 1314824 w 1703295"/>
                <a:gd name="connsiteY21" fmla="*/ 1075765 h 1135533"/>
                <a:gd name="connsiteX22" fmla="*/ 1332753 w 1703295"/>
                <a:gd name="connsiteY22" fmla="*/ 836706 h 1135533"/>
                <a:gd name="connsiteX23" fmla="*/ 1368612 w 1703295"/>
                <a:gd name="connsiteY23" fmla="*/ 747059 h 1135533"/>
                <a:gd name="connsiteX24" fmla="*/ 1404471 w 1703295"/>
                <a:gd name="connsiteY24" fmla="*/ 788894 h 1135533"/>
                <a:gd name="connsiteX25" fmla="*/ 1494118 w 1703295"/>
                <a:gd name="connsiteY25" fmla="*/ 938306 h 1135533"/>
                <a:gd name="connsiteX26" fmla="*/ 1553883 w 1703295"/>
                <a:gd name="connsiteY26" fmla="*/ 1004047 h 1135533"/>
                <a:gd name="connsiteX27" fmla="*/ 1667436 w 1703295"/>
                <a:gd name="connsiteY27" fmla="*/ 1087718 h 1135533"/>
                <a:gd name="connsiteX28" fmla="*/ 1703295 w 1703295"/>
                <a:gd name="connsiteY28" fmla="*/ 1105647 h 1135533"/>
                <a:gd name="connsiteX29" fmla="*/ 1398495 w 1703295"/>
                <a:gd name="connsiteY29" fmla="*/ 1117600 h 1135533"/>
                <a:gd name="connsiteX30" fmla="*/ 1344706 w 1703295"/>
                <a:gd name="connsiteY30" fmla="*/ 1129553 h 1135533"/>
                <a:gd name="connsiteX31" fmla="*/ 1308848 w 1703295"/>
                <a:gd name="connsiteY31"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32330 w 1703295"/>
                <a:gd name="connsiteY12" fmla="*/ 717176 h 1135533"/>
                <a:gd name="connsiteX13" fmla="*/ 926353 w 1703295"/>
                <a:gd name="connsiteY13" fmla="*/ 830729 h 1135533"/>
                <a:gd name="connsiteX14" fmla="*/ 950259 w 1703295"/>
                <a:gd name="connsiteY14" fmla="*/ 860612 h 1135533"/>
                <a:gd name="connsiteX15" fmla="*/ 968189 w 1703295"/>
                <a:gd name="connsiteY15" fmla="*/ 866588 h 1135533"/>
                <a:gd name="connsiteX16" fmla="*/ 1010024 w 1703295"/>
                <a:gd name="connsiteY16" fmla="*/ 872565 h 1135533"/>
                <a:gd name="connsiteX17" fmla="*/ 1219200 w 1703295"/>
                <a:gd name="connsiteY17" fmla="*/ 848659 h 1135533"/>
                <a:gd name="connsiteX18" fmla="*/ 1368612 w 1703295"/>
                <a:gd name="connsiteY18" fmla="*/ 836706 h 1135533"/>
                <a:gd name="connsiteX19" fmla="*/ 1356659 w 1703295"/>
                <a:gd name="connsiteY19" fmla="*/ 878541 h 1135533"/>
                <a:gd name="connsiteX20" fmla="*/ 1344706 w 1703295"/>
                <a:gd name="connsiteY20" fmla="*/ 962212 h 1135533"/>
                <a:gd name="connsiteX21" fmla="*/ 1314824 w 1703295"/>
                <a:gd name="connsiteY21" fmla="*/ 1075765 h 1135533"/>
                <a:gd name="connsiteX22" fmla="*/ 1332753 w 1703295"/>
                <a:gd name="connsiteY22" fmla="*/ 836706 h 1135533"/>
                <a:gd name="connsiteX23" fmla="*/ 1368612 w 1703295"/>
                <a:gd name="connsiteY23" fmla="*/ 747059 h 1135533"/>
                <a:gd name="connsiteX24" fmla="*/ 1404471 w 1703295"/>
                <a:gd name="connsiteY24" fmla="*/ 788894 h 1135533"/>
                <a:gd name="connsiteX25" fmla="*/ 1494118 w 1703295"/>
                <a:gd name="connsiteY25" fmla="*/ 938306 h 1135533"/>
                <a:gd name="connsiteX26" fmla="*/ 1553883 w 1703295"/>
                <a:gd name="connsiteY26" fmla="*/ 1004047 h 1135533"/>
                <a:gd name="connsiteX27" fmla="*/ 1667436 w 1703295"/>
                <a:gd name="connsiteY27" fmla="*/ 1087718 h 1135533"/>
                <a:gd name="connsiteX28" fmla="*/ 1703295 w 1703295"/>
                <a:gd name="connsiteY28" fmla="*/ 1105647 h 1135533"/>
                <a:gd name="connsiteX29" fmla="*/ 1398495 w 1703295"/>
                <a:gd name="connsiteY29" fmla="*/ 1117600 h 1135533"/>
                <a:gd name="connsiteX30" fmla="*/ 1344706 w 1703295"/>
                <a:gd name="connsiteY30" fmla="*/ 1129553 h 1135533"/>
                <a:gd name="connsiteX31" fmla="*/ 1308848 w 1703295"/>
                <a:gd name="connsiteY31"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32330 w 1703295"/>
                <a:gd name="connsiteY12" fmla="*/ 717176 h 1135533"/>
                <a:gd name="connsiteX13" fmla="*/ 926353 w 1703295"/>
                <a:gd name="connsiteY13" fmla="*/ 830729 h 1135533"/>
                <a:gd name="connsiteX14" fmla="*/ 950259 w 1703295"/>
                <a:gd name="connsiteY14" fmla="*/ 860612 h 1135533"/>
                <a:gd name="connsiteX15" fmla="*/ 968189 w 1703295"/>
                <a:gd name="connsiteY15" fmla="*/ 866588 h 1135533"/>
                <a:gd name="connsiteX16" fmla="*/ 1010024 w 1703295"/>
                <a:gd name="connsiteY16" fmla="*/ 872565 h 1135533"/>
                <a:gd name="connsiteX17" fmla="*/ 1219200 w 1703295"/>
                <a:gd name="connsiteY17" fmla="*/ 848659 h 1135533"/>
                <a:gd name="connsiteX18" fmla="*/ 1368612 w 1703295"/>
                <a:gd name="connsiteY18" fmla="*/ 836706 h 1135533"/>
                <a:gd name="connsiteX19" fmla="*/ 1356659 w 1703295"/>
                <a:gd name="connsiteY19" fmla="*/ 878541 h 1135533"/>
                <a:gd name="connsiteX20" fmla="*/ 1344706 w 1703295"/>
                <a:gd name="connsiteY20" fmla="*/ 962212 h 1135533"/>
                <a:gd name="connsiteX21" fmla="*/ 1314824 w 1703295"/>
                <a:gd name="connsiteY21" fmla="*/ 1075765 h 1135533"/>
                <a:gd name="connsiteX22" fmla="*/ 1332753 w 1703295"/>
                <a:gd name="connsiteY22" fmla="*/ 836706 h 1135533"/>
                <a:gd name="connsiteX23" fmla="*/ 1368612 w 1703295"/>
                <a:gd name="connsiteY23" fmla="*/ 747059 h 1135533"/>
                <a:gd name="connsiteX24" fmla="*/ 1404471 w 1703295"/>
                <a:gd name="connsiteY24" fmla="*/ 788894 h 1135533"/>
                <a:gd name="connsiteX25" fmla="*/ 1494118 w 1703295"/>
                <a:gd name="connsiteY25" fmla="*/ 938306 h 1135533"/>
                <a:gd name="connsiteX26" fmla="*/ 1553883 w 1703295"/>
                <a:gd name="connsiteY26" fmla="*/ 1004047 h 1135533"/>
                <a:gd name="connsiteX27" fmla="*/ 1667436 w 1703295"/>
                <a:gd name="connsiteY27" fmla="*/ 1087718 h 1135533"/>
                <a:gd name="connsiteX28" fmla="*/ 1703295 w 1703295"/>
                <a:gd name="connsiteY28" fmla="*/ 1105647 h 1135533"/>
                <a:gd name="connsiteX29" fmla="*/ 1398495 w 1703295"/>
                <a:gd name="connsiteY29" fmla="*/ 1117600 h 1135533"/>
                <a:gd name="connsiteX30" fmla="*/ 1344706 w 1703295"/>
                <a:gd name="connsiteY30" fmla="*/ 1129553 h 1135533"/>
                <a:gd name="connsiteX31" fmla="*/ 1308848 w 1703295"/>
                <a:gd name="connsiteY31"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32330 w 1703295"/>
                <a:gd name="connsiteY12" fmla="*/ 717176 h 1135533"/>
                <a:gd name="connsiteX13" fmla="*/ 926353 w 1703295"/>
                <a:gd name="connsiteY13" fmla="*/ 830729 h 1135533"/>
                <a:gd name="connsiteX14" fmla="*/ 950259 w 1703295"/>
                <a:gd name="connsiteY14" fmla="*/ 860612 h 1135533"/>
                <a:gd name="connsiteX15" fmla="*/ 968189 w 1703295"/>
                <a:gd name="connsiteY15" fmla="*/ 866588 h 1135533"/>
                <a:gd name="connsiteX16" fmla="*/ 1010024 w 1703295"/>
                <a:gd name="connsiteY16" fmla="*/ 872565 h 1135533"/>
                <a:gd name="connsiteX17" fmla="*/ 1219200 w 1703295"/>
                <a:gd name="connsiteY17" fmla="*/ 848659 h 1135533"/>
                <a:gd name="connsiteX18" fmla="*/ 1368612 w 1703295"/>
                <a:gd name="connsiteY18" fmla="*/ 836706 h 1135533"/>
                <a:gd name="connsiteX19" fmla="*/ 1356659 w 1703295"/>
                <a:gd name="connsiteY19" fmla="*/ 878541 h 1135533"/>
                <a:gd name="connsiteX20" fmla="*/ 1344706 w 1703295"/>
                <a:gd name="connsiteY20" fmla="*/ 962212 h 1135533"/>
                <a:gd name="connsiteX21" fmla="*/ 1314824 w 1703295"/>
                <a:gd name="connsiteY21" fmla="*/ 1075765 h 1135533"/>
                <a:gd name="connsiteX22" fmla="*/ 1332753 w 1703295"/>
                <a:gd name="connsiteY22" fmla="*/ 836706 h 1135533"/>
                <a:gd name="connsiteX23" fmla="*/ 1368612 w 1703295"/>
                <a:gd name="connsiteY23" fmla="*/ 747059 h 1135533"/>
                <a:gd name="connsiteX24" fmla="*/ 1404471 w 1703295"/>
                <a:gd name="connsiteY24" fmla="*/ 788894 h 1135533"/>
                <a:gd name="connsiteX25" fmla="*/ 1494118 w 1703295"/>
                <a:gd name="connsiteY25" fmla="*/ 938306 h 1135533"/>
                <a:gd name="connsiteX26" fmla="*/ 1553883 w 1703295"/>
                <a:gd name="connsiteY26" fmla="*/ 1004047 h 1135533"/>
                <a:gd name="connsiteX27" fmla="*/ 1667436 w 1703295"/>
                <a:gd name="connsiteY27" fmla="*/ 1087718 h 1135533"/>
                <a:gd name="connsiteX28" fmla="*/ 1703295 w 1703295"/>
                <a:gd name="connsiteY28" fmla="*/ 1105647 h 1135533"/>
                <a:gd name="connsiteX29" fmla="*/ 1398495 w 1703295"/>
                <a:gd name="connsiteY29" fmla="*/ 1117600 h 1135533"/>
                <a:gd name="connsiteX30" fmla="*/ 1344706 w 1703295"/>
                <a:gd name="connsiteY30" fmla="*/ 1129553 h 1135533"/>
                <a:gd name="connsiteX31" fmla="*/ 1308848 w 1703295"/>
                <a:gd name="connsiteY31"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32330 w 1703295"/>
                <a:gd name="connsiteY12" fmla="*/ 717176 h 1135533"/>
                <a:gd name="connsiteX13" fmla="*/ 926353 w 1703295"/>
                <a:gd name="connsiteY13" fmla="*/ 830729 h 1135533"/>
                <a:gd name="connsiteX14" fmla="*/ 950259 w 1703295"/>
                <a:gd name="connsiteY14" fmla="*/ 860612 h 1135533"/>
                <a:gd name="connsiteX15" fmla="*/ 968189 w 1703295"/>
                <a:gd name="connsiteY15" fmla="*/ 866588 h 1135533"/>
                <a:gd name="connsiteX16" fmla="*/ 1010024 w 1703295"/>
                <a:gd name="connsiteY16" fmla="*/ 872565 h 1135533"/>
                <a:gd name="connsiteX17" fmla="*/ 1219200 w 1703295"/>
                <a:gd name="connsiteY17" fmla="*/ 848659 h 1135533"/>
                <a:gd name="connsiteX18" fmla="*/ 1368612 w 1703295"/>
                <a:gd name="connsiteY18" fmla="*/ 836706 h 1135533"/>
                <a:gd name="connsiteX19" fmla="*/ 1356659 w 1703295"/>
                <a:gd name="connsiteY19" fmla="*/ 878541 h 1135533"/>
                <a:gd name="connsiteX20" fmla="*/ 1344706 w 1703295"/>
                <a:gd name="connsiteY20" fmla="*/ 962212 h 1135533"/>
                <a:gd name="connsiteX21" fmla="*/ 1314824 w 1703295"/>
                <a:gd name="connsiteY21" fmla="*/ 1075765 h 1135533"/>
                <a:gd name="connsiteX22" fmla="*/ 1332753 w 1703295"/>
                <a:gd name="connsiteY22" fmla="*/ 836706 h 1135533"/>
                <a:gd name="connsiteX23" fmla="*/ 1368612 w 1703295"/>
                <a:gd name="connsiteY23" fmla="*/ 747059 h 1135533"/>
                <a:gd name="connsiteX24" fmla="*/ 1404471 w 1703295"/>
                <a:gd name="connsiteY24" fmla="*/ 788894 h 1135533"/>
                <a:gd name="connsiteX25" fmla="*/ 1494118 w 1703295"/>
                <a:gd name="connsiteY25" fmla="*/ 938306 h 1135533"/>
                <a:gd name="connsiteX26" fmla="*/ 1553883 w 1703295"/>
                <a:gd name="connsiteY26" fmla="*/ 1004047 h 1135533"/>
                <a:gd name="connsiteX27" fmla="*/ 1667436 w 1703295"/>
                <a:gd name="connsiteY27" fmla="*/ 1087718 h 1135533"/>
                <a:gd name="connsiteX28" fmla="*/ 1703295 w 1703295"/>
                <a:gd name="connsiteY28" fmla="*/ 1105647 h 1135533"/>
                <a:gd name="connsiteX29" fmla="*/ 1398495 w 1703295"/>
                <a:gd name="connsiteY29" fmla="*/ 1117600 h 1135533"/>
                <a:gd name="connsiteX30" fmla="*/ 1344706 w 1703295"/>
                <a:gd name="connsiteY30" fmla="*/ 1129553 h 1135533"/>
                <a:gd name="connsiteX31" fmla="*/ 1308848 w 1703295"/>
                <a:gd name="connsiteY31"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950259 w 1703295"/>
                <a:gd name="connsiteY13" fmla="*/ 860612 h 1135533"/>
                <a:gd name="connsiteX14" fmla="*/ 968189 w 1703295"/>
                <a:gd name="connsiteY14" fmla="*/ 866588 h 1135533"/>
                <a:gd name="connsiteX15" fmla="*/ 1010024 w 1703295"/>
                <a:gd name="connsiteY15" fmla="*/ 872565 h 1135533"/>
                <a:gd name="connsiteX16" fmla="*/ 1219200 w 1703295"/>
                <a:gd name="connsiteY16" fmla="*/ 848659 h 1135533"/>
                <a:gd name="connsiteX17" fmla="*/ 1368612 w 1703295"/>
                <a:gd name="connsiteY17" fmla="*/ 836706 h 1135533"/>
                <a:gd name="connsiteX18" fmla="*/ 1356659 w 1703295"/>
                <a:gd name="connsiteY18" fmla="*/ 878541 h 1135533"/>
                <a:gd name="connsiteX19" fmla="*/ 1344706 w 1703295"/>
                <a:gd name="connsiteY19" fmla="*/ 962212 h 1135533"/>
                <a:gd name="connsiteX20" fmla="*/ 1314824 w 1703295"/>
                <a:gd name="connsiteY20" fmla="*/ 1075765 h 1135533"/>
                <a:gd name="connsiteX21" fmla="*/ 1332753 w 1703295"/>
                <a:gd name="connsiteY21" fmla="*/ 836706 h 1135533"/>
                <a:gd name="connsiteX22" fmla="*/ 1368612 w 1703295"/>
                <a:gd name="connsiteY22" fmla="*/ 747059 h 1135533"/>
                <a:gd name="connsiteX23" fmla="*/ 1404471 w 1703295"/>
                <a:gd name="connsiteY23" fmla="*/ 788894 h 1135533"/>
                <a:gd name="connsiteX24" fmla="*/ 1494118 w 1703295"/>
                <a:gd name="connsiteY24" fmla="*/ 938306 h 1135533"/>
                <a:gd name="connsiteX25" fmla="*/ 1553883 w 1703295"/>
                <a:gd name="connsiteY25" fmla="*/ 1004047 h 1135533"/>
                <a:gd name="connsiteX26" fmla="*/ 1667436 w 1703295"/>
                <a:gd name="connsiteY26" fmla="*/ 1087718 h 1135533"/>
                <a:gd name="connsiteX27" fmla="*/ 1703295 w 1703295"/>
                <a:gd name="connsiteY27" fmla="*/ 1105647 h 1135533"/>
                <a:gd name="connsiteX28" fmla="*/ 1398495 w 1703295"/>
                <a:gd name="connsiteY28" fmla="*/ 1117600 h 1135533"/>
                <a:gd name="connsiteX29" fmla="*/ 1344706 w 1703295"/>
                <a:gd name="connsiteY29" fmla="*/ 1129553 h 1135533"/>
                <a:gd name="connsiteX30" fmla="*/ 1308848 w 1703295"/>
                <a:gd name="connsiteY30"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968189 w 1703295"/>
                <a:gd name="connsiteY13" fmla="*/ 866588 h 1135533"/>
                <a:gd name="connsiteX14" fmla="*/ 1010024 w 1703295"/>
                <a:gd name="connsiteY14" fmla="*/ 872565 h 1135533"/>
                <a:gd name="connsiteX15" fmla="*/ 1219200 w 1703295"/>
                <a:gd name="connsiteY15" fmla="*/ 848659 h 1135533"/>
                <a:gd name="connsiteX16" fmla="*/ 1368612 w 1703295"/>
                <a:gd name="connsiteY16" fmla="*/ 836706 h 1135533"/>
                <a:gd name="connsiteX17" fmla="*/ 1356659 w 1703295"/>
                <a:gd name="connsiteY17" fmla="*/ 878541 h 1135533"/>
                <a:gd name="connsiteX18" fmla="*/ 1344706 w 1703295"/>
                <a:gd name="connsiteY18" fmla="*/ 962212 h 1135533"/>
                <a:gd name="connsiteX19" fmla="*/ 1314824 w 1703295"/>
                <a:gd name="connsiteY19" fmla="*/ 1075765 h 1135533"/>
                <a:gd name="connsiteX20" fmla="*/ 1332753 w 1703295"/>
                <a:gd name="connsiteY20" fmla="*/ 836706 h 1135533"/>
                <a:gd name="connsiteX21" fmla="*/ 1368612 w 1703295"/>
                <a:gd name="connsiteY21" fmla="*/ 747059 h 1135533"/>
                <a:gd name="connsiteX22" fmla="*/ 1404471 w 1703295"/>
                <a:gd name="connsiteY22" fmla="*/ 788894 h 1135533"/>
                <a:gd name="connsiteX23" fmla="*/ 1494118 w 1703295"/>
                <a:gd name="connsiteY23" fmla="*/ 938306 h 1135533"/>
                <a:gd name="connsiteX24" fmla="*/ 1553883 w 1703295"/>
                <a:gd name="connsiteY24" fmla="*/ 1004047 h 1135533"/>
                <a:gd name="connsiteX25" fmla="*/ 1667436 w 1703295"/>
                <a:gd name="connsiteY25" fmla="*/ 1087718 h 1135533"/>
                <a:gd name="connsiteX26" fmla="*/ 1703295 w 1703295"/>
                <a:gd name="connsiteY26" fmla="*/ 1105647 h 1135533"/>
                <a:gd name="connsiteX27" fmla="*/ 1398495 w 1703295"/>
                <a:gd name="connsiteY27" fmla="*/ 1117600 h 1135533"/>
                <a:gd name="connsiteX28" fmla="*/ 1344706 w 1703295"/>
                <a:gd name="connsiteY28" fmla="*/ 1129553 h 1135533"/>
                <a:gd name="connsiteX29" fmla="*/ 1308848 w 1703295"/>
                <a:gd name="connsiteY29"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219200 w 1703295"/>
                <a:gd name="connsiteY14" fmla="*/ 848659 h 1135533"/>
                <a:gd name="connsiteX15" fmla="*/ 1368612 w 1703295"/>
                <a:gd name="connsiteY15" fmla="*/ 836706 h 1135533"/>
                <a:gd name="connsiteX16" fmla="*/ 1356659 w 1703295"/>
                <a:gd name="connsiteY16" fmla="*/ 878541 h 1135533"/>
                <a:gd name="connsiteX17" fmla="*/ 1344706 w 1703295"/>
                <a:gd name="connsiteY17" fmla="*/ 962212 h 1135533"/>
                <a:gd name="connsiteX18" fmla="*/ 1314824 w 1703295"/>
                <a:gd name="connsiteY18" fmla="*/ 1075765 h 1135533"/>
                <a:gd name="connsiteX19" fmla="*/ 1332753 w 1703295"/>
                <a:gd name="connsiteY19" fmla="*/ 836706 h 1135533"/>
                <a:gd name="connsiteX20" fmla="*/ 1368612 w 1703295"/>
                <a:gd name="connsiteY20" fmla="*/ 747059 h 1135533"/>
                <a:gd name="connsiteX21" fmla="*/ 1404471 w 1703295"/>
                <a:gd name="connsiteY21" fmla="*/ 788894 h 1135533"/>
                <a:gd name="connsiteX22" fmla="*/ 1494118 w 1703295"/>
                <a:gd name="connsiteY22" fmla="*/ 938306 h 1135533"/>
                <a:gd name="connsiteX23" fmla="*/ 1553883 w 1703295"/>
                <a:gd name="connsiteY23" fmla="*/ 1004047 h 1135533"/>
                <a:gd name="connsiteX24" fmla="*/ 1667436 w 1703295"/>
                <a:gd name="connsiteY24" fmla="*/ 1087718 h 1135533"/>
                <a:gd name="connsiteX25" fmla="*/ 1703295 w 1703295"/>
                <a:gd name="connsiteY25" fmla="*/ 1105647 h 1135533"/>
                <a:gd name="connsiteX26" fmla="*/ 1398495 w 1703295"/>
                <a:gd name="connsiteY26" fmla="*/ 1117600 h 1135533"/>
                <a:gd name="connsiteX27" fmla="*/ 1344706 w 1703295"/>
                <a:gd name="connsiteY27" fmla="*/ 1129553 h 1135533"/>
                <a:gd name="connsiteX28" fmla="*/ 1308848 w 1703295"/>
                <a:gd name="connsiteY28"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219200 w 1703295"/>
                <a:gd name="connsiteY14" fmla="*/ 848659 h 1135533"/>
                <a:gd name="connsiteX15" fmla="*/ 1368612 w 1703295"/>
                <a:gd name="connsiteY15" fmla="*/ 836706 h 1135533"/>
                <a:gd name="connsiteX16" fmla="*/ 1356659 w 1703295"/>
                <a:gd name="connsiteY16" fmla="*/ 878541 h 1135533"/>
                <a:gd name="connsiteX17" fmla="*/ 1344706 w 1703295"/>
                <a:gd name="connsiteY17" fmla="*/ 962212 h 1135533"/>
                <a:gd name="connsiteX18" fmla="*/ 1314824 w 1703295"/>
                <a:gd name="connsiteY18" fmla="*/ 1075765 h 1135533"/>
                <a:gd name="connsiteX19" fmla="*/ 1332753 w 1703295"/>
                <a:gd name="connsiteY19" fmla="*/ 836706 h 1135533"/>
                <a:gd name="connsiteX20" fmla="*/ 1368612 w 1703295"/>
                <a:gd name="connsiteY20" fmla="*/ 747059 h 1135533"/>
                <a:gd name="connsiteX21" fmla="*/ 1404471 w 1703295"/>
                <a:gd name="connsiteY21" fmla="*/ 788894 h 1135533"/>
                <a:gd name="connsiteX22" fmla="*/ 1494118 w 1703295"/>
                <a:gd name="connsiteY22" fmla="*/ 938306 h 1135533"/>
                <a:gd name="connsiteX23" fmla="*/ 1553883 w 1703295"/>
                <a:gd name="connsiteY23" fmla="*/ 1004047 h 1135533"/>
                <a:gd name="connsiteX24" fmla="*/ 1667436 w 1703295"/>
                <a:gd name="connsiteY24" fmla="*/ 1087718 h 1135533"/>
                <a:gd name="connsiteX25" fmla="*/ 1703295 w 1703295"/>
                <a:gd name="connsiteY25" fmla="*/ 1105647 h 1135533"/>
                <a:gd name="connsiteX26" fmla="*/ 1398495 w 1703295"/>
                <a:gd name="connsiteY26" fmla="*/ 1117600 h 1135533"/>
                <a:gd name="connsiteX27" fmla="*/ 1344706 w 1703295"/>
                <a:gd name="connsiteY27" fmla="*/ 1129553 h 1135533"/>
                <a:gd name="connsiteX28" fmla="*/ 1308848 w 1703295"/>
                <a:gd name="connsiteY28"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219200 w 1703295"/>
                <a:gd name="connsiteY14" fmla="*/ 848659 h 1135533"/>
                <a:gd name="connsiteX15" fmla="*/ 1368612 w 1703295"/>
                <a:gd name="connsiteY15" fmla="*/ 836706 h 1135533"/>
                <a:gd name="connsiteX16" fmla="*/ 1356659 w 1703295"/>
                <a:gd name="connsiteY16" fmla="*/ 878541 h 1135533"/>
                <a:gd name="connsiteX17" fmla="*/ 1344706 w 1703295"/>
                <a:gd name="connsiteY17" fmla="*/ 962212 h 1135533"/>
                <a:gd name="connsiteX18" fmla="*/ 1314824 w 1703295"/>
                <a:gd name="connsiteY18" fmla="*/ 1075765 h 1135533"/>
                <a:gd name="connsiteX19" fmla="*/ 1332753 w 1703295"/>
                <a:gd name="connsiteY19" fmla="*/ 836706 h 1135533"/>
                <a:gd name="connsiteX20" fmla="*/ 1368612 w 1703295"/>
                <a:gd name="connsiteY20" fmla="*/ 747059 h 1135533"/>
                <a:gd name="connsiteX21" fmla="*/ 1404471 w 1703295"/>
                <a:gd name="connsiteY21" fmla="*/ 788894 h 1135533"/>
                <a:gd name="connsiteX22" fmla="*/ 1494118 w 1703295"/>
                <a:gd name="connsiteY22" fmla="*/ 938306 h 1135533"/>
                <a:gd name="connsiteX23" fmla="*/ 1553883 w 1703295"/>
                <a:gd name="connsiteY23" fmla="*/ 1004047 h 1135533"/>
                <a:gd name="connsiteX24" fmla="*/ 1667436 w 1703295"/>
                <a:gd name="connsiteY24" fmla="*/ 1087718 h 1135533"/>
                <a:gd name="connsiteX25" fmla="*/ 1703295 w 1703295"/>
                <a:gd name="connsiteY25" fmla="*/ 1105647 h 1135533"/>
                <a:gd name="connsiteX26" fmla="*/ 1398495 w 1703295"/>
                <a:gd name="connsiteY26" fmla="*/ 1117600 h 1135533"/>
                <a:gd name="connsiteX27" fmla="*/ 1344706 w 1703295"/>
                <a:gd name="connsiteY27" fmla="*/ 1129553 h 1135533"/>
                <a:gd name="connsiteX28" fmla="*/ 1308848 w 1703295"/>
                <a:gd name="connsiteY28"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219200 w 1703295"/>
                <a:gd name="connsiteY14" fmla="*/ 848659 h 1135533"/>
                <a:gd name="connsiteX15" fmla="*/ 1368612 w 1703295"/>
                <a:gd name="connsiteY15" fmla="*/ 836706 h 1135533"/>
                <a:gd name="connsiteX16" fmla="*/ 1356659 w 1703295"/>
                <a:gd name="connsiteY16" fmla="*/ 878541 h 1135533"/>
                <a:gd name="connsiteX17" fmla="*/ 1344706 w 1703295"/>
                <a:gd name="connsiteY17" fmla="*/ 962212 h 1135533"/>
                <a:gd name="connsiteX18" fmla="*/ 1314824 w 1703295"/>
                <a:gd name="connsiteY18" fmla="*/ 1075765 h 1135533"/>
                <a:gd name="connsiteX19" fmla="*/ 1332753 w 1703295"/>
                <a:gd name="connsiteY19" fmla="*/ 836706 h 1135533"/>
                <a:gd name="connsiteX20" fmla="*/ 1368612 w 1703295"/>
                <a:gd name="connsiteY20" fmla="*/ 747059 h 1135533"/>
                <a:gd name="connsiteX21" fmla="*/ 1404471 w 1703295"/>
                <a:gd name="connsiteY21" fmla="*/ 788894 h 1135533"/>
                <a:gd name="connsiteX22" fmla="*/ 1494118 w 1703295"/>
                <a:gd name="connsiteY22" fmla="*/ 938306 h 1135533"/>
                <a:gd name="connsiteX23" fmla="*/ 1553883 w 1703295"/>
                <a:gd name="connsiteY23" fmla="*/ 1004047 h 1135533"/>
                <a:gd name="connsiteX24" fmla="*/ 1667436 w 1703295"/>
                <a:gd name="connsiteY24" fmla="*/ 1087718 h 1135533"/>
                <a:gd name="connsiteX25" fmla="*/ 1703295 w 1703295"/>
                <a:gd name="connsiteY25" fmla="*/ 1105647 h 1135533"/>
                <a:gd name="connsiteX26" fmla="*/ 1398495 w 1703295"/>
                <a:gd name="connsiteY26" fmla="*/ 1117600 h 1135533"/>
                <a:gd name="connsiteX27" fmla="*/ 1344706 w 1703295"/>
                <a:gd name="connsiteY27" fmla="*/ 1129553 h 1135533"/>
                <a:gd name="connsiteX28" fmla="*/ 1308848 w 1703295"/>
                <a:gd name="connsiteY28"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219200 w 1703295"/>
                <a:gd name="connsiteY14" fmla="*/ 848659 h 1135533"/>
                <a:gd name="connsiteX15" fmla="*/ 1368612 w 1703295"/>
                <a:gd name="connsiteY15" fmla="*/ 836706 h 1135533"/>
                <a:gd name="connsiteX16" fmla="*/ 1356659 w 1703295"/>
                <a:gd name="connsiteY16" fmla="*/ 878541 h 1135533"/>
                <a:gd name="connsiteX17" fmla="*/ 1344706 w 1703295"/>
                <a:gd name="connsiteY17" fmla="*/ 962212 h 1135533"/>
                <a:gd name="connsiteX18" fmla="*/ 1314824 w 1703295"/>
                <a:gd name="connsiteY18" fmla="*/ 1075765 h 1135533"/>
                <a:gd name="connsiteX19" fmla="*/ 1332753 w 1703295"/>
                <a:gd name="connsiteY19" fmla="*/ 836706 h 1135533"/>
                <a:gd name="connsiteX20" fmla="*/ 1368612 w 1703295"/>
                <a:gd name="connsiteY20" fmla="*/ 747059 h 1135533"/>
                <a:gd name="connsiteX21" fmla="*/ 1404471 w 1703295"/>
                <a:gd name="connsiteY21" fmla="*/ 788894 h 1135533"/>
                <a:gd name="connsiteX22" fmla="*/ 1494118 w 1703295"/>
                <a:gd name="connsiteY22" fmla="*/ 938306 h 1135533"/>
                <a:gd name="connsiteX23" fmla="*/ 1553883 w 1703295"/>
                <a:gd name="connsiteY23" fmla="*/ 1004047 h 1135533"/>
                <a:gd name="connsiteX24" fmla="*/ 1667436 w 1703295"/>
                <a:gd name="connsiteY24" fmla="*/ 1087718 h 1135533"/>
                <a:gd name="connsiteX25" fmla="*/ 1703295 w 1703295"/>
                <a:gd name="connsiteY25" fmla="*/ 1105647 h 1135533"/>
                <a:gd name="connsiteX26" fmla="*/ 1398495 w 1703295"/>
                <a:gd name="connsiteY26" fmla="*/ 1117600 h 1135533"/>
                <a:gd name="connsiteX27" fmla="*/ 1344706 w 1703295"/>
                <a:gd name="connsiteY27" fmla="*/ 1129553 h 1135533"/>
                <a:gd name="connsiteX28" fmla="*/ 1308848 w 1703295"/>
                <a:gd name="connsiteY28"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219200 w 1703295"/>
                <a:gd name="connsiteY14" fmla="*/ 848659 h 1135533"/>
                <a:gd name="connsiteX15" fmla="*/ 1368612 w 1703295"/>
                <a:gd name="connsiteY15" fmla="*/ 836706 h 1135533"/>
                <a:gd name="connsiteX16" fmla="*/ 1356659 w 1703295"/>
                <a:gd name="connsiteY16" fmla="*/ 878541 h 1135533"/>
                <a:gd name="connsiteX17" fmla="*/ 1344706 w 1703295"/>
                <a:gd name="connsiteY17" fmla="*/ 962212 h 1135533"/>
                <a:gd name="connsiteX18" fmla="*/ 1314824 w 1703295"/>
                <a:gd name="connsiteY18" fmla="*/ 1075765 h 1135533"/>
                <a:gd name="connsiteX19" fmla="*/ 1332753 w 1703295"/>
                <a:gd name="connsiteY19" fmla="*/ 836706 h 1135533"/>
                <a:gd name="connsiteX20" fmla="*/ 1368612 w 1703295"/>
                <a:gd name="connsiteY20" fmla="*/ 747059 h 1135533"/>
                <a:gd name="connsiteX21" fmla="*/ 1404471 w 1703295"/>
                <a:gd name="connsiteY21" fmla="*/ 788894 h 1135533"/>
                <a:gd name="connsiteX22" fmla="*/ 1494118 w 1703295"/>
                <a:gd name="connsiteY22" fmla="*/ 938306 h 1135533"/>
                <a:gd name="connsiteX23" fmla="*/ 1553883 w 1703295"/>
                <a:gd name="connsiteY23" fmla="*/ 1004047 h 1135533"/>
                <a:gd name="connsiteX24" fmla="*/ 1667436 w 1703295"/>
                <a:gd name="connsiteY24" fmla="*/ 1087718 h 1135533"/>
                <a:gd name="connsiteX25" fmla="*/ 1703295 w 1703295"/>
                <a:gd name="connsiteY25" fmla="*/ 1105647 h 1135533"/>
                <a:gd name="connsiteX26" fmla="*/ 1398495 w 1703295"/>
                <a:gd name="connsiteY26" fmla="*/ 1117600 h 1135533"/>
                <a:gd name="connsiteX27" fmla="*/ 1344706 w 1703295"/>
                <a:gd name="connsiteY27" fmla="*/ 1129553 h 1135533"/>
                <a:gd name="connsiteX28" fmla="*/ 1308848 w 1703295"/>
                <a:gd name="connsiteY28"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219200 w 1703295"/>
                <a:gd name="connsiteY14" fmla="*/ 848659 h 1135533"/>
                <a:gd name="connsiteX15" fmla="*/ 1368612 w 1703295"/>
                <a:gd name="connsiteY15" fmla="*/ 836706 h 1135533"/>
                <a:gd name="connsiteX16" fmla="*/ 1356659 w 1703295"/>
                <a:gd name="connsiteY16" fmla="*/ 878541 h 1135533"/>
                <a:gd name="connsiteX17" fmla="*/ 1344706 w 1703295"/>
                <a:gd name="connsiteY17" fmla="*/ 962212 h 1135533"/>
                <a:gd name="connsiteX18" fmla="*/ 1314824 w 1703295"/>
                <a:gd name="connsiteY18" fmla="*/ 1075765 h 1135533"/>
                <a:gd name="connsiteX19" fmla="*/ 1332753 w 1703295"/>
                <a:gd name="connsiteY19" fmla="*/ 836706 h 1135533"/>
                <a:gd name="connsiteX20" fmla="*/ 1368612 w 1703295"/>
                <a:gd name="connsiteY20" fmla="*/ 747059 h 1135533"/>
                <a:gd name="connsiteX21" fmla="*/ 1404471 w 1703295"/>
                <a:gd name="connsiteY21" fmla="*/ 788894 h 1135533"/>
                <a:gd name="connsiteX22" fmla="*/ 1494118 w 1703295"/>
                <a:gd name="connsiteY22" fmla="*/ 938306 h 1135533"/>
                <a:gd name="connsiteX23" fmla="*/ 1553883 w 1703295"/>
                <a:gd name="connsiteY23" fmla="*/ 1004047 h 1135533"/>
                <a:gd name="connsiteX24" fmla="*/ 1667436 w 1703295"/>
                <a:gd name="connsiteY24" fmla="*/ 1087718 h 1135533"/>
                <a:gd name="connsiteX25" fmla="*/ 1703295 w 1703295"/>
                <a:gd name="connsiteY25" fmla="*/ 1105647 h 1135533"/>
                <a:gd name="connsiteX26" fmla="*/ 1398495 w 1703295"/>
                <a:gd name="connsiteY26" fmla="*/ 1117600 h 1135533"/>
                <a:gd name="connsiteX27" fmla="*/ 1344706 w 1703295"/>
                <a:gd name="connsiteY27" fmla="*/ 1129553 h 1135533"/>
                <a:gd name="connsiteX28" fmla="*/ 1308848 w 1703295"/>
                <a:gd name="connsiteY28"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219200 w 1703295"/>
                <a:gd name="connsiteY14" fmla="*/ 848659 h 1135533"/>
                <a:gd name="connsiteX15" fmla="*/ 1368612 w 1703295"/>
                <a:gd name="connsiteY15" fmla="*/ 836706 h 1135533"/>
                <a:gd name="connsiteX16" fmla="*/ 1356659 w 1703295"/>
                <a:gd name="connsiteY16" fmla="*/ 878541 h 1135533"/>
                <a:gd name="connsiteX17" fmla="*/ 1344706 w 1703295"/>
                <a:gd name="connsiteY17" fmla="*/ 962212 h 1135533"/>
                <a:gd name="connsiteX18" fmla="*/ 1314824 w 1703295"/>
                <a:gd name="connsiteY18" fmla="*/ 1075765 h 1135533"/>
                <a:gd name="connsiteX19" fmla="*/ 1332753 w 1703295"/>
                <a:gd name="connsiteY19" fmla="*/ 836706 h 1135533"/>
                <a:gd name="connsiteX20" fmla="*/ 1368612 w 1703295"/>
                <a:gd name="connsiteY20" fmla="*/ 747059 h 1135533"/>
                <a:gd name="connsiteX21" fmla="*/ 1404471 w 1703295"/>
                <a:gd name="connsiteY21" fmla="*/ 788894 h 1135533"/>
                <a:gd name="connsiteX22" fmla="*/ 1494118 w 1703295"/>
                <a:gd name="connsiteY22" fmla="*/ 938306 h 1135533"/>
                <a:gd name="connsiteX23" fmla="*/ 1553883 w 1703295"/>
                <a:gd name="connsiteY23" fmla="*/ 1004047 h 1135533"/>
                <a:gd name="connsiteX24" fmla="*/ 1667436 w 1703295"/>
                <a:gd name="connsiteY24" fmla="*/ 1087718 h 1135533"/>
                <a:gd name="connsiteX25" fmla="*/ 1703295 w 1703295"/>
                <a:gd name="connsiteY25" fmla="*/ 1105647 h 1135533"/>
                <a:gd name="connsiteX26" fmla="*/ 1398495 w 1703295"/>
                <a:gd name="connsiteY26" fmla="*/ 1117600 h 1135533"/>
                <a:gd name="connsiteX27" fmla="*/ 1344706 w 1703295"/>
                <a:gd name="connsiteY27" fmla="*/ 1129553 h 1135533"/>
                <a:gd name="connsiteX28" fmla="*/ 1308848 w 1703295"/>
                <a:gd name="connsiteY28"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368612 w 1703295"/>
                <a:gd name="connsiteY14" fmla="*/ 836706 h 1135533"/>
                <a:gd name="connsiteX15" fmla="*/ 1356659 w 1703295"/>
                <a:gd name="connsiteY15" fmla="*/ 878541 h 1135533"/>
                <a:gd name="connsiteX16" fmla="*/ 1344706 w 1703295"/>
                <a:gd name="connsiteY16" fmla="*/ 962212 h 1135533"/>
                <a:gd name="connsiteX17" fmla="*/ 1314824 w 1703295"/>
                <a:gd name="connsiteY17" fmla="*/ 1075765 h 1135533"/>
                <a:gd name="connsiteX18" fmla="*/ 1332753 w 1703295"/>
                <a:gd name="connsiteY18" fmla="*/ 836706 h 1135533"/>
                <a:gd name="connsiteX19" fmla="*/ 1368612 w 1703295"/>
                <a:gd name="connsiteY19" fmla="*/ 747059 h 1135533"/>
                <a:gd name="connsiteX20" fmla="*/ 1404471 w 1703295"/>
                <a:gd name="connsiteY20" fmla="*/ 788894 h 1135533"/>
                <a:gd name="connsiteX21" fmla="*/ 1494118 w 1703295"/>
                <a:gd name="connsiteY21" fmla="*/ 938306 h 1135533"/>
                <a:gd name="connsiteX22" fmla="*/ 1553883 w 1703295"/>
                <a:gd name="connsiteY22" fmla="*/ 1004047 h 1135533"/>
                <a:gd name="connsiteX23" fmla="*/ 1667436 w 1703295"/>
                <a:gd name="connsiteY23" fmla="*/ 1087718 h 1135533"/>
                <a:gd name="connsiteX24" fmla="*/ 1703295 w 1703295"/>
                <a:gd name="connsiteY24" fmla="*/ 1105647 h 1135533"/>
                <a:gd name="connsiteX25" fmla="*/ 1398495 w 1703295"/>
                <a:gd name="connsiteY25" fmla="*/ 1117600 h 1135533"/>
                <a:gd name="connsiteX26" fmla="*/ 1344706 w 1703295"/>
                <a:gd name="connsiteY26" fmla="*/ 1129553 h 1135533"/>
                <a:gd name="connsiteX27" fmla="*/ 1308848 w 1703295"/>
                <a:gd name="connsiteY27"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368612 w 1703295"/>
                <a:gd name="connsiteY14" fmla="*/ 836706 h 1135533"/>
                <a:gd name="connsiteX15" fmla="*/ 1344706 w 1703295"/>
                <a:gd name="connsiteY15" fmla="*/ 962212 h 1135533"/>
                <a:gd name="connsiteX16" fmla="*/ 1314824 w 1703295"/>
                <a:gd name="connsiteY16" fmla="*/ 1075765 h 1135533"/>
                <a:gd name="connsiteX17" fmla="*/ 1332753 w 1703295"/>
                <a:gd name="connsiteY17" fmla="*/ 836706 h 1135533"/>
                <a:gd name="connsiteX18" fmla="*/ 1368612 w 1703295"/>
                <a:gd name="connsiteY18" fmla="*/ 747059 h 1135533"/>
                <a:gd name="connsiteX19" fmla="*/ 1404471 w 1703295"/>
                <a:gd name="connsiteY19" fmla="*/ 788894 h 1135533"/>
                <a:gd name="connsiteX20" fmla="*/ 1494118 w 1703295"/>
                <a:gd name="connsiteY20" fmla="*/ 938306 h 1135533"/>
                <a:gd name="connsiteX21" fmla="*/ 1553883 w 1703295"/>
                <a:gd name="connsiteY21" fmla="*/ 1004047 h 1135533"/>
                <a:gd name="connsiteX22" fmla="*/ 1667436 w 1703295"/>
                <a:gd name="connsiteY22" fmla="*/ 1087718 h 1135533"/>
                <a:gd name="connsiteX23" fmla="*/ 1703295 w 1703295"/>
                <a:gd name="connsiteY23" fmla="*/ 1105647 h 1135533"/>
                <a:gd name="connsiteX24" fmla="*/ 1398495 w 1703295"/>
                <a:gd name="connsiteY24" fmla="*/ 1117600 h 1135533"/>
                <a:gd name="connsiteX25" fmla="*/ 1344706 w 1703295"/>
                <a:gd name="connsiteY25" fmla="*/ 1129553 h 1135533"/>
                <a:gd name="connsiteX26" fmla="*/ 1308848 w 1703295"/>
                <a:gd name="connsiteY26"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368612 w 1703295"/>
                <a:gd name="connsiteY14" fmla="*/ 836706 h 1135533"/>
                <a:gd name="connsiteX15" fmla="*/ 1314824 w 1703295"/>
                <a:gd name="connsiteY15" fmla="*/ 1075765 h 1135533"/>
                <a:gd name="connsiteX16" fmla="*/ 1332753 w 1703295"/>
                <a:gd name="connsiteY16" fmla="*/ 836706 h 1135533"/>
                <a:gd name="connsiteX17" fmla="*/ 1368612 w 1703295"/>
                <a:gd name="connsiteY17" fmla="*/ 747059 h 1135533"/>
                <a:gd name="connsiteX18" fmla="*/ 1404471 w 1703295"/>
                <a:gd name="connsiteY18" fmla="*/ 788894 h 1135533"/>
                <a:gd name="connsiteX19" fmla="*/ 1494118 w 1703295"/>
                <a:gd name="connsiteY19" fmla="*/ 938306 h 1135533"/>
                <a:gd name="connsiteX20" fmla="*/ 1553883 w 1703295"/>
                <a:gd name="connsiteY20" fmla="*/ 1004047 h 1135533"/>
                <a:gd name="connsiteX21" fmla="*/ 1667436 w 1703295"/>
                <a:gd name="connsiteY21" fmla="*/ 1087718 h 1135533"/>
                <a:gd name="connsiteX22" fmla="*/ 1703295 w 1703295"/>
                <a:gd name="connsiteY22" fmla="*/ 1105647 h 1135533"/>
                <a:gd name="connsiteX23" fmla="*/ 1398495 w 1703295"/>
                <a:gd name="connsiteY23" fmla="*/ 1117600 h 1135533"/>
                <a:gd name="connsiteX24" fmla="*/ 1344706 w 1703295"/>
                <a:gd name="connsiteY24" fmla="*/ 1129553 h 1135533"/>
                <a:gd name="connsiteX25" fmla="*/ 1308848 w 1703295"/>
                <a:gd name="connsiteY25"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368612 w 1703295"/>
                <a:gd name="connsiteY14" fmla="*/ 836706 h 1135533"/>
                <a:gd name="connsiteX15" fmla="*/ 1314824 w 1703295"/>
                <a:gd name="connsiteY15" fmla="*/ 1075765 h 1135533"/>
                <a:gd name="connsiteX16" fmla="*/ 1332753 w 1703295"/>
                <a:gd name="connsiteY16" fmla="*/ 836706 h 1135533"/>
                <a:gd name="connsiteX17" fmla="*/ 1368612 w 1703295"/>
                <a:gd name="connsiteY17" fmla="*/ 747059 h 1135533"/>
                <a:gd name="connsiteX18" fmla="*/ 1404471 w 1703295"/>
                <a:gd name="connsiteY18" fmla="*/ 788894 h 1135533"/>
                <a:gd name="connsiteX19" fmla="*/ 1494118 w 1703295"/>
                <a:gd name="connsiteY19" fmla="*/ 938306 h 1135533"/>
                <a:gd name="connsiteX20" fmla="*/ 1553883 w 1703295"/>
                <a:gd name="connsiteY20" fmla="*/ 1004047 h 1135533"/>
                <a:gd name="connsiteX21" fmla="*/ 1667436 w 1703295"/>
                <a:gd name="connsiteY21" fmla="*/ 1087718 h 1135533"/>
                <a:gd name="connsiteX22" fmla="*/ 1703295 w 1703295"/>
                <a:gd name="connsiteY22" fmla="*/ 1105647 h 1135533"/>
                <a:gd name="connsiteX23" fmla="*/ 1398495 w 1703295"/>
                <a:gd name="connsiteY23" fmla="*/ 1117600 h 1135533"/>
                <a:gd name="connsiteX24" fmla="*/ 1344706 w 1703295"/>
                <a:gd name="connsiteY24" fmla="*/ 1129553 h 1135533"/>
                <a:gd name="connsiteX25" fmla="*/ 1308848 w 1703295"/>
                <a:gd name="connsiteY25"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368612 w 1703295"/>
                <a:gd name="connsiteY14" fmla="*/ 836706 h 1135533"/>
                <a:gd name="connsiteX15" fmla="*/ 1314824 w 1703295"/>
                <a:gd name="connsiteY15" fmla="*/ 1075765 h 1135533"/>
                <a:gd name="connsiteX16" fmla="*/ 1266078 w 1703295"/>
                <a:gd name="connsiteY16" fmla="*/ 839087 h 1135533"/>
                <a:gd name="connsiteX17" fmla="*/ 1368612 w 1703295"/>
                <a:gd name="connsiteY17" fmla="*/ 747059 h 1135533"/>
                <a:gd name="connsiteX18" fmla="*/ 1404471 w 1703295"/>
                <a:gd name="connsiteY18" fmla="*/ 788894 h 1135533"/>
                <a:gd name="connsiteX19" fmla="*/ 1494118 w 1703295"/>
                <a:gd name="connsiteY19" fmla="*/ 938306 h 1135533"/>
                <a:gd name="connsiteX20" fmla="*/ 1553883 w 1703295"/>
                <a:gd name="connsiteY20" fmla="*/ 1004047 h 1135533"/>
                <a:gd name="connsiteX21" fmla="*/ 1667436 w 1703295"/>
                <a:gd name="connsiteY21" fmla="*/ 1087718 h 1135533"/>
                <a:gd name="connsiteX22" fmla="*/ 1703295 w 1703295"/>
                <a:gd name="connsiteY22" fmla="*/ 1105647 h 1135533"/>
                <a:gd name="connsiteX23" fmla="*/ 1398495 w 1703295"/>
                <a:gd name="connsiteY23" fmla="*/ 1117600 h 1135533"/>
                <a:gd name="connsiteX24" fmla="*/ 1344706 w 1703295"/>
                <a:gd name="connsiteY24" fmla="*/ 1129553 h 1135533"/>
                <a:gd name="connsiteX25" fmla="*/ 1308848 w 1703295"/>
                <a:gd name="connsiteY25"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368612 w 1703295"/>
                <a:gd name="connsiteY14" fmla="*/ 836706 h 1135533"/>
                <a:gd name="connsiteX15" fmla="*/ 1314824 w 1703295"/>
                <a:gd name="connsiteY15" fmla="*/ 1075765 h 1135533"/>
                <a:gd name="connsiteX16" fmla="*/ 1266078 w 1703295"/>
                <a:gd name="connsiteY16" fmla="*/ 839087 h 1135533"/>
                <a:gd name="connsiteX17" fmla="*/ 1368612 w 1703295"/>
                <a:gd name="connsiteY17" fmla="*/ 747059 h 1135533"/>
                <a:gd name="connsiteX18" fmla="*/ 1404471 w 1703295"/>
                <a:gd name="connsiteY18" fmla="*/ 788894 h 1135533"/>
                <a:gd name="connsiteX19" fmla="*/ 1494118 w 1703295"/>
                <a:gd name="connsiteY19" fmla="*/ 938306 h 1135533"/>
                <a:gd name="connsiteX20" fmla="*/ 1553883 w 1703295"/>
                <a:gd name="connsiteY20" fmla="*/ 1004047 h 1135533"/>
                <a:gd name="connsiteX21" fmla="*/ 1667436 w 1703295"/>
                <a:gd name="connsiteY21" fmla="*/ 1087718 h 1135533"/>
                <a:gd name="connsiteX22" fmla="*/ 1703295 w 1703295"/>
                <a:gd name="connsiteY22" fmla="*/ 1105647 h 1135533"/>
                <a:gd name="connsiteX23" fmla="*/ 1398495 w 1703295"/>
                <a:gd name="connsiteY23" fmla="*/ 1117600 h 1135533"/>
                <a:gd name="connsiteX24" fmla="*/ 1344706 w 1703295"/>
                <a:gd name="connsiteY24" fmla="*/ 1129553 h 1135533"/>
                <a:gd name="connsiteX25" fmla="*/ 1308848 w 1703295"/>
                <a:gd name="connsiteY25"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368612 w 1703295"/>
                <a:gd name="connsiteY14" fmla="*/ 836706 h 1135533"/>
                <a:gd name="connsiteX15" fmla="*/ 1314824 w 1703295"/>
                <a:gd name="connsiteY15" fmla="*/ 1075765 h 1135533"/>
                <a:gd name="connsiteX16" fmla="*/ 1273222 w 1703295"/>
                <a:gd name="connsiteY16" fmla="*/ 910524 h 1135533"/>
                <a:gd name="connsiteX17" fmla="*/ 1368612 w 1703295"/>
                <a:gd name="connsiteY17" fmla="*/ 747059 h 1135533"/>
                <a:gd name="connsiteX18" fmla="*/ 1404471 w 1703295"/>
                <a:gd name="connsiteY18" fmla="*/ 788894 h 1135533"/>
                <a:gd name="connsiteX19" fmla="*/ 1494118 w 1703295"/>
                <a:gd name="connsiteY19" fmla="*/ 938306 h 1135533"/>
                <a:gd name="connsiteX20" fmla="*/ 1553883 w 1703295"/>
                <a:gd name="connsiteY20" fmla="*/ 1004047 h 1135533"/>
                <a:gd name="connsiteX21" fmla="*/ 1667436 w 1703295"/>
                <a:gd name="connsiteY21" fmla="*/ 1087718 h 1135533"/>
                <a:gd name="connsiteX22" fmla="*/ 1703295 w 1703295"/>
                <a:gd name="connsiteY22" fmla="*/ 1105647 h 1135533"/>
                <a:gd name="connsiteX23" fmla="*/ 1398495 w 1703295"/>
                <a:gd name="connsiteY23" fmla="*/ 1117600 h 1135533"/>
                <a:gd name="connsiteX24" fmla="*/ 1344706 w 1703295"/>
                <a:gd name="connsiteY24" fmla="*/ 1129553 h 1135533"/>
                <a:gd name="connsiteX25" fmla="*/ 1308848 w 1703295"/>
                <a:gd name="connsiteY25"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368612 w 1703295"/>
                <a:gd name="connsiteY14" fmla="*/ 836706 h 1135533"/>
                <a:gd name="connsiteX15" fmla="*/ 1314824 w 1703295"/>
                <a:gd name="connsiteY15" fmla="*/ 1075765 h 1135533"/>
                <a:gd name="connsiteX16" fmla="*/ 1273222 w 1703295"/>
                <a:gd name="connsiteY16" fmla="*/ 910524 h 1135533"/>
                <a:gd name="connsiteX17" fmla="*/ 1368612 w 1703295"/>
                <a:gd name="connsiteY17" fmla="*/ 747059 h 1135533"/>
                <a:gd name="connsiteX18" fmla="*/ 1404471 w 1703295"/>
                <a:gd name="connsiteY18" fmla="*/ 788894 h 1135533"/>
                <a:gd name="connsiteX19" fmla="*/ 1494118 w 1703295"/>
                <a:gd name="connsiteY19" fmla="*/ 938306 h 1135533"/>
                <a:gd name="connsiteX20" fmla="*/ 1553883 w 1703295"/>
                <a:gd name="connsiteY20" fmla="*/ 1004047 h 1135533"/>
                <a:gd name="connsiteX21" fmla="*/ 1667436 w 1703295"/>
                <a:gd name="connsiteY21" fmla="*/ 1087718 h 1135533"/>
                <a:gd name="connsiteX22" fmla="*/ 1703295 w 1703295"/>
                <a:gd name="connsiteY22" fmla="*/ 1105647 h 1135533"/>
                <a:gd name="connsiteX23" fmla="*/ 1398495 w 1703295"/>
                <a:gd name="connsiteY23" fmla="*/ 1117600 h 1135533"/>
                <a:gd name="connsiteX24" fmla="*/ 1344706 w 1703295"/>
                <a:gd name="connsiteY24" fmla="*/ 1129553 h 1135533"/>
                <a:gd name="connsiteX25" fmla="*/ 1308848 w 1703295"/>
                <a:gd name="connsiteY25"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368612 w 1703295"/>
                <a:gd name="connsiteY14" fmla="*/ 836706 h 1135533"/>
                <a:gd name="connsiteX15" fmla="*/ 1314824 w 1703295"/>
                <a:gd name="connsiteY15" fmla="*/ 1075765 h 1135533"/>
                <a:gd name="connsiteX16" fmla="*/ 1273222 w 1703295"/>
                <a:gd name="connsiteY16" fmla="*/ 910524 h 1135533"/>
                <a:gd name="connsiteX17" fmla="*/ 1368612 w 1703295"/>
                <a:gd name="connsiteY17" fmla="*/ 747059 h 1135533"/>
                <a:gd name="connsiteX18" fmla="*/ 1404471 w 1703295"/>
                <a:gd name="connsiteY18" fmla="*/ 788894 h 1135533"/>
                <a:gd name="connsiteX19" fmla="*/ 1494118 w 1703295"/>
                <a:gd name="connsiteY19" fmla="*/ 938306 h 1135533"/>
                <a:gd name="connsiteX20" fmla="*/ 1553883 w 1703295"/>
                <a:gd name="connsiteY20" fmla="*/ 1004047 h 1135533"/>
                <a:gd name="connsiteX21" fmla="*/ 1667436 w 1703295"/>
                <a:gd name="connsiteY21" fmla="*/ 1087718 h 1135533"/>
                <a:gd name="connsiteX22" fmla="*/ 1703295 w 1703295"/>
                <a:gd name="connsiteY22" fmla="*/ 1105647 h 1135533"/>
                <a:gd name="connsiteX23" fmla="*/ 1398495 w 1703295"/>
                <a:gd name="connsiteY23" fmla="*/ 1117600 h 1135533"/>
                <a:gd name="connsiteX24" fmla="*/ 1344706 w 1703295"/>
                <a:gd name="connsiteY24" fmla="*/ 1129553 h 1135533"/>
                <a:gd name="connsiteX25" fmla="*/ 1308848 w 1703295"/>
                <a:gd name="connsiteY25"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368612 w 1703295"/>
                <a:gd name="connsiteY14" fmla="*/ 836706 h 1135533"/>
                <a:gd name="connsiteX15" fmla="*/ 1314824 w 1703295"/>
                <a:gd name="connsiteY15" fmla="*/ 1075765 h 1135533"/>
                <a:gd name="connsiteX16" fmla="*/ 1273222 w 1703295"/>
                <a:gd name="connsiteY16" fmla="*/ 910524 h 1135533"/>
                <a:gd name="connsiteX17" fmla="*/ 1368612 w 1703295"/>
                <a:gd name="connsiteY17" fmla="*/ 747059 h 1135533"/>
                <a:gd name="connsiteX18" fmla="*/ 1404471 w 1703295"/>
                <a:gd name="connsiteY18" fmla="*/ 788894 h 1135533"/>
                <a:gd name="connsiteX19" fmla="*/ 1494118 w 1703295"/>
                <a:gd name="connsiteY19" fmla="*/ 938306 h 1135533"/>
                <a:gd name="connsiteX20" fmla="*/ 1553883 w 1703295"/>
                <a:gd name="connsiteY20" fmla="*/ 1004047 h 1135533"/>
                <a:gd name="connsiteX21" fmla="*/ 1667436 w 1703295"/>
                <a:gd name="connsiteY21" fmla="*/ 1087718 h 1135533"/>
                <a:gd name="connsiteX22" fmla="*/ 1703295 w 1703295"/>
                <a:gd name="connsiteY22" fmla="*/ 1105647 h 1135533"/>
                <a:gd name="connsiteX23" fmla="*/ 1398495 w 1703295"/>
                <a:gd name="connsiteY23" fmla="*/ 1117600 h 1135533"/>
                <a:gd name="connsiteX24" fmla="*/ 1344706 w 1703295"/>
                <a:gd name="connsiteY24" fmla="*/ 1129553 h 1135533"/>
                <a:gd name="connsiteX25" fmla="*/ 1308848 w 1703295"/>
                <a:gd name="connsiteY25"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368612 w 1703295"/>
                <a:gd name="connsiteY14" fmla="*/ 836706 h 1135533"/>
                <a:gd name="connsiteX15" fmla="*/ 1314824 w 1703295"/>
                <a:gd name="connsiteY15" fmla="*/ 1075765 h 1135533"/>
                <a:gd name="connsiteX16" fmla="*/ 1273222 w 1703295"/>
                <a:gd name="connsiteY16" fmla="*/ 910524 h 1135533"/>
                <a:gd name="connsiteX17" fmla="*/ 1368612 w 1703295"/>
                <a:gd name="connsiteY17" fmla="*/ 747059 h 1135533"/>
                <a:gd name="connsiteX18" fmla="*/ 1494118 w 1703295"/>
                <a:gd name="connsiteY18" fmla="*/ 938306 h 1135533"/>
                <a:gd name="connsiteX19" fmla="*/ 1553883 w 1703295"/>
                <a:gd name="connsiteY19" fmla="*/ 1004047 h 1135533"/>
                <a:gd name="connsiteX20" fmla="*/ 1667436 w 1703295"/>
                <a:gd name="connsiteY20" fmla="*/ 1087718 h 1135533"/>
                <a:gd name="connsiteX21" fmla="*/ 1703295 w 1703295"/>
                <a:gd name="connsiteY21" fmla="*/ 1105647 h 1135533"/>
                <a:gd name="connsiteX22" fmla="*/ 1398495 w 1703295"/>
                <a:gd name="connsiteY22" fmla="*/ 1117600 h 1135533"/>
                <a:gd name="connsiteX23" fmla="*/ 1344706 w 1703295"/>
                <a:gd name="connsiteY23" fmla="*/ 1129553 h 1135533"/>
                <a:gd name="connsiteX24" fmla="*/ 1308848 w 1703295"/>
                <a:gd name="connsiteY24"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368612 w 1703295"/>
                <a:gd name="connsiteY14" fmla="*/ 836706 h 1135533"/>
                <a:gd name="connsiteX15" fmla="*/ 1314824 w 1703295"/>
                <a:gd name="connsiteY15" fmla="*/ 1075765 h 1135533"/>
                <a:gd name="connsiteX16" fmla="*/ 1273222 w 1703295"/>
                <a:gd name="connsiteY16" fmla="*/ 910524 h 1135533"/>
                <a:gd name="connsiteX17" fmla="*/ 1368612 w 1703295"/>
                <a:gd name="connsiteY17" fmla="*/ 747059 h 1135533"/>
                <a:gd name="connsiteX18" fmla="*/ 1553883 w 1703295"/>
                <a:gd name="connsiteY18" fmla="*/ 1004047 h 1135533"/>
                <a:gd name="connsiteX19" fmla="*/ 1667436 w 1703295"/>
                <a:gd name="connsiteY19" fmla="*/ 1087718 h 1135533"/>
                <a:gd name="connsiteX20" fmla="*/ 1703295 w 1703295"/>
                <a:gd name="connsiteY20" fmla="*/ 1105647 h 1135533"/>
                <a:gd name="connsiteX21" fmla="*/ 1398495 w 1703295"/>
                <a:gd name="connsiteY21" fmla="*/ 1117600 h 1135533"/>
                <a:gd name="connsiteX22" fmla="*/ 1344706 w 1703295"/>
                <a:gd name="connsiteY22" fmla="*/ 1129553 h 1135533"/>
                <a:gd name="connsiteX23" fmla="*/ 1308848 w 1703295"/>
                <a:gd name="connsiteY23" fmla="*/ 1135529 h 1135533"/>
                <a:gd name="connsiteX0" fmla="*/ 0 w 1706917"/>
                <a:gd name="connsiteY0" fmla="*/ 11953 h 1135533"/>
                <a:gd name="connsiteX1" fmla="*/ 167342 w 1706917"/>
                <a:gd name="connsiteY1" fmla="*/ 0 h 1135533"/>
                <a:gd name="connsiteX2" fmla="*/ 185271 w 1706917"/>
                <a:gd name="connsiteY2" fmla="*/ 167341 h 1135533"/>
                <a:gd name="connsiteX3" fmla="*/ 420734 w 1706917"/>
                <a:gd name="connsiteY3" fmla="*/ 117148 h 1135533"/>
                <a:gd name="connsiteX4" fmla="*/ 316753 w 1706917"/>
                <a:gd name="connsiteY4" fmla="*/ 304800 h 1135533"/>
                <a:gd name="connsiteX5" fmla="*/ 454212 w 1706917"/>
                <a:gd name="connsiteY5" fmla="*/ 262965 h 1135533"/>
                <a:gd name="connsiteX6" fmla="*/ 466165 w 1706917"/>
                <a:gd name="connsiteY6" fmla="*/ 555812 h 1135533"/>
                <a:gd name="connsiteX7" fmla="*/ 652650 w 1706917"/>
                <a:gd name="connsiteY7" fmla="*/ 571360 h 1135533"/>
                <a:gd name="connsiteX8" fmla="*/ 639530 w 1706917"/>
                <a:gd name="connsiteY8" fmla="*/ 609460 h 1135533"/>
                <a:gd name="connsiteX9" fmla="*/ 508000 w 1706917"/>
                <a:gd name="connsiteY9" fmla="*/ 633506 h 1135533"/>
                <a:gd name="connsiteX10" fmla="*/ 622721 w 1706917"/>
                <a:gd name="connsiteY10" fmla="*/ 727635 h 1135533"/>
                <a:gd name="connsiteX11" fmla="*/ 914400 w 1706917"/>
                <a:gd name="connsiteY11" fmla="*/ 705223 h 1135533"/>
                <a:gd name="connsiteX12" fmla="*/ 926353 w 1706917"/>
                <a:gd name="connsiteY12" fmla="*/ 830729 h 1135533"/>
                <a:gd name="connsiteX13" fmla="*/ 1010024 w 1706917"/>
                <a:gd name="connsiteY13" fmla="*/ 872565 h 1135533"/>
                <a:gd name="connsiteX14" fmla="*/ 1368612 w 1706917"/>
                <a:gd name="connsiteY14" fmla="*/ 836706 h 1135533"/>
                <a:gd name="connsiteX15" fmla="*/ 1314824 w 1706917"/>
                <a:gd name="connsiteY15" fmla="*/ 1075765 h 1135533"/>
                <a:gd name="connsiteX16" fmla="*/ 1273222 w 1706917"/>
                <a:gd name="connsiteY16" fmla="*/ 910524 h 1135533"/>
                <a:gd name="connsiteX17" fmla="*/ 1368612 w 1706917"/>
                <a:gd name="connsiteY17" fmla="*/ 747059 h 1135533"/>
                <a:gd name="connsiteX18" fmla="*/ 1553883 w 1706917"/>
                <a:gd name="connsiteY18" fmla="*/ 1004047 h 1135533"/>
                <a:gd name="connsiteX19" fmla="*/ 1703295 w 1706917"/>
                <a:gd name="connsiteY19" fmla="*/ 1105647 h 1135533"/>
                <a:gd name="connsiteX20" fmla="*/ 1398495 w 1706917"/>
                <a:gd name="connsiteY20" fmla="*/ 1117600 h 1135533"/>
                <a:gd name="connsiteX21" fmla="*/ 1344706 w 1706917"/>
                <a:gd name="connsiteY21" fmla="*/ 1129553 h 1135533"/>
                <a:gd name="connsiteX22" fmla="*/ 1308848 w 1706917"/>
                <a:gd name="connsiteY22" fmla="*/ 1135529 h 1135533"/>
                <a:gd name="connsiteX0" fmla="*/ 0 w 1554027"/>
                <a:gd name="connsiteY0" fmla="*/ 11953 h 1135533"/>
                <a:gd name="connsiteX1" fmla="*/ 167342 w 1554027"/>
                <a:gd name="connsiteY1" fmla="*/ 0 h 1135533"/>
                <a:gd name="connsiteX2" fmla="*/ 185271 w 1554027"/>
                <a:gd name="connsiteY2" fmla="*/ 167341 h 1135533"/>
                <a:gd name="connsiteX3" fmla="*/ 420734 w 1554027"/>
                <a:gd name="connsiteY3" fmla="*/ 117148 h 1135533"/>
                <a:gd name="connsiteX4" fmla="*/ 316753 w 1554027"/>
                <a:gd name="connsiteY4" fmla="*/ 304800 h 1135533"/>
                <a:gd name="connsiteX5" fmla="*/ 454212 w 1554027"/>
                <a:gd name="connsiteY5" fmla="*/ 262965 h 1135533"/>
                <a:gd name="connsiteX6" fmla="*/ 466165 w 1554027"/>
                <a:gd name="connsiteY6" fmla="*/ 555812 h 1135533"/>
                <a:gd name="connsiteX7" fmla="*/ 652650 w 1554027"/>
                <a:gd name="connsiteY7" fmla="*/ 571360 h 1135533"/>
                <a:gd name="connsiteX8" fmla="*/ 639530 w 1554027"/>
                <a:gd name="connsiteY8" fmla="*/ 609460 h 1135533"/>
                <a:gd name="connsiteX9" fmla="*/ 508000 w 1554027"/>
                <a:gd name="connsiteY9" fmla="*/ 633506 h 1135533"/>
                <a:gd name="connsiteX10" fmla="*/ 622721 w 1554027"/>
                <a:gd name="connsiteY10" fmla="*/ 727635 h 1135533"/>
                <a:gd name="connsiteX11" fmla="*/ 914400 w 1554027"/>
                <a:gd name="connsiteY11" fmla="*/ 705223 h 1135533"/>
                <a:gd name="connsiteX12" fmla="*/ 926353 w 1554027"/>
                <a:gd name="connsiteY12" fmla="*/ 830729 h 1135533"/>
                <a:gd name="connsiteX13" fmla="*/ 1010024 w 1554027"/>
                <a:gd name="connsiteY13" fmla="*/ 872565 h 1135533"/>
                <a:gd name="connsiteX14" fmla="*/ 1368612 w 1554027"/>
                <a:gd name="connsiteY14" fmla="*/ 836706 h 1135533"/>
                <a:gd name="connsiteX15" fmla="*/ 1314824 w 1554027"/>
                <a:gd name="connsiteY15" fmla="*/ 1075765 h 1135533"/>
                <a:gd name="connsiteX16" fmla="*/ 1273222 w 1554027"/>
                <a:gd name="connsiteY16" fmla="*/ 910524 h 1135533"/>
                <a:gd name="connsiteX17" fmla="*/ 1368612 w 1554027"/>
                <a:gd name="connsiteY17" fmla="*/ 747059 h 1135533"/>
                <a:gd name="connsiteX18" fmla="*/ 1553883 w 1554027"/>
                <a:gd name="connsiteY18" fmla="*/ 1004047 h 1135533"/>
                <a:gd name="connsiteX19" fmla="*/ 1398495 w 1554027"/>
                <a:gd name="connsiteY19" fmla="*/ 1117600 h 1135533"/>
                <a:gd name="connsiteX20" fmla="*/ 1344706 w 1554027"/>
                <a:gd name="connsiteY20" fmla="*/ 1129553 h 1135533"/>
                <a:gd name="connsiteX21" fmla="*/ 1308848 w 1554027"/>
                <a:gd name="connsiteY21" fmla="*/ 1135529 h 1135533"/>
                <a:gd name="connsiteX0" fmla="*/ 0 w 1554027"/>
                <a:gd name="connsiteY0" fmla="*/ 11953 h 1135533"/>
                <a:gd name="connsiteX1" fmla="*/ 167342 w 1554027"/>
                <a:gd name="connsiteY1" fmla="*/ 0 h 1135533"/>
                <a:gd name="connsiteX2" fmla="*/ 185271 w 1554027"/>
                <a:gd name="connsiteY2" fmla="*/ 167341 h 1135533"/>
                <a:gd name="connsiteX3" fmla="*/ 420734 w 1554027"/>
                <a:gd name="connsiteY3" fmla="*/ 117148 h 1135533"/>
                <a:gd name="connsiteX4" fmla="*/ 316753 w 1554027"/>
                <a:gd name="connsiteY4" fmla="*/ 304800 h 1135533"/>
                <a:gd name="connsiteX5" fmla="*/ 454212 w 1554027"/>
                <a:gd name="connsiteY5" fmla="*/ 262965 h 1135533"/>
                <a:gd name="connsiteX6" fmla="*/ 466165 w 1554027"/>
                <a:gd name="connsiteY6" fmla="*/ 555812 h 1135533"/>
                <a:gd name="connsiteX7" fmla="*/ 652650 w 1554027"/>
                <a:gd name="connsiteY7" fmla="*/ 571360 h 1135533"/>
                <a:gd name="connsiteX8" fmla="*/ 639530 w 1554027"/>
                <a:gd name="connsiteY8" fmla="*/ 609460 h 1135533"/>
                <a:gd name="connsiteX9" fmla="*/ 508000 w 1554027"/>
                <a:gd name="connsiteY9" fmla="*/ 633506 h 1135533"/>
                <a:gd name="connsiteX10" fmla="*/ 622721 w 1554027"/>
                <a:gd name="connsiteY10" fmla="*/ 727635 h 1135533"/>
                <a:gd name="connsiteX11" fmla="*/ 914400 w 1554027"/>
                <a:gd name="connsiteY11" fmla="*/ 705223 h 1135533"/>
                <a:gd name="connsiteX12" fmla="*/ 926353 w 1554027"/>
                <a:gd name="connsiteY12" fmla="*/ 830729 h 1135533"/>
                <a:gd name="connsiteX13" fmla="*/ 1010024 w 1554027"/>
                <a:gd name="connsiteY13" fmla="*/ 872565 h 1135533"/>
                <a:gd name="connsiteX14" fmla="*/ 1368612 w 1554027"/>
                <a:gd name="connsiteY14" fmla="*/ 836706 h 1135533"/>
                <a:gd name="connsiteX15" fmla="*/ 1314824 w 1554027"/>
                <a:gd name="connsiteY15" fmla="*/ 1075765 h 1135533"/>
                <a:gd name="connsiteX16" fmla="*/ 1273222 w 1554027"/>
                <a:gd name="connsiteY16" fmla="*/ 910524 h 1135533"/>
                <a:gd name="connsiteX17" fmla="*/ 1368612 w 1554027"/>
                <a:gd name="connsiteY17" fmla="*/ 747059 h 1135533"/>
                <a:gd name="connsiteX18" fmla="*/ 1553883 w 1554027"/>
                <a:gd name="connsiteY18" fmla="*/ 1004047 h 1135533"/>
                <a:gd name="connsiteX19" fmla="*/ 1398495 w 1554027"/>
                <a:gd name="connsiteY19" fmla="*/ 1117600 h 1135533"/>
                <a:gd name="connsiteX20" fmla="*/ 1344706 w 1554027"/>
                <a:gd name="connsiteY20" fmla="*/ 1129553 h 1135533"/>
                <a:gd name="connsiteX21" fmla="*/ 1308848 w 1554027"/>
                <a:gd name="connsiteY21" fmla="*/ 1135529 h 1135533"/>
                <a:gd name="connsiteX0" fmla="*/ 0 w 1554027"/>
                <a:gd name="connsiteY0" fmla="*/ 11953 h 1152197"/>
                <a:gd name="connsiteX1" fmla="*/ 167342 w 1554027"/>
                <a:gd name="connsiteY1" fmla="*/ 0 h 1152197"/>
                <a:gd name="connsiteX2" fmla="*/ 185271 w 1554027"/>
                <a:gd name="connsiteY2" fmla="*/ 167341 h 1152197"/>
                <a:gd name="connsiteX3" fmla="*/ 420734 w 1554027"/>
                <a:gd name="connsiteY3" fmla="*/ 117148 h 1152197"/>
                <a:gd name="connsiteX4" fmla="*/ 316753 w 1554027"/>
                <a:gd name="connsiteY4" fmla="*/ 304800 h 1152197"/>
                <a:gd name="connsiteX5" fmla="*/ 454212 w 1554027"/>
                <a:gd name="connsiteY5" fmla="*/ 262965 h 1152197"/>
                <a:gd name="connsiteX6" fmla="*/ 466165 w 1554027"/>
                <a:gd name="connsiteY6" fmla="*/ 555812 h 1152197"/>
                <a:gd name="connsiteX7" fmla="*/ 652650 w 1554027"/>
                <a:gd name="connsiteY7" fmla="*/ 571360 h 1152197"/>
                <a:gd name="connsiteX8" fmla="*/ 639530 w 1554027"/>
                <a:gd name="connsiteY8" fmla="*/ 609460 h 1152197"/>
                <a:gd name="connsiteX9" fmla="*/ 508000 w 1554027"/>
                <a:gd name="connsiteY9" fmla="*/ 633506 h 1152197"/>
                <a:gd name="connsiteX10" fmla="*/ 622721 w 1554027"/>
                <a:gd name="connsiteY10" fmla="*/ 727635 h 1152197"/>
                <a:gd name="connsiteX11" fmla="*/ 914400 w 1554027"/>
                <a:gd name="connsiteY11" fmla="*/ 705223 h 1152197"/>
                <a:gd name="connsiteX12" fmla="*/ 926353 w 1554027"/>
                <a:gd name="connsiteY12" fmla="*/ 830729 h 1152197"/>
                <a:gd name="connsiteX13" fmla="*/ 1010024 w 1554027"/>
                <a:gd name="connsiteY13" fmla="*/ 872565 h 1152197"/>
                <a:gd name="connsiteX14" fmla="*/ 1368612 w 1554027"/>
                <a:gd name="connsiteY14" fmla="*/ 836706 h 1152197"/>
                <a:gd name="connsiteX15" fmla="*/ 1314824 w 1554027"/>
                <a:gd name="connsiteY15" fmla="*/ 1075765 h 1152197"/>
                <a:gd name="connsiteX16" fmla="*/ 1273222 w 1554027"/>
                <a:gd name="connsiteY16" fmla="*/ 910524 h 1152197"/>
                <a:gd name="connsiteX17" fmla="*/ 1368612 w 1554027"/>
                <a:gd name="connsiteY17" fmla="*/ 747059 h 1152197"/>
                <a:gd name="connsiteX18" fmla="*/ 1553883 w 1554027"/>
                <a:gd name="connsiteY18" fmla="*/ 1004047 h 1152197"/>
                <a:gd name="connsiteX19" fmla="*/ 1398495 w 1554027"/>
                <a:gd name="connsiteY19" fmla="*/ 1117600 h 1152197"/>
                <a:gd name="connsiteX20" fmla="*/ 1344706 w 1554027"/>
                <a:gd name="connsiteY20" fmla="*/ 1129553 h 1152197"/>
                <a:gd name="connsiteX21" fmla="*/ 1454104 w 1554027"/>
                <a:gd name="connsiteY21" fmla="*/ 1152197 h 1152197"/>
                <a:gd name="connsiteX0" fmla="*/ 0 w 1554009"/>
                <a:gd name="connsiteY0" fmla="*/ 11953 h 1152197"/>
                <a:gd name="connsiteX1" fmla="*/ 167342 w 1554009"/>
                <a:gd name="connsiteY1" fmla="*/ 0 h 1152197"/>
                <a:gd name="connsiteX2" fmla="*/ 185271 w 1554009"/>
                <a:gd name="connsiteY2" fmla="*/ 167341 h 1152197"/>
                <a:gd name="connsiteX3" fmla="*/ 420734 w 1554009"/>
                <a:gd name="connsiteY3" fmla="*/ 117148 h 1152197"/>
                <a:gd name="connsiteX4" fmla="*/ 316753 w 1554009"/>
                <a:gd name="connsiteY4" fmla="*/ 304800 h 1152197"/>
                <a:gd name="connsiteX5" fmla="*/ 454212 w 1554009"/>
                <a:gd name="connsiteY5" fmla="*/ 262965 h 1152197"/>
                <a:gd name="connsiteX6" fmla="*/ 466165 w 1554009"/>
                <a:gd name="connsiteY6" fmla="*/ 555812 h 1152197"/>
                <a:gd name="connsiteX7" fmla="*/ 652650 w 1554009"/>
                <a:gd name="connsiteY7" fmla="*/ 571360 h 1152197"/>
                <a:gd name="connsiteX8" fmla="*/ 639530 w 1554009"/>
                <a:gd name="connsiteY8" fmla="*/ 609460 h 1152197"/>
                <a:gd name="connsiteX9" fmla="*/ 508000 w 1554009"/>
                <a:gd name="connsiteY9" fmla="*/ 633506 h 1152197"/>
                <a:gd name="connsiteX10" fmla="*/ 622721 w 1554009"/>
                <a:gd name="connsiteY10" fmla="*/ 727635 h 1152197"/>
                <a:gd name="connsiteX11" fmla="*/ 914400 w 1554009"/>
                <a:gd name="connsiteY11" fmla="*/ 705223 h 1152197"/>
                <a:gd name="connsiteX12" fmla="*/ 926353 w 1554009"/>
                <a:gd name="connsiteY12" fmla="*/ 830729 h 1152197"/>
                <a:gd name="connsiteX13" fmla="*/ 1010024 w 1554009"/>
                <a:gd name="connsiteY13" fmla="*/ 872565 h 1152197"/>
                <a:gd name="connsiteX14" fmla="*/ 1368612 w 1554009"/>
                <a:gd name="connsiteY14" fmla="*/ 836706 h 1152197"/>
                <a:gd name="connsiteX15" fmla="*/ 1314824 w 1554009"/>
                <a:gd name="connsiteY15" fmla="*/ 1075765 h 1152197"/>
                <a:gd name="connsiteX16" fmla="*/ 1273222 w 1554009"/>
                <a:gd name="connsiteY16" fmla="*/ 910524 h 1152197"/>
                <a:gd name="connsiteX17" fmla="*/ 1368612 w 1554009"/>
                <a:gd name="connsiteY17" fmla="*/ 747059 h 1152197"/>
                <a:gd name="connsiteX18" fmla="*/ 1553883 w 1554009"/>
                <a:gd name="connsiteY18" fmla="*/ 1004047 h 1152197"/>
                <a:gd name="connsiteX19" fmla="*/ 1398495 w 1554009"/>
                <a:gd name="connsiteY19" fmla="*/ 1117600 h 1152197"/>
                <a:gd name="connsiteX20" fmla="*/ 1454104 w 1554009"/>
                <a:gd name="connsiteY20" fmla="*/ 1152197 h 1152197"/>
                <a:gd name="connsiteX0" fmla="*/ 0 w 1555356"/>
                <a:gd name="connsiteY0" fmla="*/ 11953 h 1152197"/>
                <a:gd name="connsiteX1" fmla="*/ 167342 w 1555356"/>
                <a:gd name="connsiteY1" fmla="*/ 0 h 1152197"/>
                <a:gd name="connsiteX2" fmla="*/ 185271 w 1555356"/>
                <a:gd name="connsiteY2" fmla="*/ 167341 h 1152197"/>
                <a:gd name="connsiteX3" fmla="*/ 420734 w 1555356"/>
                <a:gd name="connsiteY3" fmla="*/ 117148 h 1152197"/>
                <a:gd name="connsiteX4" fmla="*/ 316753 w 1555356"/>
                <a:gd name="connsiteY4" fmla="*/ 304800 h 1152197"/>
                <a:gd name="connsiteX5" fmla="*/ 454212 w 1555356"/>
                <a:gd name="connsiteY5" fmla="*/ 262965 h 1152197"/>
                <a:gd name="connsiteX6" fmla="*/ 466165 w 1555356"/>
                <a:gd name="connsiteY6" fmla="*/ 555812 h 1152197"/>
                <a:gd name="connsiteX7" fmla="*/ 652650 w 1555356"/>
                <a:gd name="connsiteY7" fmla="*/ 571360 h 1152197"/>
                <a:gd name="connsiteX8" fmla="*/ 639530 w 1555356"/>
                <a:gd name="connsiteY8" fmla="*/ 609460 h 1152197"/>
                <a:gd name="connsiteX9" fmla="*/ 508000 w 1555356"/>
                <a:gd name="connsiteY9" fmla="*/ 633506 h 1152197"/>
                <a:gd name="connsiteX10" fmla="*/ 622721 w 1555356"/>
                <a:gd name="connsiteY10" fmla="*/ 727635 h 1152197"/>
                <a:gd name="connsiteX11" fmla="*/ 914400 w 1555356"/>
                <a:gd name="connsiteY11" fmla="*/ 705223 h 1152197"/>
                <a:gd name="connsiteX12" fmla="*/ 926353 w 1555356"/>
                <a:gd name="connsiteY12" fmla="*/ 830729 h 1152197"/>
                <a:gd name="connsiteX13" fmla="*/ 1010024 w 1555356"/>
                <a:gd name="connsiteY13" fmla="*/ 872565 h 1152197"/>
                <a:gd name="connsiteX14" fmla="*/ 1368612 w 1555356"/>
                <a:gd name="connsiteY14" fmla="*/ 836706 h 1152197"/>
                <a:gd name="connsiteX15" fmla="*/ 1314824 w 1555356"/>
                <a:gd name="connsiteY15" fmla="*/ 1075765 h 1152197"/>
                <a:gd name="connsiteX16" fmla="*/ 1273222 w 1555356"/>
                <a:gd name="connsiteY16" fmla="*/ 910524 h 1152197"/>
                <a:gd name="connsiteX17" fmla="*/ 1368612 w 1555356"/>
                <a:gd name="connsiteY17" fmla="*/ 747059 h 1152197"/>
                <a:gd name="connsiteX18" fmla="*/ 1553883 w 1555356"/>
                <a:gd name="connsiteY18" fmla="*/ 1004047 h 1152197"/>
                <a:gd name="connsiteX19" fmla="*/ 1454104 w 1555356"/>
                <a:gd name="connsiteY19" fmla="*/ 1152197 h 1152197"/>
                <a:gd name="connsiteX0" fmla="*/ 0 w 1555966"/>
                <a:gd name="connsiteY0" fmla="*/ 11953 h 1159341"/>
                <a:gd name="connsiteX1" fmla="*/ 167342 w 1555966"/>
                <a:gd name="connsiteY1" fmla="*/ 0 h 1159341"/>
                <a:gd name="connsiteX2" fmla="*/ 185271 w 1555966"/>
                <a:gd name="connsiteY2" fmla="*/ 167341 h 1159341"/>
                <a:gd name="connsiteX3" fmla="*/ 420734 w 1555966"/>
                <a:gd name="connsiteY3" fmla="*/ 117148 h 1159341"/>
                <a:gd name="connsiteX4" fmla="*/ 316753 w 1555966"/>
                <a:gd name="connsiteY4" fmla="*/ 304800 h 1159341"/>
                <a:gd name="connsiteX5" fmla="*/ 454212 w 1555966"/>
                <a:gd name="connsiteY5" fmla="*/ 262965 h 1159341"/>
                <a:gd name="connsiteX6" fmla="*/ 466165 w 1555966"/>
                <a:gd name="connsiteY6" fmla="*/ 555812 h 1159341"/>
                <a:gd name="connsiteX7" fmla="*/ 652650 w 1555966"/>
                <a:gd name="connsiteY7" fmla="*/ 571360 h 1159341"/>
                <a:gd name="connsiteX8" fmla="*/ 639530 w 1555966"/>
                <a:gd name="connsiteY8" fmla="*/ 609460 h 1159341"/>
                <a:gd name="connsiteX9" fmla="*/ 508000 w 1555966"/>
                <a:gd name="connsiteY9" fmla="*/ 633506 h 1159341"/>
                <a:gd name="connsiteX10" fmla="*/ 622721 w 1555966"/>
                <a:gd name="connsiteY10" fmla="*/ 727635 h 1159341"/>
                <a:gd name="connsiteX11" fmla="*/ 914400 w 1555966"/>
                <a:gd name="connsiteY11" fmla="*/ 705223 h 1159341"/>
                <a:gd name="connsiteX12" fmla="*/ 926353 w 1555966"/>
                <a:gd name="connsiteY12" fmla="*/ 830729 h 1159341"/>
                <a:gd name="connsiteX13" fmla="*/ 1010024 w 1555966"/>
                <a:gd name="connsiteY13" fmla="*/ 872565 h 1159341"/>
                <a:gd name="connsiteX14" fmla="*/ 1368612 w 1555966"/>
                <a:gd name="connsiteY14" fmla="*/ 836706 h 1159341"/>
                <a:gd name="connsiteX15" fmla="*/ 1314824 w 1555966"/>
                <a:gd name="connsiteY15" fmla="*/ 1075765 h 1159341"/>
                <a:gd name="connsiteX16" fmla="*/ 1273222 w 1555966"/>
                <a:gd name="connsiteY16" fmla="*/ 910524 h 1159341"/>
                <a:gd name="connsiteX17" fmla="*/ 1368612 w 1555966"/>
                <a:gd name="connsiteY17" fmla="*/ 747059 h 1159341"/>
                <a:gd name="connsiteX18" fmla="*/ 1553883 w 1555966"/>
                <a:gd name="connsiteY18" fmla="*/ 1004047 h 1159341"/>
                <a:gd name="connsiteX19" fmla="*/ 1466010 w 1555966"/>
                <a:gd name="connsiteY19" fmla="*/ 1159341 h 1159341"/>
                <a:gd name="connsiteX0" fmla="*/ 0 w 1555966"/>
                <a:gd name="connsiteY0" fmla="*/ 11953 h 1159341"/>
                <a:gd name="connsiteX1" fmla="*/ 167342 w 1555966"/>
                <a:gd name="connsiteY1" fmla="*/ 0 h 1159341"/>
                <a:gd name="connsiteX2" fmla="*/ 185271 w 1555966"/>
                <a:gd name="connsiteY2" fmla="*/ 167341 h 1159341"/>
                <a:gd name="connsiteX3" fmla="*/ 420734 w 1555966"/>
                <a:gd name="connsiteY3" fmla="*/ 117148 h 1159341"/>
                <a:gd name="connsiteX4" fmla="*/ 316753 w 1555966"/>
                <a:gd name="connsiteY4" fmla="*/ 304800 h 1159341"/>
                <a:gd name="connsiteX5" fmla="*/ 454212 w 1555966"/>
                <a:gd name="connsiteY5" fmla="*/ 262965 h 1159341"/>
                <a:gd name="connsiteX6" fmla="*/ 466165 w 1555966"/>
                <a:gd name="connsiteY6" fmla="*/ 555812 h 1159341"/>
                <a:gd name="connsiteX7" fmla="*/ 652650 w 1555966"/>
                <a:gd name="connsiteY7" fmla="*/ 571360 h 1159341"/>
                <a:gd name="connsiteX8" fmla="*/ 639530 w 1555966"/>
                <a:gd name="connsiteY8" fmla="*/ 609460 h 1159341"/>
                <a:gd name="connsiteX9" fmla="*/ 508000 w 1555966"/>
                <a:gd name="connsiteY9" fmla="*/ 633506 h 1159341"/>
                <a:gd name="connsiteX10" fmla="*/ 622721 w 1555966"/>
                <a:gd name="connsiteY10" fmla="*/ 727635 h 1159341"/>
                <a:gd name="connsiteX11" fmla="*/ 914400 w 1555966"/>
                <a:gd name="connsiteY11" fmla="*/ 705223 h 1159341"/>
                <a:gd name="connsiteX12" fmla="*/ 926353 w 1555966"/>
                <a:gd name="connsiteY12" fmla="*/ 830729 h 1159341"/>
                <a:gd name="connsiteX13" fmla="*/ 1010024 w 1555966"/>
                <a:gd name="connsiteY13" fmla="*/ 872565 h 1159341"/>
                <a:gd name="connsiteX14" fmla="*/ 1368612 w 1555966"/>
                <a:gd name="connsiteY14" fmla="*/ 836706 h 1159341"/>
                <a:gd name="connsiteX15" fmla="*/ 1314824 w 1555966"/>
                <a:gd name="connsiteY15" fmla="*/ 1075765 h 1159341"/>
                <a:gd name="connsiteX16" fmla="*/ 1273222 w 1555966"/>
                <a:gd name="connsiteY16" fmla="*/ 910524 h 1159341"/>
                <a:gd name="connsiteX17" fmla="*/ 1368612 w 1555966"/>
                <a:gd name="connsiteY17" fmla="*/ 747059 h 1159341"/>
                <a:gd name="connsiteX18" fmla="*/ 1553883 w 1555966"/>
                <a:gd name="connsiteY18" fmla="*/ 1004047 h 1159341"/>
                <a:gd name="connsiteX19" fmla="*/ 1466010 w 1555966"/>
                <a:gd name="connsiteY19" fmla="*/ 1159341 h 1159341"/>
                <a:gd name="connsiteX0" fmla="*/ 0 w 1553883"/>
                <a:gd name="connsiteY0" fmla="*/ 11953 h 1159341"/>
                <a:gd name="connsiteX1" fmla="*/ 167342 w 1553883"/>
                <a:gd name="connsiteY1" fmla="*/ 0 h 1159341"/>
                <a:gd name="connsiteX2" fmla="*/ 185271 w 1553883"/>
                <a:gd name="connsiteY2" fmla="*/ 167341 h 1159341"/>
                <a:gd name="connsiteX3" fmla="*/ 420734 w 1553883"/>
                <a:gd name="connsiteY3" fmla="*/ 117148 h 1159341"/>
                <a:gd name="connsiteX4" fmla="*/ 316753 w 1553883"/>
                <a:gd name="connsiteY4" fmla="*/ 304800 h 1159341"/>
                <a:gd name="connsiteX5" fmla="*/ 454212 w 1553883"/>
                <a:gd name="connsiteY5" fmla="*/ 262965 h 1159341"/>
                <a:gd name="connsiteX6" fmla="*/ 466165 w 1553883"/>
                <a:gd name="connsiteY6" fmla="*/ 555812 h 1159341"/>
                <a:gd name="connsiteX7" fmla="*/ 652650 w 1553883"/>
                <a:gd name="connsiteY7" fmla="*/ 571360 h 1159341"/>
                <a:gd name="connsiteX8" fmla="*/ 639530 w 1553883"/>
                <a:gd name="connsiteY8" fmla="*/ 609460 h 1159341"/>
                <a:gd name="connsiteX9" fmla="*/ 508000 w 1553883"/>
                <a:gd name="connsiteY9" fmla="*/ 633506 h 1159341"/>
                <a:gd name="connsiteX10" fmla="*/ 622721 w 1553883"/>
                <a:gd name="connsiteY10" fmla="*/ 727635 h 1159341"/>
                <a:gd name="connsiteX11" fmla="*/ 914400 w 1553883"/>
                <a:gd name="connsiteY11" fmla="*/ 705223 h 1159341"/>
                <a:gd name="connsiteX12" fmla="*/ 926353 w 1553883"/>
                <a:gd name="connsiteY12" fmla="*/ 830729 h 1159341"/>
                <a:gd name="connsiteX13" fmla="*/ 1010024 w 1553883"/>
                <a:gd name="connsiteY13" fmla="*/ 872565 h 1159341"/>
                <a:gd name="connsiteX14" fmla="*/ 1368612 w 1553883"/>
                <a:gd name="connsiteY14" fmla="*/ 836706 h 1159341"/>
                <a:gd name="connsiteX15" fmla="*/ 1314824 w 1553883"/>
                <a:gd name="connsiteY15" fmla="*/ 1075765 h 1159341"/>
                <a:gd name="connsiteX16" fmla="*/ 1273222 w 1553883"/>
                <a:gd name="connsiteY16" fmla="*/ 910524 h 1159341"/>
                <a:gd name="connsiteX17" fmla="*/ 1368612 w 1553883"/>
                <a:gd name="connsiteY17" fmla="*/ 747059 h 1159341"/>
                <a:gd name="connsiteX18" fmla="*/ 1553883 w 1553883"/>
                <a:gd name="connsiteY18" fmla="*/ 1004047 h 1159341"/>
                <a:gd name="connsiteX19" fmla="*/ 1466010 w 1553883"/>
                <a:gd name="connsiteY19" fmla="*/ 1159341 h 1159341"/>
                <a:gd name="connsiteX0" fmla="*/ 0 w 1553883"/>
                <a:gd name="connsiteY0" fmla="*/ 11953 h 1159341"/>
                <a:gd name="connsiteX1" fmla="*/ 167342 w 1553883"/>
                <a:gd name="connsiteY1" fmla="*/ 0 h 1159341"/>
                <a:gd name="connsiteX2" fmla="*/ 185271 w 1553883"/>
                <a:gd name="connsiteY2" fmla="*/ 167341 h 1159341"/>
                <a:gd name="connsiteX3" fmla="*/ 420734 w 1553883"/>
                <a:gd name="connsiteY3" fmla="*/ 117148 h 1159341"/>
                <a:gd name="connsiteX4" fmla="*/ 316753 w 1553883"/>
                <a:gd name="connsiteY4" fmla="*/ 304800 h 1159341"/>
                <a:gd name="connsiteX5" fmla="*/ 454212 w 1553883"/>
                <a:gd name="connsiteY5" fmla="*/ 262965 h 1159341"/>
                <a:gd name="connsiteX6" fmla="*/ 466165 w 1553883"/>
                <a:gd name="connsiteY6" fmla="*/ 555812 h 1159341"/>
                <a:gd name="connsiteX7" fmla="*/ 652650 w 1553883"/>
                <a:gd name="connsiteY7" fmla="*/ 571360 h 1159341"/>
                <a:gd name="connsiteX8" fmla="*/ 639530 w 1553883"/>
                <a:gd name="connsiteY8" fmla="*/ 609460 h 1159341"/>
                <a:gd name="connsiteX9" fmla="*/ 508000 w 1553883"/>
                <a:gd name="connsiteY9" fmla="*/ 633506 h 1159341"/>
                <a:gd name="connsiteX10" fmla="*/ 622721 w 1553883"/>
                <a:gd name="connsiteY10" fmla="*/ 727635 h 1159341"/>
                <a:gd name="connsiteX11" fmla="*/ 914400 w 1553883"/>
                <a:gd name="connsiteY11" fmla="*/ 705223 h 1159341"/>
                <a:gd name="connsiteX12" fmla="*/ 926353 w 1553883"/>
                <a:gd name="connsiteY12" fmla="*/ 830729 h 1159341"/>
                <a:gd name="connsiteX13" fmla="*/ 1010024 w 1553883"/>
                <a:gd name="connsiteY13" fmla="*/ 872565 h 1159341"/>
                <a:gd name="connsiteX14" fmla="*/ 1368612 w 1553883"/>
                <a:gd name="connsiteY14" fmla="*/ 836706 h 1159341"/>
                <a:gd name="connsiteX15" fmla="*/ 1314824 w 1553883"/>
                <a:gd name="connsiteY15" fmla="*/ 1075765 h 1159341"/>
                <a:gd name="connsiteX16" fmla="*/ 1273222 w 1553883"/>
                <a:gd name="connsiteY16" fmla="*/ 910524 h 1159341"/>
                <a:gd name="connsiteX17" fmla="*/ 1368612 w 1553883"/>
                <a:gd name="connsiteY17" fmla="*/ 747059 h 1159341"/>
                <a:gd name="connsiteX18" fmla="*/ 1553883 w 1553883"/>
                <a:gd name="connsiteY18" fmla="*/ 1004047 h 1159341"/>
                <a:gd name="connsiteX19" fmla="*/ 1466010 w 1553883"/>
                <a:gd name="connsiteY19" fmla="*/ 1159341 h 1159341"/>
                <a:gd name="connsiteX0" fmla="*/ 0 w 1553883"/>
                <a:gd name="connsiteY0" fmla="*/ 11953 h 1159341"/>
                <a:gd name="connsiteX1" fmla="*/ 167342 w 1553883"/>
                <a:gd name="connsiteY1" fmla="*/ 0 h 1159341"/>
                <a:gd name="connsiteX2" fmla="*/ 185271 w 1553883"/>
                <a:gd name="connsiteY2" fmla="*/ 167341 h 1159341"/>
                <a:gd name="connsiteX3" fmla="*/ 420734 w 1553883"/>
                <a:gd name="connsiteY3" fmla="*/ 117148 h 1159341"/>
                <a:gd name="connsiteX4" fmla="*/ 316753 w 1553883"/>
                <a:gd name="connsiteY4" fmla="*/ 304800 h 1159341"/>
                <a:gd name="connsiteX5" fmla="*/ 454212 w 1553883"/>
                <a:gd name="connsiteY5" fmla="*/ 262965 h 1159341"/>
                <a:gd name="connsiteX6" fmla="*/ 466165 w 1553883"/>
                <a:gd name="connsiteY6" fmla="*/ 555812 h 1159341"/>
                <a:gd name="connsiteX7" fmla="*/ 652650 w 1553883"/>
                <a:gd name="connsiteY7" fmla="*/ 571360 h 1159341"/>
                <a:gd name="connsiteX8" fmla="*/ 639530 w 1553883"/>
                <a:gd name="connsiteY8" fmla="*/ 609460 h 1159341"/>
                <a:gd name="connsiteX9" fmla="*/ 508000 w 1553883"/>
                <a:gd name="connsiteY9" fmla="*/ 633506 h 1159341"/>
                <a:gd name="connsiteX10" fmla="*/ 622721 w 1553883"/>
                <a:gd name="connsiteY10" fmla="*/ 727635 h 1159341"/>
                <a:gd name="connsiteX11" fmla="*/ 914400 w 1553883"/>
                <a:gd name="connsiteY11" fmla="*/ 705223 h 1159341"/>
                <a:gd name="connsiteX12" fmla="*/ 926353 w 1553883"/>
                <a:gd name="connsiteY12" fmla="*/ 830729 h 1159341"/>
                <a:gd name="connsiteX13" fmla="*/ 1010024 w 1553883"/>
                <a:gd name="connsiteY13" fmla="*/ 872565 h 1159341"/>
                <a:gd name="connsiteX14" fmla="*/ 1368612 w 1553883"/>
                <a:gd name="connsiteY14" fmla="*/ 836706 h 1159341"/>
                <a:gd name="connsiteX15" fmla="*/ 1314824 w 1553883"/>
                <a:gd name="connsiteY15" fmla="*/ 1075765 h 1159341"/>
                <a:gd name="connsiteX16" fmla="*/ 1273222 w 1553883"/>
                <a:gd name="connsiteY16" fmla="*/ 910524 h 1159341"/>
                <a:gd name="connsiteX17" fmla="*/ 1368612 w 1553883"/>
                <a:gd name="connsiteY17" fmla="*/ 747059 h 1159341"/>
                <a:gd name="connsiteX18" fmla="*/ 1553883 w 1553883"/>
                <a:gd name="connsiteY18" fmla="*/ 1004047 h 1159341"/>
                <a:gd name="connsiteX19" fmla="*/ 1466010 w 1553883"/>
                <a:gd name="connsiteY19" fmla="*/ 1159341 h 1159341"/>
                <a:gd name="connsiteX0" fmla="*/ 0 w 1553883"/>
                <a:gd name="connsiteY0" fmla="*/ 11953 h 1159341"/>
                <a:gd name="connsiteX1" fmla="*/ 167342 w 1553883"/>
                <a:gd name="connsiteY1" fmla="*/ 0 h 1159341"/>
                <a:gd name="connsiteX2" fmla="*/ 185271 w 1553883"/>
                <a:gd name="connsiteY2" fmla="*/ 167341 h 1159341"/>
                <a:gd name="connsiteX3" fmla="*/ 420734 w 1553883"/>
                <a:gd name="connsiteY3" fmla="*/ 117148 h 1159341"/>
                <a:gd name="connsiteX4" fmla="*/ 316753 w 1553883"/>
                <a:gd name="connsiteY4" fmla="*/ 304800 h 1159341"/>
                <a:gd name="connsiteX5" fmla="*/ 454212 w 1553883"/>
                <a:gd name="connsiteY5" fmla="*/ 262965 h 1159341"/>
                <a:gd name="connsiteX6" fmla="*/ 466165 w 1553883"/>
                <a:gd name="connsiteY6" fmla="*/ 555812 h 1159341"/>
                <a:gd name="connsiteX7" fmla="*/ 652650 w 1553883"/>
                <a:gd name="connsiteY7" fmla="*/ 571360 h 1159341"/>
                <a:gd name="connsiteX8" fmla="*/ 639530 w 1553883"/>
                <a:gd name="connsiteY8" fmla="*/ 609460 h 1159341"/>
                <a:gd name="connsiteX9" fmla="*/ 508000 w 1553883"/>
                <a:gd name="connsiteY9" fmla="*/ 633506 h 1159341"/>
                <a:gd name="connsiteX10" fmla="*/ 622721 w 1553883"/>
                <a:gd name="connsiteY10" fmla="*/ 727635 h 1159341"/>
                <a:gd name="connsiteX11" fmla="*/ 914400 w 1553883"/>
                <a:gd name="connsiteY11" fmla="*/ 705223 h 1159341"/>
                <a:gd name="connsiteX12" fmla="*/ 926353 w 1553883"/>
                <a:gd name="connsiteY12" fmla="*/ 830729 h 1159341"/>
                <a:gd name="connsiteX13" fmla="*/ 1010024 w 1553883"/>
                <a:gd name="connsiteY13" fmla="*/ 872565 h 1159341"/>
                <a:gd name="connsiteX14" fmla="*/ 1368612 w 1553883"/>
                <a:gd name="connsiteY14" fmla="*/ 836706 h 1159341"/>
                <a:gd name="connsiteX15" fmla="*/ 1314824 w 1553883"/>
                <a:gd name="connsiteY15" fmla="*/ 1075765 h 1159341"/>
                <a:gd name="connsiteX16" fmla="*/ 1273222 w 1553883"/>
                <a:gd name="connsiteY16" fmla="*/ 910524 h 1159341"/>
                <a:gd name="connsiteX17" fmla="*/ 1368612 w 1553883"/>
                <a:gd name="connsiteY17" fmla="*/ 747059 h 1159341"/>
                <a:gd name="connsiteX18" fmla="*/ 1553883 w 1553883"/>
                <a:gd name="connsiteY18" fmla="*/ 1004047 h 1159341"/>
                <a:gd name="connsiteX19" fmla="*/ 1466010 w 1553883"/>
                <a:gd name="connsiteY19" fmla="*/ 1159341 h 115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53883" h="1159341">
                  <a:moveTo>
                    <a:pt x="0" y="11953"/>
                  </a:moveTo>
                  <a:cubicBezTo>
                    <a:pt x="72445" y="8212"/>
                    <a:pt x="34070" y="9821"/>
                    <a:pt x="167342" y="0"/>
                  </a:cubicBezTo>
                  <a:cubicBezTo>
                    <a:pt x="176789" y="71142"/>
                    <a:pt x="183231" y="88666"/>
                    <a:pt x="185271" y="167341"/>
                  </a:cubicBezTo>
                  <a:cubicBezTo>
                    <a:pt x="273034" y="148384"/>
                    <a:pt x="355132" y="125453"/>
                    <a:pt x="420734" y="117148"/>
                  </a:cubicBezTo>
                  <a:cubicBezTo>
                    <a:pt x="379474" y="192399"/>
                    <a:pt x="371428" y="195994"/>
                    <a:pt x="316753" y="304800"/>
                  </a:cubicBezTo>
                  <a:cubicBezTo>
                    <a:pt x="450197" y="265968"/>
                    <a:pt x="404501" y="278466"/>
                    <a:pt x="454212" y="262965"/>
                  </a:cubicBezTo>
                  <a:cubicBezTo>
                    <a:pt x="460064" y="345281"/>
                    <a:pt x="458586" y="497674"/>
                    <a:pt x="466165" y="555812"/>
                  </a:cubicBezTo>
                  <a:cubicBezTo>
                    <a:pt x="545275" y="562364"/>
                    <a:pt x="590419" y="564800"/>
                    <a:pt x="652650" y="571360"/>
                  </a:cubicBezTo>
                  <a:cubicBezTo>
                    <a:pt x="645825" y="594589"/>
                    <a:pt x="652525" y="587592"/>
                    <a:pt x="639530" y="609460"/>
                  </a:cubicBezTo>
                  <a:cubicBezTo>
                    <a:pt x="587729" y="622992"/>
                    <a:pt x="568553" y="619898"/>
                    <a:pt x="508000" y="633506"/>
                  </a:cubicBezTo>
                  <a:cubicBezTo>
                    <a:pt x="548621" y="665676"/>
                    <a:pt x="562132" y="675201"/>
                    <a:pt x="622721" y="727635"/>
                  </a:cubicBezTo>
                  <a:cubicBezTo>
                    <a:pt x="765926" y="713484"/>
                    <a:pt x="847126" y="702328"/>
                    <a:pt x="914400" y="705223"/>
                  </a:cubicBezTo>
                  <a:cubicBezTo>
                    <a:pt x="924524" y="762886"/>
                    <a:pt x="927085" y="788552"/>
                    <a:pt x="926353" y="830729"/>
                  </a:cubicBezTo>
                  <a:cubicBezTo>
                    <a:pt x="961340" y="844331"/>
                    <a:pt x="970741" y="852908"/>
                    <a:pt x="1010024" y="872565"/>
                  </a:cubicBezTo>
                  <a:lnTo>
                    <a:pt x="1368612" y="836706"/>
                  </a:lnTo>
                  <a:cubicBezTo>
                    <a:pt x="1352737" y="899148"/>
                    <a:pt x="1320800" y="1075765"/>
                    <a:pt x="1314824" y="1075765"/>
                  </a:cubicBezTo>
                  <a:cubicBezTo>
                    <a:pt x="1293326" y="986483"/>
                    <a:pt x="1293534" y="986150"/>
                    <a:pt x="1273222" y="910524"/>
                  </a:cubicBezTo>
                  <a:cubicBezTo>
                    <a:pt x="1314590" y="846281"/>
                    <a:pt x="1336048" y="797288"/>
                    <a:pt x="1368612" y="747059"/>
                  </a:cubicBezTo>
                  <a:cubicBezTo>
                    <a:pt x="1415389" y="810271"/>
                    <a:pt x="1466212" y="887708"/>
                    <a:pt x="1553883" y="1004047"/>
                  </a:cubicBezTo>
                  <a:cubicBezTo>
                    <a:pt x="1520110" y="1077524"/>
                    <a:pt x="1486797" y="1128477"/>
                    <a:pt x="1466010" y="1159341"/>
                  </a:cubicBezTo>
                </a:path>
              </a:pathLst>
            </a:custGeom>
            <a:noFill/>
            <a:ln>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hord 54"/>
            <p:cNvSpPr/>
            <p:nvPr/>
          </p:nvSpPr>
          <p:spPr>
            <a:xfrm rot="5400000" flipH="1" flipV="1">
              <a:off x="2924375" y="4764514"/>
              <a:ext cx="757435" cy="757435"/>
            </a:xfrm>
            <a:prstGeom prst="chord">
              <a:avLst>
                <a:gd name="adj1" fmla="val 5344912"/>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1406312" y="2212971"/>
            <a:ext cx="1372752" cy="1324223"/>
            <a:chOff x="1818907" y="2649345"/>
            <a:chExt cx="1372752" cy="1324223"/>
          </a:xfrm>
        </p:grpSpPr>
        <p:sp>
          <p:nvSpPr>
            <p:cNvPr id="54" name="Chord 53"/>
            <p:cNvSpPr/>
            <p:nvPr/>
          </p:nvSpPr>
          <p:spPr>
            <a:xfrm rot="16200000" flipH="1">
              <a:off x="2434224" y="2649345"/>
              <a:ext cx="757435" cy="757435"/>
            </a:xfrm>
            <a:prstGeom prst="chord">
              <a:avLst>
                <a:gd name="adj1" fmla="val 5344912"/>
                <a:gd name="adj2" fmla="val 162000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flipV="1">
              <a:off x="1818907" y="3062000"/>
              <a:ext cx="1207238" cy="911568"/>
            </a:xfrm>
            <a:custGeom>
              <a:avLst/>
              <a:gdLst>
                <a:gd name="connsiteX0" fmla="*/ 0 w 1703295"/>
                <a:gd name="connsiteY0" fmla="*/ 15687 h 1139267"/>
                <a:gd name="connsiteX1" fmla="*/ 167342 w 1703295"/>
                <a:gd name="connsiteY1" fmla="*/ 3734 h 1139267"/>
                <a:gd name="connsiteX2" fmla="*/ 179295 w 1703295"/>
                <a:gd name="connsiteY2" fmla="*/ 45569 h 1139267"/>
                <a:gd name="connsiteX3" fmla="*/ 185271 w 1703295"/>
                <a:gd name="connsiteY3" fmla="*/ 171075 h 1139267"/>
                <a:gd name="connsiteX4" fmla="*/ 191248 w 1703295"/>
                <a:gd name="connsiteY4" fmla="*/ 200957 h 1139267"/>
                <a:gd name="connsiteX5" fmla="*/ 215153 w 1703295"/>
                <a:gd name="connsiteY5" fmla="*/ 177052 h 1139267"/>
                <a:gd name="connsiteX6" fmla="*/ 251012 w 1703295"/>
                <a:gd name="connsiteY6" fmla="*/ 147169 h 1139267"/>
                <a:gd name="connsiteX7" fmla="*/ 298824 w 1703295"/>
                <a:gd name="connsiteY7" fmla="*/ 135216 h 1139267"/>
                <a:gd name="connsiteX8" fmla="*/ 310777 w 1703295"/>
                <a:gd name="connsiteY8" fmla="*/ 171075 h 1139267"/>
                <a:gd name="connsiteX9" fmla="*/ 316753 w 1703295"/>
                <a:gd name="connsiteY9" fmla="*/ 308534 h 1139267"/>
                <a:gd name="connsiteX10" fmla="*/ 352612 w 1703295"/>
                <a:gd name="connsiteY10" fmla="*/ 302557 h 1139267"/>
                <a:gd name="connsiteX11" fmla="*/ 454212 w 1703295"/>
                <a:gd name="connsiteY11" fmla="*/ 266699 h 1139267"/>
                <a:gd name="connsiteX12" fmla="*/ 472142 w 1703295"/>
                <a:gd name="connsiteY12" fmla="*/ 272675 h 1139267"/>
                <a:gd name="connsiteX13" fmla="*/ 460189 w 1703295"/>
                <a:gd name="connsiteY13" fmla="*/ 505757 h 1139267"/>
                <a:gd name="connsiteX14" fmla="*/ 466165 w 1703295"/>
                <a:gd name="connsiteY14" fmla="*/ 559546 h 1139267"/>
                <a:gd name="connsiteX15" fmla="*/ 513977 w 1703295"/>
                <a:gd name="connsiteY15" fmla="*/ 565522 h 1139267"/>
                <a:gd name="connsiteX16" fmla="*/ 657412 w 1703295"/>
                <a:gd name="connsiteY16" fmla="*/ 577475 h 1139267"/>
                <a:gd name="connsiteX17" fmla="*/ 681318 w 1703295"/>
                <a:gd name="connsiteY17" fmla="*/ 589428 h 1139267"/>
                <a:gd name="connsiteX18" fmla="*/ 908424 w 1703295"/>
                <a:gd name="connsiteY18" fmla="*/ 583452 h 1139267"/>
                <a:gd name="connsiteX19" fmla="*/ 926353 w 1703295"/>
                <a:gd name="connsiteY19" fmla="*/ 577475 h 1139267"/>
                <a:gd name="connsiteX20" fmla="*/ 938306 w 1703295"/>
                <a:gd name="connsiteY20" fmla="*/ 559546 h 1139267"/>
                <a:gd name="connsiteX21" fmla="*/ 741083 w 1703295"/>
                <a:gd name="connsiteY21" fmla="*/ 565522 h 1139267"/>
                <a:gd name="connsiteX22" fmla="*/ 651436 w 1703295"/>
                <a:gd name="connsiteY22" fmla="*/ 577475 h 1139267"/>
                <a:gd name="connsiteX23" fmla="*/ 508000 w 1703295"/>
                <a:gd name="connsiteY23" fmla="*/ 637240 h 1139267"/>
                <a:gd name="connsiteX24" fmla="*/ 615577 w 1703295"/>
                <a:gd name="connsiteY24" fmla="*/ 655169 h 1139267"/>
                <a:gd name="connsiteX25" fmla="*/ 711200 w 1703295"/>
                <a:gd name="connsiteY25" fmla="*/ 661146 h 1139267"/>
                <a:gd name="connsiteX26" fmla="*/ 914400 w 1703295"/>
                <a:gd name="connsiteY26" fmla="*/ 708957 h 1139267"/>
                <a:gd name="connsiteX27" fmla="*/ 932330 w 1703295"/>
                <a:gd name="connsiteY27" fmla="*/ 720910 h 1139267"/>
                <a:gd name="connsiteX28" fmla="*/ 926353 w 1703295"/>
                <a:gd name="connsiteY28" fmla="*/ 834463 h 1139267"/>
                <a:gd name="connsiteX29" fmla="*/ 950259 w 1703295"/>
                <a:gd name="connsiteY29" fmla="*/ 864346 h 1139267"/>
                <a:gd name="connsiteX30" fmla="*/ 968189 w 1703295"/>
                <a:gd name="connsiteY30" fmla="*/ 870322 h 1139267"/>
                <a:gd name="connsiteX31" fmla="*/ 1010024 w 1703295"/>
                <a:gd name="connsiteY31" fmla="*/ 876299 h 1139267"/>
                <a:gd name="connsiteX32" fmla="*/ 1219200 w 1703295"/>
                <a:gd name="connsiteY32" fmla="*/ 852393 h 1139267"/>
                <a:gd name="connsiteX33" fmla="*/ 1368612 w 1703295"/>
                <a:gd name="connsiteY33" fmla="*/ 840440 h 1139267"/>
                <a:gd name="connsiteX34" fmla="*/ 1356659 w 1703295"/>
                <a:gd name="connsiteY34" fmla="*/ 882275 h 1139267"/>
                <a:gd name="connsiteX35" fmla="*/ 1344706 w 1703295"/>
                <a:gd name="connsiteY35" fmla="*/ 965946 h 1139267"/>
                <a:gd name="connsiteX36" fmla="*/ 1314824 w 1703295"/>
                <a:gd name="connsiteY36" fmla="*/ 1079499 h 1139267"/>
                <a:gd name="connsiteX37" fmla="*/ 1332753 w 1703295"/>
                <a:gd name="connsiteY37" fmla="*/ 840440 h 1139267"/>
                <a:gd name="connsiteX38" fmla="*/ 1368612 w 1703295"/>
                <a:gd name="connsiteY38" fmla="*/ 750793 h 1139267"/>
                <a:gd name="connsiteX39" fmla="*/ 1404471 w 1703295"/>
                <a:gd name="connsiteY39" fmla="*/ 792628 h 1139267"/>
                <a:gd name="connsiteX40" fmla="*/ 1494118 w 1703295"/>
                <a:gd name="connsiteY40" fmla="*/ 942040 h 1139267"/>
                <a:gd name="connsiteX41" fmla="*/ 1553883 w 1703295"/>
                <a:gd name="connsiteY41" fmla="*/ 1007781 h 1139267"/>
                <a:gd name="connsiteX42" fmla="*/ 1667436 w 1703295"/>
                <a:gd name="connsiteY42" fmla="*/ 1091452 h 1139267"/>
                <a:gd name="connsiteX43" fmla="*/ 1703295 w 1703295"/>
                <a:gd name="connsiteY43" fmla="*/ 1109381 h 1139267"/>
                <a:gd name="connsiteX44" fmla="*/ 1398495 w 1703295"/>
                <a:gd name="connsiteY44" fmla="*/ 1121334 h 1139267"/>
                <a:gd name="connsiteX45" fmla="*/ 1344706 w 1703295"/>
                <a:gd name="connsiteY45" fmla="*/ 1133287 h 1139267"/>
                <a:gd name="connsiteX46" fmla="*/ 1308848 w 1703295"/>
                <a:gd name="connsiteY46" fmla="*/ 1139263 h 1139267"/>
                <a:gd name="connsiteX0" fmla="*/ 0 w 1703295"/>
                <a:gd name="connsiteY0" fmla="*/ 22402 h 1145982"/>
                <a:gd name="connsiteX1" fmla="*/ 167342 w 1703295"/>
                <a:gd name="connsiteY1" fmla="*/ 10449 h 1145982"/>
                <a:gd name="connsiteX2" fmla="*/ 185271 w 1703295"/>
                <a:gd name="connsiteY2" fmla="*/ 177790 h 1145982"/>
                <a:gd name="connsiteX3" fmla="*/ 191248 w 1703295"/>
                <a:gd name="connsiteY3" fmla="*/ 207672 h 1145982"/>
                <a:gd name="connsiteX4" fmla="*/ 215153 w 1703295"/>
                <a:gd name="connsiteY4" fmla="*/ 183767 h 1145982"/>
                <a:gd name="connsiteX5" fmla="*/ 251012 w 1703295"/>
                <a:gd name="connsiteY5" fmla="*/ 153884 h 1145982"/>
                <a:gd name="connsiteX6" fmla="*/ 298824 w 1703295"/>
                <a:gd name="connsiteY6" fmla="*/ 141931 h 1145982"/>
                <a:gd name="connsiteX7" fmla="*/ 310777 w 1703295"/>
                <a:gd name="connsiteY7" fmla="*/ 177790 h 1145982"/>
                <a:gd name="connsiteX8" fmla="*/ 316753 w 1703295"/>
                <a:gd name="connsiteY8" fmla="*/ 315249 h 1145982"/>
                <a:gd name="connsiteX9" fmla="*/ 352612 w 1703295"/>
                <a:gd name="connsiteY9" fmla="*/ 309272 h 1145982"/>
                <a:gd name="connsiteX10" fmla="*/ 454212 w 1703295"/>
                <a:gd name="connsiteY10" fmla="*/ 273414 h 1145982"/>
                <a:gd name="connsiteX11" fmla="*/ 472142 w 1703295"/>
                <a:gd name="connsiteY11" fmla="*/ 279390 h 1145982"/>
                <a:gd name="connsiteX12" fmla="*/ 460189 w 1703295"/>
                <a:gd name="connsiteY12" fmla="*/ 512472 h 1145982"/>
                <a:gd name="connsiteX13" fmla="*/ 466165 w 1703295"/>
                <a:gd name="connsiteY13" fmla="*/ 566261 h 1145982"/>
                <a:gd name="connsiteX14" fmla="*/ 513977 w 1703295"/>
                <a:gd name="connsiteY14" fmla="*/ 572237 h 1145982"/>
                <a:gd name="connsiteX15" fmla="*/ 657412 w 1703295"/>
                <a:gd name="connsiteY15" fmla="*/ 584190 h 1145982"/>
                <a:gd name="connsiteX16" fmla="*/ 681318 w 1703295"/>
                <a:gd name="connsiteY16" fmla="*/ 596143 h 1145982"/>
                <a:gd name="connsiteX17" fmla="*/ 908424 w 1703295"/>
                <a:gd name="connsiteY17" fmla="*/ 590167 h 1145982"/>
                <a:gd name="connsiteX18" fmla="*/ 926353 w 1703295"/>
                <a:gd name="connsiteY18" fmla="*/ 584190 h 1145982"/>
                <a:gd name="connsiteX19" fmla="*/ 938306 w 1703295"/>
                <a:gd name="connsiteY19" fmla="*/ 566261 h 1145982"/>
                <a:gd name="connsiteX20" fmla="*/ 741083 w 1703295"/>
                <a:gd name="connsiteY20" fmla="*/ 572237 h 1145982"/>
                <a:gd name="connsiteX21" fmla="*/ 651436 w 1703295"/>
                <a:gd name="connsiteY21" fmla="*/ 584190 h 1145982"/>
                <a:gd name="connsiteX22" fmla="*/ 508000 w 1703295"/>
                <a:gd name="connsiteY22" fmla="*/ 643955 h 1145982"/>
                <a:gd name="connsiteX23" fmla="*/ 615577 w 1703295"/>
                <a:gd name="connsiteY23" fmla="*/ 661884 h 1145982"/>
                <a:gd name="connsiteX24" fmla="*/ 711200 w 1703295"/>
                <a:gd name="connsiteY24" fmla="*/ 667861 h 1145982"/>
                <a:gd name="connsiteX25" fmla="*/ 914400 w 1703295"/>
                <a:gd name="connsiteY25" fmla="*/ 715672 h 1145982"/>
                <a:gd name="connsiteX26" fmla="*/ 932330 w 1703295"/>
                <a:gd name="connsiteY26" fmla="*/ 727625 h 1145982"/>
                <a:gd name="connsiteX27" fmla="*/ 926353 w 1703295"/>
                <a:gd name="connsiteY27" fmla="*/ 841178 h 1145982"/>
                <a:gd name="connsiteX28" fmla="*/ 950259 w 1703295"/>
                <a:gd name="connsiteY28" fmla="*/ 871061 h 1145982"/>
                <a:gd name="connsiteX29" fmla="*/ 968189 w 1703295"/>
                <a:gd name="connsiteY29" fmla="*/ 877037 h 1145982"/>
                <a:gd name="connsiteX30" fmla="*/ 1010024 w 1703295"/>
                <a:gd name="connsiteY30" fmla="*/ 883014 h 1145982"/>
                <a:gd name="connsiteX31" fmla="*/ 1219200 w 1703295"/>
                <a:gd name="connsiteY31" fmla="*/ 859108 h 1145982"/>
                <a:gd name="connsiteX32" fmla="*/ 1368612 w 1703295"/>
                <a:gd name="connsiteY32" fmla="*/ 847155 h 1145982"/>
                <a:gd name="connsiteX33" fmla="*/ 1356659 w 1703295"/>
                <a:gd name="connsiteY33" fmla="*/ 888990 h 1145982"/>
                <a:gd name="connsiteX34" fmla="*/ 1344706 w 1703295"/>
                <a:gd name="connsiteY34" fmla="*/ 972661 h 1145982"/>
                <a:gd name="connsiteX35" fmla="*/ 1314824 w 1703295"/>
                <a:gd name="connsiteY35" fmla="*/ 1086214 h 1145982"/>
                <a:gd name="connsiteX36" fmla="*/ 1332753 w 1703295"/>
                <a:gd name="connsiteY36" fmla="*/ 847155 h 1145982"/>
                <a:gd name="connsiteX37" fmla="*/ 1368612 w 1703295"/>
                <a:gd name="connsiteY37" fmla="*/ 757508 h 1145982"/>
                <a:gd name="connsiteX38" fmla="*/ 1404471 w 1703295"/>
                <a:gd name="connsiteY38" fmla="*/ 799343 h 1145982"/>
                <a:gd name="connsiteX39" fmla="*/ 1494118 w 1703295"/>
                <a:gd name="connsiteY39" fmla="*/ 948755 h 1145982"/>
                <a:gd name="connsiteX40" fmla="*/ 1553883 w 1703295"/>
                <a:gd name="connsiteY40" fmla="*/ 1014496 h 1145982"/>
                <a:gd name="connsiteX41" fmla="*/ 1667436 w 1703295"/>
                <a:gd name="connsiteY41" fmla="*/ 1098167 h 1145982"/>
                <a:gd name="connsiteX42" fmla="*/ 1703295 w 1703295"/>
                <a:gd name="connsiteY42" fmla="*/ 1116096 h 1145982"/>
                <a:gd name="connsiteX43" fmla="*/ 1398495 w 1703295"/>
                <a:gd name="connsiteY43" fmla="*/ 1128049 h 1145982"/>
                <a:gd name="connsiteX44" fmla="*/ 1344706 w 1703295"/>
                <a:gd name="connsiteY44" fmla="*/ 1140002 h 1145982"/>
                <a:gd name="connsiteX45" fmla="*/ 1308848 w 1703295"/>
                <a:gd name="connsiteY45"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191248 w 1703295"/>
                <a:gd name="connsiteY3" fmla="*/ 207672 h 1145982"/>
                <a:gd name="connsiteX4" fmla="*/ 251012 w 1703295"/>
                <a:gd name="connsiteY4" fmla="*/ 153884 h 1145982"/>
                <a:gd name="connsiteX5" fmla="*/ 298824 w 1703295"/>
                <a:gd name="connsiteY5" fmla="*/ 141931 h 1145982"/>
                <a:gd name="connsiteX6" fmla="*/ 310777 w 1703295"/>
                <a:gd name="connsiteY6" fmla="*/ 177790 h 1145982"/>
                <a:gd name="connsiteX7" fmla="*/ 316753 w 1703295"/>
                <a:gd name="connsiteY7" fmla="*/ 315249 h 1145982"/>
                <a:gd name="connsiteX8" fmla="*/ 352612 w 1703295"/>
                <a:gd name="connsiteY8" fmla="*/ 309272 h 1145982"/>
                <a:gd name="connsiteX9" fmla="*/ 454212 w 1703295"/>
                <a:gd name="connsiteY9" fmla="*/ 273414 h 1145982"/>
                <a:gd name="connsiteX10" fmla="*/ 472142 w 1703295"/>
                <a:gd name="connsiteY10" fmla="*/ 279390 h 1145982"/>
                <a:gd name="connsiteX11" fmla="*/ 460189 w 1703295"/>
                <a:gd name="connsiteY11" fmla="*/ 512472 h 1145982"/>
                <a:gd name="connsiteX12" fmla="*/ 466165 w 1703295"/>
                <a:gd name="connsiteY12" fmla="*/ 566261 h 1145982"/>
                <a:gd name="connsiteX13" fmla="*/ 513977 w 1703295"/>
                <a:gd name="connsiteY13" fmla="*/ 572237 h 1145982"/>
                <a:gd name="connsiteX14" fmla="*/ 657412 w 1703295"/>
                <a:gd name="connsiteY14" fmla="*/ 584190 h 1145982"/>
                <a:gd name="connsiteX15" fmla="*/ 681318 w 1703295"/>
                <a:gd name="connsiteY15" fmla="*/ 596143 h 1145982"/>
                <a:gd name="connsiteX16" fmla="*/ 908424 w 1703295"/>
                <a:gd name="connsiteY16" fmla="*/ 590167 h 1145982"/>
                <a:gd name="connsiteX17" fmla="*/ 926353 w 1703295"/>
                <a:gd name="connsiteY17" fmla="*/ 584190 h 1145982"/>
                <a:gd name="connsiteX18" fmla="*/ 938306 w 1703295"/>
                <a:gd name="connsiteY18" fmla="*/ 566261 h 1145982"/>
                <a:gd name="connsiteX19" fmla="*/ 741083 w 1703295"/>
                <a:gd name="connsiteY19" fmla="*/ 572237 h 1145982"/>
                <a:gd name="connsiteX20" fmla="*/ 651436 w 1703295"/>
                <a:gd name="connsiteY20" fmla="*/ 584190 h 1145982"/>
                <a:gd name="connsiteX21" fmla="*/ 508000 w 1703295"/>
                <a:gd name="connsiteY21" fmla="*/ 643955 h 1145982"/>
                <a:gd name="connsiteX22" fmla="*/ 615577 w 1703295"/>
                <a:gd name="connsiteY22" fmla="*/ 661884 h 1145982"/>
                <a:gd name="connsiteX23" fmla="*/ 711200 w 1703295"/>
                <a:gd name="connsiteY23" fmla="*/ 667861 h 1145982"/>
                <a:gd name="connsiteX24" fmla="*/ 914400 w 1703295"/>
                <a:gd name="connsiteY24" fmla="*/ 715672 h 1145982"/>
                <a:gd name="connsiteX25" fmla="*/ 932330 w 1703295"/>
                <a:gd name="connsiteY25" fmla="*/ 727625 h 1145982"/>
                <a:gd name="connsiteX26" fmla="*/ 926353 w 1703295"/>
                <a:gd name="connsiteY26" fmla="*/ 841178 h 1145982"/>
                <a:gd name="connsiteX27" fmla="*/ 950259 w 1703295"/>
                <a:gd name="connsiteY27" fmla="*/ 871061 h 1145982"/>
                <a:gd name="connsiteX28" fmla="*/ 968189 w 1703295"/>
                <a:gd name="connsiteY28" fmla="*/ 877037 h 1145982"/>
                <a:gd name="connsiteX29" fmla="*/ 1010024 w 1703295"/>
                <a:gd name="connsiteY29" fmla="*/ 883014 h 1145982"/>
                <a:gd name="connsiteX30" fmla="*/ 1219200 w 1703295"/>
                <a:gd name="connsiteY30" fmla="*/ 859108 h 1145982"/>
                <a:gd name="connsiteX31" fmla="*/ 1368612 w 1703295"/>
                <a:gd name="connsiteY31" fmla="*/ 847155 h 1145982"/>
                <a:gd name="connsiteX32" fmla="*/ 1356659 w 1703295"/>
                <a:gd name="connsiteY32" fmla="*/ 888990 h 1145982"/>
                <a:gd name="connsiteX33" fmla="*/ 1344706 w 1703295"/>
                <a:gd name="connsiteY33" fmla="*/ 972661 h 1145982"/>
                <a:gd name="connsiteX34" fmla="*/ 1314824 w 1703295"/>
                <a:gd name="connsiteY34" fmla="*/ 1086214 h 1145982"/>
                <a:gd name="connsiteX35" fmla="*/ 1332753 w 1703295"/>
                <a:gd name="connsiteY35" fmla="*/ 847155 h 1145982"/>
                <a:gd name="connsiteX36" fmla="*/ 1368612 w 1703295"/>
                <a:gd name="connsiteY36" fmla="*/ 757508 h 1145982"/>
                <a:gd name="connsiteX37" fmla="*/ 1404471 w 1703295"/>
                <a:gd name="connsiteY37" fmla="*/ 799343 h 1145982"/>
                <a:gd name="connsiteX38" fmla="*/ 1494118 w 1703295"/>
                <a:gd name="connsiteY38" fmla="*/ 948755 h 1145982"/>
                <a:gd name="connsiteX39" fmla="*/ 1553883 w 1703295"/>
                <a:gd name="connsiteY39" fmla="*/ 1014496 h 1145982"/>
                <a:gd name="connsiteX40" fmla="*/ 1667436 w 1703295"/>
                <a:gd name="connsiteY40" fmla="*/ 1098167 h 1145982"/>
                <a:gd name="connsiteX41" fmla="*/ 1703295 w 1703295"/>
                <a:gd name="connsiteY41" fmla="*/ 1116096 h 1145982"/>
                <a:gd name="connsiteX42" fmla="*/ 1398495 w 1703295"/>
                <a:gd name="connsiteY42" fmla="*/ 1128049 h 1145982"/>
                <a:gd name="connsiteX43" fmla="*/ 1344706 w 1703295"/>
                <a:gd name="connsiteY43" fmla="*/ 1140002 h 1145982"/>
                <a:gd name="connsiteX44" fmla="*/ 1308848 w 1703295"/>
                <a:gd name="connsiteY44"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191248 w 1703295"/>
                <a:gd name="connsiteY3" fmla="*/ 207672 h 1145982"/>
                <a:gd name="connsiteX4" fmla="*/ 251012 w 1703295"/>
                <a:gd name="connsiteY4" fmla="*/ 153884 h 1145982"/>
                <a:gd name="connsiteX5" fmla="*/ 310777 w 1703295"/>
                <a:gd name="connsiteY5" fmla="*/ 177790 h 1145982"/>
                <a:gd name="connsiteX6" fmla="*/ 316753 w 1703295"/>
                <a:gd name="connsiteY6" fmla="*/ 315249 h 1145982"/>
                <a:gd name="connsiteX7" fmla="*/ 352612 w 1703295"/>
                <a:gd name="connsiteY7" fmla="*/ 309272 h 1145982"/>
                <a:gd name="connsiteX8" fmla="*/ 454212 w 1703295"/>
                <a:gd name="connsiteY8" fmla="*/ 273414 h 1145982"/>
                <a:gd name="connsiteX9" fmla="*/ 472142 w 1703295"/>
                <a:gd name="connsiteY9" fmla="*/ 279390 h 1145982"/>
                <a:gd name="connsiteX10" fmla="*/ 460189 w 1703295"/>
                <a:gd name="connsiteY10" fmla="*/ 512472 h 1145982"/>
                <a:gd name="connsiteX11" fmla="*/ 466165 w 1703295"/>
                <a:gd name="connsiteY11" fmla="*/ 566261 h 1145982"/>
                <a:gd name="connsiteX12" fmla="*/ 513977 w 1703295"/>
                <a:gd name="connsiteY12" fmla="*/ 572237 h 1145982"/>
                <a:gd name="connsiteX13" fmla="*/ 657412 w 1703295"/>
                <a:gd name="connsiteY13" fmla="*/ 584190 h 1145982"/>
                <a:gd name="connsiteX14" fmla="*/ 681318 w 1703295"/>
                <a:gd name="connsiteY14" fmla="*/ 596143 h 1145982"/>
                <a:gd name="connsiteX15" fmla="*/ 908424 w 1703295"/>
                <a:gd name="connsiteY15" fmla="*/ 590167 h 1145982"/>
                <a:gd name="connsiteX16" fmla="*/ 926353 w 1703295"/>
                <a:gd name="connsiteY16" fmla="*/ 584190 h 1145982"/>
                <a:gd name="connsiteX17" fmla="*/ 938306 w 1703295"/>
                <a:gd name="connsiteY17" fmla="*/ 566261 h 1145982"/>
                <a:gd name="connsiteX18" fmla="*/ 741083 w 1703295"/>
                <a:gd name="connsiteY18" fmla="*/ 572237 h 1145982"/>
                <a:gd name="connsiteX19" fmla="*/ 651436 w 1703295"/>
                <a:gd name="connsiteY19" fmla="*/ 584190 h 1145982"/>
                <a:gd name="connsiteX20" fmla="*/ 508000 w 1703295"/>
                <a:gd name="connsiteY20" fmla="*/ 643955 h 1145982"/>
                <a:gd name="connsiteX21" fmla="*/ 615577 w 1703295"/>
                <a:gd name="connsiteY21" fmla="*/ 661884 h 1145982"/>
                <a:gd name="connsiteX22" fmla="*/ 711200 w 1703295"/>
                <a:gd name="connsiteY22" fmla="*/ 667861 h 1145982"/>
                <a:gd name="connsiteX23" fmla="*/ 914400 w 1703295"/>
                <a:gd name="connsiteY23" fmla="*/ 715672 h 1145982"/>
                <a:gd name="connsiteX24" fmla="*/ 932330 w 1703295"/>
                <a:gd name="connsiteY24" fmla="*/ 727625 h 1145982"/>
                <a:gd name="connsiteX25" fmla="*/ 926353 w 1703295"/>
                <a:gd name="connsiteY25" fmla="*/ 841178 h 1145982"/>
                <a:gd name="connsiteX26" fmla="*/ 950259 w 1703295"/>
                <a:gd name="connsiteY26" fmla="*/ 871061 h 1145982"/>
                <a:gd name="connsiteX27" fmla="*/ 968189 w 1703295"/>
                <a:gd name="connsiteY27" fmla="*/ 877037 h 1145982"/>
                <a:gd name="connsiteX28" fmla="*/ 1010024 w 1703295"/>
                <a:gd name="connsiteY28" fmla="*/ 883014 h 1145982"/>
                <a:gd name="connsiteX29" fmla="*/ 1219200 w 1703295"/>
                <a:gd name="connsiteY29" fmla="*/ 859108 h 1145982"/>
                <a:gd name="connsiteX30" fmla="*/ 1368612 w 1703295"/>
                <a:gd name="connsiteY30" fmla="*/ 847155 h 1145982"/>
                <a:gd name="connsiteX31" fmla="*/ 1356659 w 1703295"/>
                <a:gd name="connsiteY31" fmla="*/ 888990 h 1145982"/>
                <a:gd name="connsiteX32" fmla="*/ 1344706 w 1703295"/>
                <a:gd name="connsiteY32" fmla="*/ 972661 h 1145982"/>
                <a:gd name="connsiteX33" fmla="*/ 1314824 w 1703295"/>
                <a:gd name="connsiteY33" fmla="*/ 1086214 h 1145982"/>
                <a:gd name="connsiteX34" fmla="*/ 1332753 w 1703295"/>
                <a:gd name="connsiteY34" fmla="*/ 847155 h 1145982"/>
                <a:gd name="connsiteX35" fmla="*/ 1368612 w 1703295"/>
                <a:gd name="connsiteY35" fmla="*/ 757508 h 1145982"/>
                <a:gd name="connsiteX36" fmla="*/ 1404471 w 1703295"/>
                <a:gd name="connsiteY36" fmla="*/ 799343 h 1145982"/>
                <a:gd name="connsiteX37" fmla="*/ 1494118 w 1703295"/>
                <a:gd name="connsiteY37" fmla="*/ 948755 h 1145982"/>
                <a:gd name="connsiteX38" fmla="*/ 1553883 w 1703295"/>
                <a:gd name="connsiteY38" fmla="*/ 1014496 h 1145982"/>
                <a:gd name="connsiteX39" fmla="*/ 1667436 w 1703295"/>
                <a:gd name="connsiteY39" fmla="*/ 1098167 h 1145982"/>
                <a:gd name="connsiteX40" fmla="*/ 1703295 w 1703295"/>
                <a:gd name="connsiteY40" fmla="*/ 1116096 h 1145982"/>
                <a:gd name="connsiteX41" fmla="*/ 1398495 w 1703295"/>
                <a:gd name="connsiteY41" fmla="*/ 1128049 h 1145982"/>
                <a:gd name="connsiteX42" fmla="*/ 1344706 w 1703295"/>
                <a:gd name="connsiteY42" fmla="*/ 1140002 h 1145982"/>
                <a:gd name="connsiteX43" fmla="*/ 1308848 w 1703295"/>
                <a:gd name="connsiteY43"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251012 w 1703295"/>
                <a:gd name="connsiteY3" fmla="*/ 153884 h 1145982"/>
                <a:gd name="connsiteX4" fmla="*/ 310777 w 1703295"/>
                <a:gd name="connsiteY4" fmla="*/ 177790 h 1145982"/>
                <a:gd name="connsiteX5" fmla="*/ 316753 w 1703295"/>
                <a:gd name="connsiteY5" fmla="*/ 315249 h 1145982"/>
                <a:gd name="connsiteX6" fmla="*/ 352612 w 1703295"/>
                <a:gd name="connsiteY6" fmla="*/ 309272 h 1145982"/>
                <a:gd name="connsiteX7" fmla="*/ 454212 w 1703295"/>
                <a:gd name="connsiteY7" fmla="*/ 273414 h 1145982"/>
                <a:gd name="connsiteX8" fmla="*/ 472142 w 1703295"/>
                <a:gd name="connsiteY8" fmla="*/ 279390 h 1145982"/>
                <a:gd name="connsiteX9" fmla="*/ 460189 w 1703295"/>
                <a:gd name="connsiteY9" fmla="*/ 512472 h 1145982"/>
                <a:gd name="connsiteX10" fmla="*/ 466165 w 1703295"/>
                <a:gd name="connsiteY10" fmla="*/ 566261 h 1145982"/>
                <a:gd name="connsiteX11" fmla="*/ 513977 w 1703295"/>
                <a:gd name="connsiteY11" fmla="*/ 572237 h 1145982"/>
                <a:gd name="connsiteX12" fmla="*/ 657412 w 1703295"/>
                <a:gd name="connsiteY12" fmla="*/ 584190 h 1145982"/>
                <a:gd name="connsiteX13" fmla="*/ 681318 w 1703295"/>
                <a:gd name="connsiteY13" fmla="*/ 596143 h 1145982"/>
                <a:gd name="connsiteX14" fmla="*/ 908424 w 1703295"/>
                <a:gd name="connsiteY14" fmla="*/ 590167 h 1145982"/>
                <a:gd name="connsiteX15" fmla="*/ 926353 w 1703295"/>
                <a:gd name="connsiteY15" fmla="*/ 584190 h 1145982"/>
                <a:gd name="connsiteX16" fmla="*/ 938306 w 1703295"/>
                <a:gd name="connsiteY16" fmla="*/ 566261 h 1145982"/>
                <a:gd name="connsiteX17" fmla="*/ 741083 w 1703295"/>
                <a:gd name="connsiteY17" fmla="*/ 572237 h 1145982"/>
                <a:gd name="connsiteX18" fmla="*/ 651436 w 1703295"/>
                <a:gd name="connsiteY18" fmla="*/ 584190 h 1145982"/>
                <a:gd name="connsiteX19" fmla="*/ 508000 w 1703295"/>
                <a:gd name="connsiteY19" fmla="*/ 643955 h 1145982"/>
                <a:gd name="connsiteX20" fmla="*/ 615577 w 1703295"/>
                <a:gd name="connsiteY20" fmla="*/ 661884 h 1145982"/>
                <a:gd name="connsiteX21" fmla="*/ 711200 w 1703295"/>
                <a:gd name="connsiteY21" fmla="*/ 667861 h 1145982"/>
                <a:gd name="connsiteX22" fmla="*/ 914400 w 1703295"/>
                <a:gd name="connsiteY22" fmla="*/ 715672 h 1145982"/>
                <a:gd name="connsiteX23" fmla="*/ 932330 w 1703295"/>
                <a:gd name="connsiteY23" fmla="*/ 727625 h 1145982"/>
                <a:gd name="connsiteX24" fmla="*/ 926353 w 1703295"/>
                <a:gd name="connsiteY24" fmla="*/ 841178 h 1145982"/>
                <a:gd name="connsiteX25" fmla="*/ 950259 w 1703295"/>
                <a:gd name="connsiteY25" fmla="*/ 871061 h 1145982"/>
                <a:gd name="connsiteX26" fmla="*/ 968189 w 1703295"/>
                <a:gd name="connsiteY26" fmla="*/ 877037 h 1145982"/>
                <a:gd name="connsiteX27" fmla="*/ 1010024 w 1703295"/>
                <a:gd name="connsiteY27" fmla="*/ 883014 h 1145982"/>
                <a:gd name="connsiteX28" fmla="*/ 1219200 w 1703295"/>
                <a:gd name="connsiteY28" fmla="*/ 859108 h 1145982"/>
                <a:gd name="connsiteX29" fmla="*/ 1368612 w 1703295"/>
                <a:gd name="connsiteY29" fmla="*/ 847155 h 1145982"/>
                <a:gd name="connsiteX30" fmla="*/ 1356659 w 1703295"/>
                <a:gd name="connsiteY30" fmla="*/ 888990 h 1145982"/>
                <a:gd name="connsiteX31" fmla="*/ 1344706 w 1703295"/>
                <a:gd name="connsiteY31" fmla="*/ 972661 h 1145982"/>
                <a:gd name="connsiteX32" fmla="*/ 1314824 w 1703295"/>
                <a:gd name="connsiteY32" fmla="*/ 1086214 h 1145982"/>
                <a:gd name="connsiteX33" fmla="*/ 1332753 w 1703295"/>
                <a:gd name="connsiteY33" fmla="*/ 847155 h 1145982"/>
                <a:gd name="connsiteX34" fmla="*/ 1368612 w 1703295"/>
                <a:gd name="connsiteY34" fmla="*/ 757508 h 1145982"/>
                <a:gd name="connsiteX35" fmla="*/ 1404471 w 1703295"/>
                <a:gd name="connsiteY35" fmla="*/ 799343 h 1145982"/>
                <a:gd name="connsiteX36" fmla="*/ 1494118 w 1703295"/>
                <a:gd name="connsiteY36" fmla="*/ 948755 h 1145982"/>
                <a:gd name="connsiteX37" fmla="*/ 1553883 w 1703295"/>
                <a:gd name="connsiteY37" fmla="*/ 1014496 h 1145982"/>
                <a:gd name="connsiteX38" fmla="*/ 1667436 w 1703295"/>
                <a:gd name="connsiteY38" fmla="*/ 1098167 h 1145982"/>
                <a:gd name="connsiteX39" fmla="*/ 1703295 w 1703295"/>
                <a:gd name="connsiteY39" fmla="*/ 1116096 h 1145982"/>
                <a:gd name="connsiteX40" fmla="*/ 1398495 w 1703295"/>
                <a:gd name="connsiteY40" fmla="*/ 1128049 h 1145982"/>
                <a:gd name="connsiteX41" fmla="*/ 1344706 w 1703295"/>
                <a:gd name="connsiteY41" fmla="*/ 1140002 h 1145982"/>
                <a:gd name="connsiteX42" fmla="*/ 1308848 w 1703295"/>
                <a:gd name="connsiteY42"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251012 w 1703295"/>
                <a:gd name="connsiteY3" fmla="*/ 153884 h 1145982"/>
                <a:gd name="connsiteX4" fmla="*/ 310777 w 1703295"/>
                <a:gd name="connsiteY4" fmla="*/ 177790 h 1145982"/>
                <a:gd name="connsiteX5" fmla="*/ 316753 w 1703295"/>
                <a:gd name="connsiteY5" fmla="*/ 315249 h 1145982"/>
                <a:gd name="connsiteX6" fmla="*/ 352612 w 1703295"/>
                <a:gd name="connsiteY6" fmla="*/ 309272 h 1145982"/>
                <a:gd name="connsiteX7" fmla="*/ 454212 w 1703295"/>
                <a:gd name="connsiteY7" fmla="*/ 273414 h 1145982"/>
                <a:gd name="connsiteX8" fmla="*/ 472142 w 1703295"/>
                <a:gd name="connsiteY8" fmla="*/ 279390 h 1145982"/>
                <a:gd name="connsiteX9" fmla="*/ 460189 w 1703295"/>
                <a:gd name="connsiteY9" fmla="*/ 512472 h 1145982"/>
                <a:gd name="connsiteX10" fmla="*/ 466165 w 1703295"/>
                <a:gd name="connsiteY10" fmla="*/ 566261 h 1145982"/>
                <a:gd name="connsiteX11" fmla="*/ 513977 w 1703295"/>
                <a:gd name="connsiteY11" fmla="*/ 572237 h 1145982"/>
                <a:gd name="connsiteX12" fmla="*/ 657412 w 1703295"/>
                <a:gd name="connsiteY12" fmla="*/ 584190 h 1145982"/>
                <a:gd name="connsiteX13" fmla="*/ 681318 w 1703295"/>
                <a:gd name="connsiteY13" fmla="*/ 596143 h 1145982"/>
                <a:gd name="connsiteX14" fmla="*/ 908424 w 1703295"/>
                <a:gd name="connsiteY14" fmla="*/ 590167 h 1145982"/>
                <a:gd name="connsiteX15" fmla="*/ 926353 w 1703295"/>
                <a:gd name="connsiteY15" fmla="*/ 584190 h 1145982"/>
                <a:gd name="connsiteX16" fmla="*/ 938306 w 1703295"/>
                <a:gd name="connsiteY16" fmla="*/ 566261 h 1145982"/>
                <a:gd name="connsiteX17" fmla="*/ 741083 w 1703295"/>
                <a:gd name="connsiteY17" fmla="*/ 572237 h 1145982"/>
                <a:gd name="connsiteX18" fmla="*/ 651436 w 1703295"/>
                <a:gd name="connsiteY18" fmla="*/ 584190 h 1145982"/>
                <a:gd name="connsiteX19" fmla="*/ 508000 w 1703295"/>
                <a:gd name="connsiteY19" fmla="*/ 643955 h 1145982"/>
                <a:gd name="connsiteX20" fmla="*/ 615577 w 1703295"/>
                <a:gd name="connsiteY20" fmla="*/ 661884 h 1145982"/>
                <a:gd name="connsiteX21" fmla="*/ 711200 w 1703295"/>
                <a:gd name="connsiteY21" fmla="*/ 667861 h 1145982"/>
                <a:gd name="connsiteX22" fmla="*/ 914400 w 1703295"/>
                <a:gd name="connsiteY22" fmla="*/ 715672 h 1145982"/>
                <a:gd name="connsiteX23" fmla="*/ 932330 w 1703295"/>
                <a:gd name="connsiteY23" fmla="*/ 727625 h 1145982"/>
                <a:gd name="connsiteX24" fmla="*/ 926353 w 1703295"/>
                <a:gd name="connsiteY24" fmla="*/ 841178 h 1145982"/>
                <a:gd name="connsiteX25" fmla="*/ 950259 w 1703295"/>
                <a:gd name="connsiteY25" fmla="*/ 871061 h 1145982"/>
                <a:gd name="connsiteX26" fmla="*/ 968189 w 1703295"/>
                <a:gd name="connsiteY26" fmla="*/ 877037 h 1145982"/>
                <a:gd name="connsiteX27" fmla="*/ 1010024 w 1703295"/>
                <a:gd name="connsiteY27" fmla="*/ 883014 h 1145982"/>
                <a:gd name="connsiteX28" fmla="*/ 1219200 w 1703295"/>
                <a:gd name="connsiteY28" fmla="*/ 859108 h 1145982"/>
                <a:gd name="connsiteX29" fmla="*/ 1368612 w 1703295"/>
                <a:gd name="connsiteY29" fmla="*/ 847155 h 1145982"/>
                <a:gd name="connsiteX30" fmla="*/ 1356659 w 1703295"/>
                <a:gd name="connsiteY30" fmla="*/ 888990 h 1145982"/>
                <a:gd name="connsiteX31" fmla="*/ 1344706 w 1703295"/>
                <a:gd name="connsiteY31" fmla="*/ 972661 h 1145982"/>
                <a:gd name="connsiteX32" fmla="*/ 1314824 w 1703295"/>
                <a:gd name="connsiteY32" fmla="*/ 1086214 h 1145982"/>
                <a:gd name="connsiteX33" fmla="*/ 1332753 w 1703295"/>
                <a:gd name="connsiteY33" fmla="*/ 847155 h 1145982"/>
                <a:gd name="connsiteX34" fmla="*/ 1368612 w 1703295"/>
                <a:gd name="connsiteY34" fmla="*/ 757508 h 1145982"/>
                <a:gd name="connsiteX35" fmla="*/ 1404471 w 1703295"/>
                <a:gd name="connsiteY35" fmla="*/ 799343 h 1145982"/>
                <a:gd name="connsiteX36" fmla="*/ 1494118 w 1703295"/>
                <a:gd name="connsiteY36" fmla="*/ 948755 h 1145982"/>
                <a:gd name="connsiteX37" fmla="*/ 1553883 w 1703295"/>
                <a:gd name="connsiteY37" fmla="*/ 1014496 h 1145982"/>
                <a:gd name="connsiteX38" fmla="*/ 1667436 w 1703295"/>
                <a:gd name="connsiteY38" fmla="*/ 1098167 h 1145982"/>
                <a:gd name="connsiteX39" fmla="*/ 1703295 w 1703295"/>
                <a:gd name="connsiteY39" fmla="*/ 1116096 h 1145982"/>
                <a:gd name="connsiteX40" fmla="*/ 1398495 w 1703295"/>
                <a:gd name="connsiteY40" fmla="*/ 1128049 h 1145982"/>
                <a:gd name="connsiteX41" fmla="*/ 1344706 w 1703295"/>
                <a:gd name="connsiteY41" fmla="*/ 1140002 h 1145982"/>
                <a:gd name="connsiteX42" fmla="*/ 1308848 w 1703295"/>
                <a:gd name="connsiteY42"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251012 w 1703295"/>
                <a:gd name="connsiteY3" fmla="*/ 153884 h 1145982"/>
                <a:gd name="connsiteX4" fmla="*/ 310777 w 1703295"/>
                <a:gd name="connsiteY4" fmla="*/ 177790 h 1145982"/>
                <a:gd name="connsiteX5" fmla="*/ 316753 w 1703295"/>
                <a:gd name="connsiteY5" fmla="*/ 315249 h 1145982"/>
                <a:gd name="connsiteX6" fmla="*/ 352612 w 1703295"/>
                <a:gd name="connsiteY6" fmla="*/ 309272 h 1145982"/>
                <a:gd name="connsiteX7" fmla="*/ 454212 w 1703295"/>
                <a:gd name="connsiteY7" fmla="*/ 273414 h 1145982"/>
                <a:gd name="connsiteX8" fmla="*/ 472142 w 1703295"/>
                <a:gd name="connsiteY8" fmla="*/ 279390 h 1145982"/>
                <a:gd name="connsiteX9" fmla="*/ 460189 w 1703295"/>
                <a:gd name="connsiteY9" fmla="*/ 512472 h 1145982"/>
                <a:gd name="connsiteX10" fmla="*/ 466165 w 1703295"/>
                <a:gd name="connsiteY10" fmla="*/ 566261 h 1145982"/>
                <a:gd name="connsiteX11" fmla="*/ 513977 w 1703295"/>
                <a:gd name="connsiteY11" fmla="*/ 572237 h 1145982"/>
                <a:gd name="connsiteX12" fmla="*/ 657412 w 1703295"/>
                <a:gd name="connsiteY12" fmla="*/ 584190 h 1145982"/>
                <a:gd name="connsiteX13" fmla="*/ 681318 w 1703295"/>
                <a:gd name="connsiteY13" fmla="*/ 596143 h 1145982"/>
                <a:gd name="connsiteX14" fmla="*/ 908424 w 1703295"/>
                <a:gd name="connsiteY14" fmla="*/ 590167 h 1145982"/>
                <a:gd name="connsiteX15" fmla="*/ 926353 w 1703295"/>
                <a:gd name="connsiteY15" fmla="*/ 584190 h 1145982"/>
                <a:gd name="connsiteX16" fmla="*/ 938306 w 1703295"/>
                <a:gd name="connsiteY16" fmla="*/ 566261 h 1145982"/>
                <a:gd name="connsiteX17" fmla="*/ 741083 w 1703295"/>
                <a:gd name="connsiteY17" fmla="*/ 572237 h 1145982"/>
                <a:gd name="connsiteX18" fmla="*/ 651436 w 1703295"/>
                <a:gd name="connsiteY18" fmla="*/ 584190 h 1145982"/>
                <a:gd name="connsiteX19" fmla="*/ 508000 w 1703295"/>
                <a:gd name="connsiteY19" fmla="*/ 643955 h 1145982"/>
                <a:gd name="connsiteX20" fmla="*/ 615577 w 1703295"/>
                <a:gd name="connsiteY20" fmla="*/ 661884 h 1145982"/>
                <a:gd name="connsiteX21" fmla="*/ 711200 w 1703295"/>
                <a:gd name="connsiteY21" fmla="*/ 667861 h 1145982"/>
                <a:gd name="connsiteX22" fmla="*/ 914400 w 1703295"/>
                <a:gd name="connsiteY22" fmla="*/ 715672 h 1145982"/>
                <a:gd name="connsiteX23" fmla="*/ 932330 w 1703295"/>
                <a:gd name="connsiteY23" fmla="*/ 727625 h 1145982"/>
                <a:gd name="connsiteX24" fmla="*/ 926353 w 1703295"/>
                <a:gd name="connsiteY24" fmla="*/ 841178 h 1145982"/>
                <a:gd name="connsiteX25" fmla="*/ 950259 w 1703295"/>
                <a:gd name="connsiteY25" fmla="*/ 871061 h 1145982"/>
                <a:gd name="connsiteX26" fmla="*/ 968189 w 1703295"/>
                <a:gd name="connsiteY26" fmla="*/ 877037 h 1145982"/>
                <a:gd name="connsiteX27" fmla="*/ 1010024 w 1703295"/>
                <a:gd name="connsiteY27" fmla="*/ 883014 h 1145982"/>
                <a:gd name="connsiteX28" fmla="*/ 1219200 w 1703295"/>
                <a:gd name="connsiteY28" fmla="*/ 859108 h 1145982"/>
                <a:gd name="connsiteX29" fmla="*/ 1368612 w 1703295"/>
                <a:gd name="connsiteY29" fmla="*/ 847155 h 1145982"/>
                <a:gd name="connsiteX30" fmla="*/ 1356659 w 1703295"/>
                <a:gd name="connsiteY30" fmla="*/ 888990 h 1145982"/>
                <a:gd name="connsiteX31" fmla="*/ 1344706 w 1703295"/>
                <a:gd name="connsiteY31" fmla="*/ 972661 h 1145982"/>
                <a:gd name="connsiteX32" fmla="*/ 1314824 w 1703295"/>
                <a:gd name="connsiteY32" fmla="*/ 1086214 h 1145982"/>
                <a:gd name="connsiteX33" fmla="*/ 1332753 w 1703295"/>
                <a:gd name="connsiteY33" fmla="*/ 847155 h 1145982"/>
                <a:gd name="connsiteX34" fmla="*/ 1368612 w 1703295"/>
                <a:gd name="connsiteY34" fmla="*/ 757508 h 1145982"/>
                <a:gd name="connsiteX35" fmla="*/ 1404471 w 1703295"/>
                <a:gd name="connsiteY35" fmla="*/ 799343 h 1145982"/>
                <a:gd name="connsiteX36" fmla="*/ 1494118 w 1703295"/>
                <a:gd name="connsiteY36" fmla="*/ 948755 h 1145982"/>
                <a:gd name="connsiteX37" fmla="*/ 1553883 w 1703295"/>
                <a:gd name="connsiteY37" fmla="*/ 1014496 h 1145982"/>
                <a:gd name="connsiteX38" fmla="*/ 1667436 w 1703295"/>
                <a:gd name="connsiteY38" fmla="*/ 1098167 h 1145982"/>
                <a:gd name="connsiteX39" fmla="*/ 1703295 w 1703295"/>
                <a:gd name="connsiteY39" fmla="*/ 1116096 h 1145982"/>
                <a:gd name="connsiteX40" fmla="*/ 1398495 w 1703295"/>
                <a:gd name="connsiteY40" fmla="*/ 1128049 h 1145982"/>
                <a:gd name="connsiteX41" fmla="*/ 1344706 w 1703295"/>
                <a:gd name="connsiteY41" fmla="*/ 1140002 h 1145982"/>
                <a:gd name="connsiteX42" fmla="*/ 1308848 w 1703295"/>
                <a:gd name="connsiteY42"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251012 w 1703295"/>
                <a:gd name="connsiteY3" fmla="*/ 153884 h 1145982"/>
                <a:gd name="connsiteX4" fmla="*/ 310777 w 1703295"/>
                <a:gd name="connsiteY4" fmla="*/ 177790 h 1145982"/>
                <a:gd name="connsiteX5" fmla="*/ 316753 w 1703295"/>
                <a:gd name="connsiteY5" fmla="*/ 315249 h 1145982"/>
                <a:gd name="connsiteX6" fmla="*/ 352612 w 1703295"/>
                <a:gd name="connsiteY6" fmla="*/ 309272 h 1145982"/>
                <a:gd name="connsiteX7" fmla="*/ 454212 w 1703295"/>
                <a:gd name="connsiteY7" fmla="*/ 273414 h 1145982"/>
                <a:gd name="connsiteX8" fmla="*/ 472142 w 1703295"/>
                <a:gd name="connsiteY8" fmla="*/ 279390 h 1145982"/>
                <a:gd name="connsiteX9" fmla="*/ 460189 w 1703295"/>
                <a:gd name="connsiteY9" fmla="*/ 512472 h 1145982"/>
                <a:gd name="connsiteX10" fmla="*/ 466165 w 1703295"/>
                <a:gd name="connsiteY10" fmla="*/ 566261 h 1145982"/>
                <a:gd name="connsiteX11" fmla="*/ 513977 w 1703295"/>
                <a:gd name="connsiteY11" fmla="*/ 572237 h 1145982"/>
                <a:gd name="connsiteX12" fmla="*/ 657412 w 1703295"/>
                <a:gd name="connsiteY12" fmla="*/ 584190 h 1145982"/>
                <a:gd name="connsiteX13" fmla="*/ 681318 w 1703295"/>
                <a:gd name="connsiteY13" fmla="*/ 596143 h 1145982"/>
                <a:gd name="connsiteX14" fmla="*/ 908424 w 1703295"/>
                <a:gd name="connsiteY14" fmla="*/ 590167 h 1145982"/>
                <a:gd name="connsiteX15" fmla="*/ 926353 w 1703295"/>
                <a:gd name="connsiteY15" fmla="*/ 584190 h 1145982"/>
                <a:gd name="connsiteX16" fmla="*/ 938306 w 1703295"/>
                <a:gd name="connsiteY16" fmla="*/ 566261 h 1145982"/>
                <a:gd name="connsiteX17" fmla="*/ 741083 w 1703295"/>
                <a:gd name="connsiteY17" fmla="*/ 572237 h 1145982"/>
                <a:gd name="connsiteX18" fmla="*/ 651436 w 1703295"/>
                <a:gd name="connsiteY18" fmla="*/ 584190 h 1145982"/>
                <a:gd name="connsiteX19" fmla="*/ 508000 w 1703295"/>
                <a:gd name="connsiteY19" fmla="*/ 643955 h 1145982"/>
                <a:gd name="connsiteX20" fmla="*/ 615577 w 1703295"/>
                <a:gd name="connsiteY20" fmla="*/ 661884 h 1145982"/>
                <a:gd name="connsiteX21" fmla="*/ 711200 w 1703295"/>
                <a:gd name="connsiteY21" fmla="*/ 667861 h 1145982"/>
                <a:gd name="connsiteX22" fmla="*/ 914400 w 1703295"/>
                <a:gd name="connsiteY22" fmla="*/ 715672 h 1145982"/>
                <a:gd name="connsiteX23" fmla="*/ 932330 w 1703295"/>
                <a:gd name="connsiteY23" fmla="*/ 727625 h 1145982"/>
                <a:gd name="connsiteX24" fmla="*/ 926353 w 1703295"/>
                <a:gd name="connsiteY24" fmla="*/ 841178 h 1145982"/>
                <a:gd name="connsiteX25" fmla="*/ 950259 w 1703295"/>
                <a:gd name="connsiteY25" fmla="*/ 871061 h 1145982"/>
                <a:gd name="connsiteX26" fmla="*/ 968189 w 1703295"/>
                <a:gd name="connsiteY26" fmla="*/ 877037 h 1145982"/>
                <a:gd name="connsiteX27" fmla="*/ 1010024 w 1703295"/>
                <a:gd name="connsiteY27" fmla="*/ 883014 h 1145982"/>
                <a:gd name="connsiteX28" fmla="*/ 1219200 w 1703295"/>
                <a:gd name="connsiteY28" fmla="*/ 859108 h 1145982"/>
                <a:gd name="connsiteX29" fmla="*/ 1368612 w 1703295"/>
                <a:gd name="connsiteY29" fmla="*/ 847155 h 1145982"/>
                <a:gd name="connsiteX30" fmla="*/ 1356659 w 1703295"/>
                <a:gd name="connsiteY30" fmla="*/ 888990 h 1145982"/>
                <a:gd name="connsiteX31" fmla="*/ 1344706 w 1703295"/>
                <a:gd name="connsiteY31" fmla="*/ 972661 h 1145982"/>
                <a:gd name="connsiteX32" fmla="*/ 1314824 w 1703295"/>
                <a:gd name="connsiteY32" fmla="*/ 1086214 h 1145982"/>
                <a:gd name="connsiteX33" fmla="*/ 1332753 w 1703295"/>
                <a:gd name="connsiteY33" fmla="*/ 847155 h 1145982"/>
                <a:gd name="connsiteX34" fmla="*/ 1368612 w 1703295"/>
                <a:gd name="connsiteY34" fmla="*/ 757508 h 1145982"/>
                <a:gd name="connsiteX35" fmla="*/ 1404471 w 1703295"/>
                <a:gd name="connsiteY35" fmla="*/ 799343 h 1145982"/>
                <a:gd name="connsiteX36" fmla="*/ 1494118 w 1703295"/>
                <a:gd name="connsiteY36" fmla="*/ 948755 h 1145982"/>
                <a:gd name="connsiteX37" fmla="*/ 1553883 w 1703295"/>
                <a:gd name="connsiteY37" fmla="*/ 1014496 h 1145982"/>
                <a:gd name="connsiteX38" fmla="*/ 1667436 w 1703295"/>
                <a:gd name="connsiteY38" fmla="*/ 1098167 h 1145982"/>
                <a:gd name="connsiteX39" fmla="*/ 1703295 w 1703295"/>
                <a:gd name="connsiteY39" fmla="*/ 1116096 h 1145982"/>
                <a:gd name="connsiteX40" fmla="*/ 1398495 w 1703295"/>
                <a:gd name="connsiteY40" fmla="*/ 1128049 h 1145982"/>
                <a:gd name="connsiteX41" fmla="*/ 1344706 w 1703295"/>
                <a:gd name="connsiteY41" fmla="*/ 1140002 h 1145982"/>
                <a:gd name="connsiteX42" fmla="*/ 1308848 w 1703295"/>
                <a:gd name="connsiteY42"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251012 w 1703295"/>
                <a:gd name="connsiteY3" fmla="*/ 153884 h 1145982"/>
                <a:gd name="connsiteX4" fmla="*/ 310777 w 1703295"/>
                <a:gd name="connsiteY4" fmla="*/ 177790 h 1145982"/>
                <a:gd name="connsiteX5" fmla="*/ 316753 w 1703295"/>
                <a:gd name="connsiteY5" fmla="*/ 315249 h 1145982"/>
                <a:gd name="connsiteX6" fmla="*/ 454212 w 1703295"/>
                <a:gd name="connsiteY6" fmla="*/ 273414 h 1145982"/>
                <a:gd name="connsiteX7" fmla="*/ 472142 w 1703295"/>
                <a:gd name="connsiteY7" fmla="*/ 279390 h 1145982"/>
                <a:gd name="connsiteX8" fmla="*/ 460189 w 1703295"/>
                <a:gd name="connsiteY8" fmla="*/ 512472 h 1145982"/>
                <a:gd name="connsiteX9" fmla="*/ 466165 w 1703295"/>
                <a:gd name="connsiteY9" fmla="*/ 566261 h 1145982"/>
                <a:gd name="connsiteX10" fmla="*/ 513977 w 1703295"/>
                <a:gd name="connsiteY10" fmla="*/ 572237 h 1145982"/>
                <a:gd name="connsiteX11" fmla="*/ 657412 w 1703295"/>
                <a:gd name="connsiteY11" fmla="*/ 584190 h 1145982"/>
                <a:gd name="connsiteX12" fmla="*/ 681318 w 1703295"/>
                <a:gd name="connsiteY12" fmla="*/ 596143 h 1145982"/>
                <a:gd name="connsiteX13" fmla="*/ 908424 w 1703295"/>
                <a:gd name="connsiteY13" fmla="*/ 590167 h 1145982"/>
                <a:gd name="connsiteX14" fmla="*/ 926353 w 1703295"/>
                <a:gd name="connsiteY14" fmla="*/ 584190 h 1145982"/>
                <a:gd name="connsiteX15" fmla="*/ 938306 w 1703295"/>
                <a:gd name="connsiteY15" fmla="*/ 566261 h 1145982"/>
                <a:gd name="connsiteX16" fmla="*/ 741083 w 1703295"/>
                <a:gd name="connsiteY16" fmla="*/ 572237 h 1145982"/>
                <a:gd name="connsiteX17" fmla="*/ 651436 w 1703295"/>
                <a:gd name="connsiteY17" fmla="*/ 584190 h 1145982"/>
                <a:gd name="connsiteX18" fmla="*/ 508000 w 1703295"/>
                <a:gd name="connsiteY18" fmla="*/ 643955 h 1145982"/>
                <a:gd name="connsiteX19" fmla="*/ 615577 w 1703295"/>
                <a:gd name="connsiteY19" fmla="*/ 661884 h 1145982"/>
                <a:gd name="connsiteX20" fmla="*/ 711200 w 1703295"/>
                <a:gd name="connsiteY20" fmla="*/ 667861 h 1145982"/>
                <a:gd name="connsiteX21" fmla="*/ 914400 w 1703295"/>
                <a:gd name="connsiteY21" fmla="*/ 715672 h 1145982"/>
                <a:gd name="connsiteX22" fmla="*/ 932330 w 1703295"/>
                <a:gd name="connsiteY22" fmla="*/ 727625 h 1145982"/>
                <a:gd name="connsiteX23" fmla="*/ 926353 w 1703295"/>
                <a:gd name="connsiteY23" fmla="*/ 841178 h 1145982"/>
                <a:gd name="connsiteX24" fmla="*/ 950259 w 1703295"/>
                <a:gd name="connsiteY24" fmla="*/ 871061 h 1145982"/>
                <a:gd name="connsiteX25" fmla="*/ 968189 w 1703295"/>
                <a:gd name="connsiteY25" fmla="*/ 877037 h 1145982"/>
                <a:gd name="connsiteX26" fmla="*/ 1010024 w 1703295"/>
                <a:gd name="connsiteY26" fmla="*/ 883014 h 1145982"/>
                <a:gd name="connsiteX27" fmla="*/ 1219200 w 1703295"/>
                <a:gd name="connsiteY27" fmla="*/ 859108 h 1145982"/>
                <a:gd name="connsiteX28" fmla="*/ 1368612 w 1703295"/>
                <a:gd name="connsiteY28" fmla="*/ 847155 h 1145982"/>
                <a:gd name="connsiteX29" fmla="*/ 1356659 w 1703295"/>
                <a:gd name="connsiteY29" fmla="*/ 888990 h 1145982"/>
                <a:gd name="connsiteX30" fmla="*/ 1344706 w 1703295"/>
                <a:gd name="connsiteY30" fmla="*/ 972661 h 1145982"/>
                <a:gd name="connsiteX31" fmla="*/ 1314824 w 1703295"/>
                <a:gd name="connsiteY31" fmla="*/ 1086214 h 1145982"/>
                <a:gd name="connsiteX32" fmla="*/ 1332753 w 1703295"/>
                <a:gd name="connsiteY32" fmla="*/ 847155 h 1145982"/>
                <a:gd name="connsiteX33" fmla="*/ 1368612 w 1703295"/>
                <a:gd name="connsiteY33" fmla="*/ 757508 h 1145982"/>
                <a:gd name="connsiteX34" fmla="*/ 1404471 w 1703295"/>
                <a:gd name="connsiteY34" fmla="*/ 799343 h 1145982"/>
                <a:gd name="connsiteX35" fmla="*/ 1494118 w 1703295"/>
                <a:gd name="connsiteY35" fmla="*/ 948755 h 1145982"/>
                <a:gd name="connsiteX36" fmla="*/ 1553883 w 1703295"/>
                <a:gd name="connsiteY36" fmla="*/ 1014496 h 1145982"/>
                <a:gd name="connsiteX37" fmla="*/ 1667436 w 1703295"/>
                <a:gd name="connsiteY37" fmla="*/ 1098167 h 1145982"/>
                <a:gd name="connsiteX38" fmla="*/ 1703295 w 1703295"/>
                <a:gd name="connsiteY38" fmla="*/ 1116096 h 1145982"/>
                <a:gd name="connsiteX39" fmla="*/ 1398495 w 1703295"/>
                <a:gd name="connsiteY39" fmla="*/ 1128049 h 1145982"/>
                <a:gd name="connsiteX40" fmla="*/ 1344706 w 1703295"/>
                <a:gd name="connsiteY40" fmla="*/ 1140002 h 1145982"/>
                <a:gd name="connsiteX41" fmla="*/ 1308848 w 1703295"/>
                <a:gd name="connsiteY41"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251012 w 1703295"/>
                <a:gd name="connsiteY3" fmla="*/ 153884 h 1145982"/>
                <a:gd name="connsiteX4" fmla="*/ 310777 w 1703295"/>
                <a:gd name="connsiteY4" fmla="*/ 177790 h 1145982"/>
                <a:gd name="connsiteX5" fmla="*/ 316753 w 1703295"/>
                <a:gd name="connsiteY5" fmla="*/ 315249 h 1145982"/>
                <a:gd name="connsiteX6" fmla="*/ 454212 w 1703295"/>
                <a:gd name="connsiteY6" fmla="*/ 273414 h 1145982"/>
                <a:gd name="connsiteX7" fmla="*/ 472142 w 1703295"/>
                <a:gd name="connsiteY7" fmla="*/ 279390 h 1145982"/>
                <a:gd name="connsiteX8" fmla="*/ 460189 w 1703295"/>
                <a:gd name="connsiteY8" fmla="*/ 512472 h 1145982"/>
                <a:gd name="connsiteX9" fmla="*/ 466165 w 1703295"/>
                <a:gd name="connsiteY9" fmla="*/ 566261 h 1145982"/>
                <a:gd name="connsiteX10" fmla="*/ 513977 w 1703295"/>
                <a:gd name="connsiteY10" fmla="*/ 572237 h 1145982"/>
                <a:gd name="connsiteX11" fmla="*/ 657412 w 1703295"/>
                <a:gd name="connsiteY11" fmla="*/ 584190 h 1145982"/>
                <a:gd name="connsiteX12" fmla="*/ 681318 w 1703295"/>
                <a:gd name="connsiteY12" fmla="*/ 596143 h 1145982"/>
                <a:gd name="connsiteX13" fmla="*/ 908424 w 1703295"/>
                <a:gd name="connsiteY13" fmla="*/ 590167 h 1145982"/>
                <a:gd name="connsiteX14" fmla="*/ 926353 w 1703295"/>
                <a:gd name="connsiteY14" fmla="*/ 584190 h 1145982"/>
                <a:gd name="connsiteX15" fmla="*/ 938306 w 1703295"/>
                <a:gd name="connsiteY15" fmla="*/ 566261 h 1145982"/>
                <a:gd name="connsiteX16" fmla="*/ 741083 w 1703295"/>
                <a:gd name="connsiteY16" fmla="*/ 572237 h 1145982"/>
                <a:gd name="connsiteX17" fmla="*/ 651436 w 1703295"/>
                <a:gd name="connsiteY17" fmla="*/ 584190 h 1145982"/>
                <a:gd name="connsiteX18" fmla="*/ 508000 w 1703295"/>
                <a:gd name="connsiteY18" fmla="*/ 643955 h 1145982"/>
                <a:gd name="connsiteX19" fmla="*/ 615577 w 1703295"/>
                <a:gd name="connsiteY19" fmla="*/ 661884 h 1145982"/>
                <a:gd name="connsiteX20" fmla="*/ 711200 w 1703295"/>
                <a:gd name="connsiteY20" fmla="*/ 667861 h 1145982"/>
                <a:gd name="connsiteX21" fmla="*/ 914400 w 1703295"/>
                <a:gd name="connsiteY21" fmla="*/ 715672 h 1145982"/>
                <a:gd name="connsiteX22" fmla="*/ 932330 w 1703295"/>
                <a:gd name="connsiteY22" fmla="*/ 727625 h 1145982"/>
                <a:gd name="connsiteX23" fmla="*/ 926353 w 1703295"/>
                <a:gd name="connsiteY23" fmla="*/ 841178 h 1145982"/>
                <a:gd name="connsiteX24" fmla="*/ 950259 w 1703295"/>
                <a:gd name="connsiteY24" fmla="*/ 871061 h 1145982"/>
                <a:gd name="connsiteX25" fmla="*/ 968189 w 1703295"/>
                <a:gd name="connsiteY25" fmla="*/ 877037 h 1145982"/>
                <a:gd name="connsiteX26" fmla="*/ 1010024 w 1703295"/>
                <a:gd name="connsiteY26" fmla="*/ 883014 h 1145982"/>
                <a:gd name="connsiteX27" fmla="*/ 1219200 w 1703295"/>
                <a:gd name="connsiteY27" fmla="*/ 859108 h 1145982"/>
                <a:gd name="connsiteX28" fmla="*/ 1368612 w 1703295"/>
                <a:gd name="connsiteY28" fmla="*/ 847155 h 1145982"/>
                <a:gd name="connsiteX29" fmla="*/ 1356659 w 1703295"/>
                <a:gd name="connsiteY29" fmla="*/ 888990 h 1145982"/>
                <a:gd name="connsiteX30" fmla="*/ 1344706 w 1703295"/>
                <a:gd name="connsiteY30" fmla="*/ 972661 h 1145982"/>
                <a:gd name="connsiteX31" fmla="*/ 1314824 w 1703295"/>
                <a:gd name="connsiteY31" fmla="*/ 1086214 h 1145982"/>
                <a:gd name="connsiteX32" fmla="*/ 1332753 w 1703295"/>
                <a:gd name="connsiteY32" fmla="*/ 847155 h 1145982"/>
                <a:gd name="connsiteX33" fmla="*/ 1368612 w 1703295"/>
                <a:gd name="connsiteY33" fmla="*/ 757508 h 1145982"/>
                <a:gd name="connsiteX34" fmla="*/ 1404471 w 1703295"/>
                <a:gd name="connsiteY34" fmla="*/ 799343 h 1145982"/>
                <a:gd name="connsiteX35" fmla="*/ 1494118 w 1703295"/>
                <a:gd name="connsiteY35" fmla="*/ 948755 h 1145982"/>
                <a:gd name="connsiteX36" fmla="*/ 1553883 w 1703295"/>
                <a:gd name="connsiteY36" fmla="*/ 1014496 h 1145982"/>
                <a:gd name="connsiteX37" fmla="*/ 1667436 w 1703295"/>
                <a:gd name="connsiteY37" fmla="*/ 1098167 h 1145982"/>
                <a:gd name="connsiteX38" fmla="*/ 1703295 w 1703295"/>
                <a:gd name="connsiteY38" fmla="*/ 1116096 h 1145982"/>
                <a:gd name="connsiteX39" fmla="*/ 1398495 w 1703295"/>
                <a:gd name="connsiteY39" fmla="*/ 1128049 h 1145982"/>
                <a:gd name="connsiteX40" fmla="*/ 1344706 w 1703295"/>
                <a:gd name="connsiteY40" fmla="*/ 1140002 h 1145982"/>
                <a:gd name="connsiteX41" fmla="*/ 1308848 w 1703295"/>
                <a:gd name="connsiteY41"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251012 w 1703295"/>
                <a:gd name="connsiteY3" fmla="*/ 153884 h 1145982"/>
                <a:gd name="connsiteX4" fmla="*/ 310777 w 1703295"/>
                <a:gd name="connsiteY4" fmla="*/ 177790 h 1145982"/>
                <a:gd name="connsiteX5" fmla="*/ 316753 w 1703295"/>
                <a:gd name="connsiteY5" fmla="*/ 315249 h 1145982"/>
                <a:gd name="connsiteX6" fmla="*/ 454212 w 1703295"/>
                <a:gd name="connsiteY6" fmla="*/ 273414 h 1145982"/>
                <a:gd name="connsiteX7" fmla="*/ 472142 w 1703295"/>
                <a:gd name="connsiteY7" fmla="*/ 279390 h 1145982"/>
                <a:gd name="connsiteX8" fmla="*/ 460189 w 1703295"/>
                <a:gd name="connsiteY8" fmla="*/ 512472 h 1145982"/>
                <a:gd name="connsiteX9" fmla="*/ 466165 w 1703295"/>
                <a:gd name="connsiteY9" fmla="*/ 566261 h 1145982"/>
                <a:gd name="connsiteX10" fmla="*/ 513977 w 1703295"/>
                <a:gd name="connsiteY10" fmla="*/ 572237 h 1145982"/>
                <a:gd name="connsiteX11" fmla="*/ 657412 w 1703295"/>
                <a:gd name="connsiteY11" fmla="*/ 584190 h 1145982"/>
                <a:gd name="connsiteX12" fmla="*/ 681318 w 1703295"/>
                <a:gd name="connsiteY12" fmla="*/ 596143 h 1145982"/>
                <a:gd name="connsiteX13" fmla="*/ 908424 w 1703295"/>
                <a:gd name="connsiteY13" fmla="*/ 590167 h 1145982"/>
                <a:gd name="connsiteX14" fmla="*/ 926353 w 1703295"/>
                <a:gd name="connsiteY14" fmla="*/ 584190 h 1145982"/>
                <a:gd name="connsiteX15" fmla="*/ 938306 w 1703295"/>
                <a:gd name="connsiteY15" fmla="*/ 566261 h 1145982"/>
                <a:gd name="connsiteX16" fmla="*/ 741083 w 1703295"/>
                <a:gd name="connsiteY16" fmla="*/ 572237 h 1145982"/>
                <a:gd name="connsiteX17" fmla="*/ 651436 w 1703295"/>
                <a:gd name="connsiteY17" fmla="*/ 584190 h 1145982"/>
                <a:gd name="connsiteX18" fmla="*/ 508000 w 1703295"/>
                <a:gd name="connsiteY18" fmla="*/ 643955 h 1145982"/>
                <a:gd name="connsiteX19" fmla="*/ 615577 w 1703295"/>
                <a:gd name="connsiteY19" fmla="*/ 661884 h 1145982"/>
                <a:gd name="connsiteX20" fmla="*/ 711200 w 1703295"/>
                <a:gd name="connsiteY20" fmla="*/ 667861 h 1145982"/>
                <a:gd name="connsiteX21" fmla="*/ 914400 w 1703295"/>
                <a:gd name="connsiteY21" fmla="*/ 715672 h 1145982"/>
                <a:gd name="connsiteX22" fmla="*/ 932330 w 1703295"/>
                <a:gd name="connsiteY22" fmla="*/ 727625 h 1145982"/>
                <a:gd name="connsiteX23" fmla="*/ 926353 w 1703295"/>
                <a:gd name="connsiteY23" fmla="*/ 841178 h 1145982"/>
                <a:gd name="connsiteX24" fmla="*/ 950259 w 1703295"/>
                <a:gd name="connsiteY24" fmla="*/ 871061 h 1145982"/>
                <a:gd name="connsiteX25" fmla="*/ 968189 w 1703295"/>
                <a:gd name="connsiteY25" fmla="*/ 877037 h 1145982"/>
                <a:gd name="connsiteX26" fmla="*/ 1010024 w 1703295"/>
                <a:gd name="connsiteY26" fmla="*/ 883014 h 1145982"/>
                <a:gd name="connsiteX27" fmla="*/ 1219200 w 1703295"/>
                <a:gd name="connsiteY27" fmla="*/ 859108 h 1145982"/>
                <a:gd name="connsiteX28" fmla="*/ 1368612 w 1703295"/>
                <a:gd name="connsiteY28" fmla="*/ 847155 h 1145982"/>
                <a:gd name="connsiteX29" fmla="*/ 1356659 w 1703295"/>
                <a:gd name="connsiteY29" fmla="*/ 888990 h 1145982"/>
                <a:gd name="connsiteX30" fmla="*/ 1344706 w 1703295"/>
                <a:gd name="connsiteY30" fmla="*/ 972661 h 1145982"/>
                <a:gd name="connsiteX31" fmla="*/ 1314824 w 1703295"/>
                <a:gd name="connsiteY31" fmla="*/ 1086214 h 1145982"/>
                <a:gd name="connsiteX32" fmla="*/ 1332753 w 1703295"/>
                <a:gd name="connsiteY32" fmla="*/ 847155 h 1145982"/>
                <a:gd name="connsiteX33" fmla="*/ 1368612 w 1703295"/>
                <a:gd name="connsiteY33" fmla="*/ 757508 h 1145982"/>
                <a:gd name="connsiteX34" fmla="*/ 1404471 w 1703295"/>
                <a:gd name="connsiteY34" fmla="*/ 799343 h 1145982"/>
                <a:gd name="connsiteX35" fmla="*/ 1494118 w 1703295"/>
                <a:gd name="connsiteY35" fmla="*/ 948755 h 1145982"/>
                <a:gd name="connsiteX36" fmla="*/ 1553883 w 1703295"/>
                <a:gd name="connsiteY36" fmla="*/ 1014496 h 1145982"/>
                <a:gd name="connsiteX37" fmla="*/ 1667436 w 1703295"/>
                <a:gd name="connsiteY37" fmla="*/ 1098167 h 1145982"/>
                <a:gd name="connsiteX38" fmla="*/ 1703295 w 1703295"/>
                <a:gd name="connsiteY38" fmla="*/ 1116096 h 1145982"/>
                <a:gd name="connsiteX39" fmla="*/ 1398495 w 1703295"/>
                <a:gd name="connsiteY39" fmla="*/ 1128049 h 1145982"/>
                <a:gd name="connsiteX40" fmla="*/ 1344706 w 1703295"/>
                <a:gd name="connsiteY40" fmla="*/ 1140002 h 1145982"/>
                <a:gd name="connsiteX41" fmla="*/ 1308848 w 1703295"/>
                <a:gd name="connsiteY41"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251012 w 1703295"/>
                <a:gd name="connsiteY3" fmla="*/ 153884 h 1145982"/>
                <a:gd name="connsiteX4" fmla="*/ 310777 w 1703295"/>
                <a:gd name="connsiteY4" fmla="*/ 177790 h 1145982"/>
                <a:gd name="connsiteX5" fmla="*/ 316753 w 1703295"/>
                <a:gd name="connsiteY5" fmla="*/ 315249 h 1145982"/>
                <a:gd name="connsiteX6" fmla="*/ 454212 w 1703295"/>
                <a:gd name="connsiteY6" fmla="*/ 273414 h 1145982"/>
                <a:gd name="connsiteX7" fmla="*/ 472142 w 1703295"/>
                <a:gd name="connsiteY7" fmla="*/ 279390 h 1145982"/>
                <a:gd name="connsiteX8" fmla="*/ 460189 w 1703295"/>
                <a:gd name="connsiteY8" fmla="*/ 512472 h 1145982"/>
                <a:gd name="connsiteX9" fmla="*/ 466165 w 1703295"/>
                <a:gd name="connsiteY9" fmla="*/ 566261 h 1145982"/>
                <a:gd name="connsiteX10" fmla="*/ 513977 w 1703295"/>
                <a:gd name="connsiteY10" fmla="*/ 572237 h 1145982"/>
                <a:gd name="connsiteX11" fmla="*/ 657412 w 1703295"/>
                <a:gd name="connsiteY11" fmla="*/ 584190 h 1145982"/>
                <a:gd name="connsiteX12" fmla="*/ 681318 w 1703295"/>
                <a:gd name="connsiteY12" fmla="*/ 596143 h 1145982"/>
                <a:gd name="connsiteX13" fmla="*/ 908424 w 1703295"/>
                <a:gd name="connsiteY13" fmla="*/ 590167 h 1145982"/>
                <a:gd name="connsiteX14" fmla="*/ 926353 w 1703295"/>
                <a:gd name="connsiteY14" fmla="*/ 584190 h 1145982"/>
                <a:gd name="connsiteX15" fmla="*/ 938306 w 1703295"/>
                <a:gd name="connsiteY15" fmla="*/ 566261 h 1145982"/>
                <a:gd name="connsiteX16" fmla="*/ 741083 w 1703295"/>
                <a:gd name="connsiteY16" fmla="*/ 572237 h 1145982"/>
                <a:gd name="connsiteX17" fmla="*/ 651436 w 1703295"/>
                <a:gd name="connsiteY17" fmla="*/ 584190 h 1145982"/>
                <a:gd name="connsiteX18" fmla="*/ 508000 w 1703295"/>
                <a:gd name="connsiteY18" fmla="*/ 643955 h 1145982"/>
                <a:gd name="connsiteX19" fmla="*/ 615577 w 1703295"/>
                <a:gd name="connsiteY19" fmla="*/ 661884 h 1145982"/>
                <a:gd name="connsiteX20" fmla="*/ 711200 w 1703295"/>
                <a:gd name="connsiteY20" fmla="*/ 667861 h 1145982"/>
                <a:gd name="connsiteX21" fmla="*/ 914400 w 1703295"/>
                <a:gd name="connsiteY21" fmla="*/ 715672 h 1145982"/>
                <a:gd name="connsiteX22" fmla="*/ 932330 w 1703295"/>
                <a:gd name="connsiteY22" fmla="*/ 727625 h 1145982"/>
                <a:gd name="connsiteX23" fmla="*/ 926353 w 1703295"/>
                <a:gd name="connsiteY23" fmla="*/ 841178 h 1145982"/>
                <a:gd name="connsiteX24" fmla="*/ 950259 w 1703295"/>
                <a:gd name="connsiteY24" fmla="*/ 871061 h 1145982"/>
                <a:gd name="connsiteX25" fmla="*/ 968189 w 1703295"/>
                <a:gd name="connsiteY25" fmla="*/ 877037 h 1145982"/>
                <a:gd name="connsiteX26" fmla="*/ 1010024 w 1703295"/>
                <a:gd name="connsiteY26" fmla="*/ 883014 h 1145982"/>
                <a:gd name="connsiteX27" fmla="*/ 1219200 w 1703295"/>
                <a:gd name="connsiteY27" fmla="*/ 859108 h 1145982"/>
                <a:gd name="connsiteX28" fmla="*/ 1368612 w 1703295"/>
                <a:gd name="connsiteY28" fmla="*/ 847155 h 1145982"/>
                <a:gd name="connsiteX29" fmla="*/ 1356659 w 1703295"/>
                <a:gd name="connsiteY29" fmla="*/ 888990 h 1145982"/>
                <a:gd name="connsiteX30" fmla="*/ 1344706 w 1703295"/>
                <a:gd name="connsiteY30" fmla="*/ 972661 h 1145982"/>
                <a:gd name="connsiteX31" fmla="*/ 1314824 w 1703295"/>
                <a:gd name="connsiteY31" fmla="*/ 1086214 h 1145982"/>
                <a:gd name="connsiteX32" fmla="*/ 1332753 w 1703295"/>
                <a:gd name="connsiteY32" fmla="*/ 847155 h 1145982"/>
                <a:gd name="connsiteX33" fmla="*/ 1368612 w 1703295"/>
                <a:gd name="connsiteY33" fmla="*/ 757508 h 1145982"/>
                <a:gd name="connsiteX34" fmla="*/ 1404471 w 1703295"/>
                <a:gd name="connsiteY34" fmla="*/ 799343 h 1145982"/>
                <a:gd name="connsiteX35" fmla="*/ 1494118 w 1703295"/>
                <a:gd name="connsiteY35" fmla="*/ 948755 h 1145982"/>
                <a:gd name="connsiteX36" fmla="*/ 1553883 w 1703295"/>
                <a:gd name="connsiteY36" fmla="*/ 1014496 h 1145982"/>
                <a:gd name="connsiteX37" fmla="*/ 1667436 w 1703295"/>
                <a:gd name="connsiteY37" fmla="*/ 1098167 h 1145982"/>
                <a:gd name="connsiteX38" fmla="*/ 1703295 w 1703295"/>
                <a:gd name="connsiteY38" fmla="*/ 1116096 h 1145982"/>
                <a:gd name="connsiteX39" fmla="*/ 1398495 w 1703295"/>
                <a:gd name="connsiteY39" fmla="*/ 1128049 h 1145982"/>
                <a:gd name="connsiteX40" fmla="*/ 1344706 w 1703295"/>
                <a:gd name="connsiteY40" fmla="*/ 1140002 h 1145982"/>
                <a:gd name="connsiteX41" fmla="*/ 1308848 w 1703295"/>
                <a:gd name="connsiteY41"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251012 w 1703295"/>
                <a:gd name="connsiteY3" fmla="*/ 153884 h 1145982"/>
                <a:gd name="connsiteX4" fmla="*/ 310777 w 1703295"/>
                <a:gd name="connsiteY4" fmla="*/ 177790 h 1145982"/>
                <a:gd name="connsiteX5" fmla="*/ 316753 w 1703295"/>
                <a:gd name="connsiteY5" fmla="*/ 315249 h 1145982"/>
                <a:gd name="connsiteX6" fmla="*/ 454212 w 1703295"/>
                <a:gd name="connsiteY6" fmla="*/ 273414 h 1145982"/>
                <a:gd name="connsiteX7" fmla="*/ 460189 w 1703295"/>
                <a:gd name="connsiteY7" fmla="*/ 512472 h 1145982"/>
                <a:gd name="connsiteX8" fmla="*/ 466165 w 1703295"/>
                <a:gd name="connsiteY8" fmla="*/ 566261 h 1145982"/>
                <a:gd name="connsiteX9" fmla="*/ 513977 w 1703295"/>
                <a:gd name="connsiteY9" fmla="*/ 572237 h 1145982"/>
                <a:gd name="connsiteX10" fmla="*/ 657412 w 1703295"/>
                <a:gd name="connsiteY10" fmla="*/ 584190 h 1145982"/>
                <a:gd name="connsiteX11" fmla="*/ 681318 w 1703295"/>
                <a:gd name="connsiteY11" fmla="*/ 596143 h 1145982"/>
                <a:gd name="connsiteX12" fmla="*/ 908424 w 1703295"/>
                <a:gd name="connsiteY12" fmla="*/ 590167 h 1145982"/>
                <a:gd name="connsiteX13" fmla="*/ 926353 w 1703295"/>
                <a:gd name="connsiteY13" fmla="*/ 584190 h 1145982"/>
                <a:gd name="connsiteX14" fmla="*/ 938306 w 1703295"/>
                <a:gd name="connsiteY14" fmla="*/ 566261 h 1145982"/>
                <a:gd name="connsiteX15" fmla="*/ 741083 w 1703295"/>
                <a:gd name="connsiteY15" fmla="*/ 572237 h 1145982"/>
                <a:gd name="connsiteX16" fmla="*/ 651436 w 1703295"/>
                <a:gd name="connsiteY16" fmla="*/ 584190 h 1145982"/>
                <a:gd name="connsiteX17" fmla="*/ 508000 w 1703295"/>
                <a:gd name="connsiteY17" fmla="*/ 643955 h 1145982"/>
                <a:gd name="connsiteX18" fmla="*/ 615577 w 1703295"/>
                <a:gd name="connsiteY18" fmla="*/ 661884 h 1145982"/>
                <a:gd name="connsiteX19" fmla="*/ 711200 w 1703295"/>
                <a:gd name="connsiteY19" fmla="*/ 667861 h 1145982"/>
                <a:gd name="connsiteX20" fmla="*/ 914400 w 1703295"/>
                <a:gd name="connsiteY20" fmla="*/ 715672 h 1145982"/>
                <a:gd name="connsiteX21" fmla="*/ 932330 w 1703295"/>
                <a:gd name="connsiteY21" fmla="*/ 727625 h 1145982"/>
                <a:gd name="connsiteX22" fmla="*/ 926353 w 1703295"/>
                <a:gd name="connsiteY22" fmla="*/ 841178 h 1145982"/>
                <a:gd name="connsiteX23" fmla="*/ 950259 w 1703295"/>
                <a:gd name="connsiteY23" fmla="*/ 871061 h 1145982"/>
                <a:gd name="connsiteX24" fmla="*/ 968189 w 1703295"/>
                <a:gd name="connsiteY24" fmla="*/ 877037 h 1145982"/>
                <a:gd name="connsiteX25" fmla="*/ 1010024 w 1703295"/>
                <a:gd name="connsiteY25" fmla="*/ 883014 h 1145982"/>
                <a:gd name="connsiteX26" fmla="*/ 1219200 w 1703295"/>
                <a:gd name="connsiteY26" fmla="*/ 859108 h 1145982"/>
                <a:gd name="connsiteX27" fmla="*/ 1368612 w 1703295"/>
                <a:gd name="connsiteY27" fmla="*/ 847155 h 1145982"/>
                <a:gd name="connsiteX28" fmla="*/ 1356659 w 1703295"/>
                <a:gd name="connsiteY28" fmla="*/ 888990 h 1145982"/>
                <a:gd name="connsiteX29" fmla="*/ 1344706 w 1703295"/>
                <a:gd name="connsiteY29" fmla="*/ 972661 h 1145982"/>
                <a:gd name="connsiteX30" fmla="*/ 1314824 w 1703295"/>
                <a:gd name="connsiteY30" fmla="*/ 1086214 h 1145982"/>
                <a:gd name="connsiteX31" fmla="*/ 1332753 w 1703295"/>
                <a:gd name="connsiteY31" fmla="*/ 847155 h 1145982"/>
                <a:gd name="connsiteX32" fmla="*/ 1368612 w 1703295"/>
                <a:gd name="connsiteY32" fmla="*/ 757508 h 1145982"/>
                <a:gd name="connsiteX33" fmla="*/ 1404471 w 1703295"/>
                <a:gd name="connsiteY33" fmla="*/ 799343 h 1145982"/>
                <a:gd name="connsiteX34" fmla="*/ 1494118 w 1703295"/>
                <a:gd name="connsiteY34" fmla="*/ 948755 h 1145982"/>
                <a:gd name="connsiteX35" fmla="*/ 1553883 w 1703295"/>
                <a:gd name="connsiteY35" fmla="*/ 1014496 h 1145982"/>
                <a:gd name="connsiteX36" fmla="*/ 1667436 w 1703295"/>
                <a:gd name="connsiteY36" fmla="*/ 1098167 h 1145982"/>
                <a:gd name="connsiteX37" fmla="*/ 1703295 w 1703295"/>
                <a:gd name="connsiteY37" fmla="*/ 1116096 h 1145982"/>
                <a:gd name="connsiteX38" fmla="*/ 1398495 w 1703295"/>
                <a:gd name="connsiteY38" fmla="*/ 1128049 h 1145982"/>
                <a:gd name="connsiteX39" fmla="*/ 1344706 w 1703295"/>
                <a:gd name="connsiteY39" fmla="*/ 1140002 h 1145982"/>
                <a:gd name="connsiteX40" fmla="*/ 1308848 w 1703295"/>
                <a:gd name="connsiteY40"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251012 w 1703295"/>
                <a:gd name="connsiteY3" fmla="*/ 153884 h 1145982"/>
                <a:gd name="connsiteX4" fmla="*/ 310777 w 1703295"/>
                <a:gd name="connsiteY4" fmla="*/ 177790 h 1145982"/>
                <a:gd name="connsiteX5" fmla="*/ 316753 w 1703295"/>
                <a:gd name="connsiteY5" fmla="*/ 315249 h 1145982"/>
                <a:gd name="connsiteX6" fmla="*/ 454212 w 1703295"/>
                <a:gd name="connsiteY6" fmla="*/ 273414 h 1145982"/>
                <a:gd name="connsiteX7" fmla="*/ 460189 w 1703295"/>
                <a:gd name="connsiteY7" fmla="*/ 512472 h 1145982"/>
                <a:gd name="connsiteX8" fmla="*/ 466165 w 1703295"/>
                <a:gd name="connsiteY8" fmla="*/ 566261 h 1145982"/>
                <a:gd name="connsiteX9" fmla="*/ 513977 w 1703295"/>
                <a:gd name="connsiteY9" fmla="*/ 572237 h 1145982"/>
                <a:gd name="connsiteX10" fmla="*/ 657412 w 1703295"/>
                <a:gd name="connsiteY10" fmla="*/ 584190 h 1145982"/>
                <a:gd name="connsiteX11" fmla="*/ 681318 w 1703295"/>
                <a:gd name="connsiteY11" fmla="*/ 596143 h 1145982"/>
                <a:gd name="connsiteX12" fmla="*/ 908424 w 1703295"/>
                <a:gd name="connsiteY12" fmla="*/ 590167 h 1145982"/>
                <a:gd name="connsiteX13" fmla="*/ 926353 w 1703295"/>
                <a:gd name="connsiteY13" fmla="*/ 584190 h 1145982"/>
                <a:gd name="connsiteX14" fmla="*/ 938306 w 1703295"/>
                <a:gd name="connsiteY14" fmla="*/ 566261 h 1145982"/>
                <a:gd name="connsiteX15" fmla="*/ 741083 w 1703295"/>
                <a:gd name="connsiteY15" fmla="*/ 572237 h 1145982"/>
                <a:gd name="connsiteX16" fmla="*/ 651436 w 1703295"/>
                <a:gd name="connsiteY16" fmla="*/ 584190 h 1145982"/>
                <a:gd name="connsiteX17" fmla="*/ 508000 w 1703295"/>
                <a:gd name="connsiteY17" fmla="*/ 643955 h 1145982"/>
                <a:gd name="connsiteX18" fmla="*/ 615577 w 1703295"/>
                <a:gd name="connsiteY18" fmla="*/ 661884 h 1145982"/>
                <a:gd name="connsiteX19" fmla="*/ 711200 w 1703295"/>
                <a:gd name="connsiteY19" fmla="*/ 667861 h 1145982"/>
                <a:gd name="connsiteX20" fmla="*/ 914400 w 1703295"/>
                <a:gd name="connsiteY20" fmla="*/ 715672 h 1145982"/>
                <a:gd name="connsiteX21" fmla="*/ 932330 w 1703295"/>
                <a:gd name="connsiteY21" fmla="*/ 727625 h 1145982"/>
                <a:gd name="connsiteX22" fmla="*/ 926353 w 1703295"/>
                <a:gd name="connsiteY22" fmla="*/ 841178 h 1145982"/>
                <a:gd name="connsiteX23" fmla="*/ 950259 w 1703295"/>
                <a:gd name="connsiteY23" fmla="*/ 871061 h 1145982"/>
                <a:gd name="connsiteX24" fmla="*/ 968189 w 1703295"/>
                <a:gd name="connsiteY24" fmla="*/ 877037 h 1145982"/>
                <a:gd name="connsiteX25" fmla="*/ 1010024 w 1703295"/>
                <a:gd name="connsiteY25" fmla="*/ 883014 h 1145982"/>
                <a:gd name="connsiteX26" fmla="*/ 1219200 w 1703295"/>
                <a:gd name="connsiteY26" fmla="*/ 859108 h 1145982"/>
                <a:gd name="connsiteX27" fmla="*/ 1368612 w 1703295"/>
                <a:gd name="connsiteY27" fmla="*/ 847155 h 1145982"/>
                <a:gd name="connsiteX28" fmla="*/ 1356659 w 1703295"/>
                <a:gd name="connsiteY28" fmla="*/ 888990 h 1145982"/>
                <a:gd name="connsiteX29" fmla="*/ 1344706 w 1703295"/>
                <a:gd name="connsiteY29" fmla="*/ 972661 h 1145982"/>
                <a:gd name="connsiteX30" fmla="*/ 1314824 w 1703295"/>
                <a:gd name="connsiteY30" fmla="*/ 1086214 h 1145982"/>
                <a:gd name="connsiteX31" fmla="*/ 1332753 w 1703295"/>
                <a:gd name="connsiteY31" fmla="*/ 847155 h 1145982"/>
                <a:gd name="connsiteX32" fmla="*/ 1368612 w 1703295"/>
                <a:gd name="connsiteY32" fmla="*/ 757508 h 1145982"/>
                <a:gd name="connsiteX33" fmla="*/ 1404471 w 1703295"/>
                <a:gd name="connsiteY33" fmla="*/ 799343 h 1145982"/>
                <a:gd name="connsiteX34" fmla="*/ 1494118 w 1703295"/>
                <a:gd name="connsiteY34" fmla="*/ 948755 h 1145982"/>
                <a:gd name="connsiteX35" fmla="*/ 1553883 w 1703295"/>
                <a:gd name="connsiteY35" fmla="*/ 1014496 h 1145982"/>
                <a:gd name="connsiteX36" fmla="*/ 1667436 w 1703295"/>
                <a:gd name="connsiteY36" fmla="*/ 1098167 h 1145982"/>
                <a:gd name="connsiteX37" fmla="*/ 1703295 w 1703295"/>
                <a:gd name="connsiteY37" fmla="*/ 1116096 h 1145982"/>
                <a:gd name="connsiteX38" fmla="*/ 1398495 w 1703295"/>
                <a:gd name="connsiteY38" fmla="*/ 1128049 h 1145982"/>
                <a:gd name="connsiteX39" fmla="*/ 1344706 w 1703295"/>
                <a:gd name="connsiteY39" fmla="*/ 1140002 h 1145982"/>
                <a:gd name="connsiteX40" fmla="*/ 1308848 w 1703295"/>
                <a:gd name="connsiteY40"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251012 w 1703295"/>
                <a:gd name="connsiteY3" fmla="*/ 153884 h 1145982"/>
                <a:gd name="connsiteX4" fmla="*/ 490071 w 1703295"/>
                <a:gd name="connsiteY4" fmla="*/ 118025 h 1145982"/>
                <a:gd name="connsiteX5" fmla="*/ 316753 w 1703295"/>
                <a:gd name="connsiteY5" fmla="*/ 315249 h 1145982"/>
                <a:gd name="connsiteX6" fmla="*/ 454212 w 1703295"/>
                <a:gd name="connsiteY6" fmla="*/ 273414 h 1145982"/>
                <a:gd name="connsiteX7" fmla="*/ 460189 w 1703295"/>
                <a:gd name="connsiteY7" fmla="*/ 512472 h 1145982"/>
                <a:gd name="connsiteX8" fmla="*/ 466165 w 1703295"/>
                <a:gd name="connsiteY8" fmla="*/ 566261 h 1145982"/>
                <a:gd name="connsiteX9" fmla="*/ 513977 w 1703295"/>
                <a:gd name="connsiteY9" fmla="*/ 572237 h 1145982"/>
                <a:gd name="connsiteX10" fmla="*/ 657412 w 1703295"/>
                <a:gd name="connsiteY10" fmla="*/ 584190 h 1145982"/>
                <a:gd name="connsiteX11" fmla="*/ 681318 w 1703295"/>
                <a:gd name="connsiteY11" fmla="*/ 596143 h 1145982"/>
                <a:gd name="connsiteX12" fmla="*/ 908424 w 1703295"/>
                <a:gd name="connsiteY12" fmla="*/ 590167 h 1145982"/>
                <a:gd name="connsiteX13" fmla="*/ 926353 w 1703295"/>
                <a:gd name="connsiteY13" fmla="*/ 584190 h 1145982"/>
                <a:gd name="connsiteX14" fmla="*/ 938306 w 1703295"/>
                <a:gd name="connsiteY14" fmla="*/ 566261 h 1145982"/>
                <a:gd name="connsiteX15" fmla="*/ 741083 w 1703295"/>
                <a:gd name="connsiteY15" fmla="*/ 572237 h 1145982"/>
                <a:gd name="connsiteX16" fmla="*/ 651436 w 1703295"/>
                <a:gd name="connsiteY16" fmla="*/ 584190 h 1145982"/>
                <a:gd name="connsiteX17" fmla="*/ 508000 w 1703295"/>
                <a:gd name="connsiteY17" fmla="*/ 643955 h 1145982"/>
                <a:gd name="connsiteX18" fmla="*/ 615577 w 1703295"/>
                <a:gd name="connsiteY18" fmla="*/ 661884 h 1145982"/>
                <a:gd name="connsiteX19" fmla="*/ 711200 w 1703295"/>
                <a:gd name="connsiteY19" fmla="*/ 667861 h 1145982"/>
                <a:gd name="connsiteX20" fmla="*/ 914400 w 1703295"/>
                <a:gd name="connsiteY20" fmla="*/ 715672 h 1145982"/>
                <a:gd name="connsiteX21" fmla="*/ 932330 w 1703295"/>
                <a:gd name="connsiteY21" fmla="*/ 727625 h 1145982"/>
                <a:gd name="connsiteX22" fmla="*/ 926353 w 1703295"/>
                <a:gd name="connsiteY22" fmla="*/ 841178 h 1145982"/>
                <a:gd name="connsiteX23" fmla="*/ 950259 w 1703295"/>
                <a:gd name="connsiteY23" fmla="*/ 871061 h 1145982"/>
                <a:gd name="connsiteX24" fmla="*/ 968189 w 1703295"/>
                <a:gd name="connsiteY24" fmla="*/ 877037 h 1145982"/>
                <a:gd name="connsiteX25" fmla="*/ 1010024 w 1703295"/>
                <a:gd name="connsiteY25" fmla="*/ 883014 h 1145982"/>
                <a:gd name="connsiteX26" fmla="*/ 1219200 w 1703295"/>
                <a:gd name="connsiteY26" fmla="*/ 859108 h 1145982"/>
                <a:gd name="connsiteX27" fmla="*/ 1368612 w 1703295"/>
                <a:gd name="connsiteY27" fmla="*/ 847155 h 1145982"/>
                <a:gd name="connsiteX28" fmla="*/ 1356659 w 1703295"/>
                <a:gd name="connsiteY28" fmla="*/ 888990 h 1145982"/>
                <a:gd name="connsiteX29" fmla="*/ 1344706 w 1703295"/>
                <a:gd name="connsiteY29" fmla="*/ 972661 h 1145982"/>
                <a:gd name="connsiteX30" fmla="*/ 1314824 w 1703295"/>
                <a:gd name="connsiteY30" fmla="*/ 1086214 h 1145982"/>
                <a:gd name="connsiteX31" fmla="*/ 1332753 w 1703295"/>
                <a:gd name="connsiteY31" fmla="*/ 847155 h 1145982"/>
                <a:gd name="connsiteX32" fmla="*/ 1368612 w 1703295"/>
                <a:gd name="connsiteY32" fmla="*/ 757508 h 1145982"/>
                <a:gd name="connsiteX33" fmla="*/ 1404471 w 1703295"/>
                <a:gd name="connsiteY33" fmla="*/ 799343 h 1145982"/>
                <a:gd name="connsiteX34" fmla="*/ 1494118 w 1703295"/>
                <a:gd name="connsiteY34" fmla="*/ 948755 h 1145982"/>
                <a:gd name="connsiteX35" fmla="*/ 1553883 w 1703295"/>
                <a:gd name="connsiteY35" fmla="*/ 1014496 h 1145982"/>
                <a:gd name="connsiteX36" fmla="*/ 1667436 w 1703295"/>
                <a:gd name="connsiteY36" fmla="*/ 1098167 h 1145982"/>
                <a:gd name="connsiteX37" fmla="*/ 1703295 w 1703295"/>
                <a:gd name="connsiteY37" fmla="*/ 1116096 h 1145982"/>
                <a:gd name="connsiteX38" fmla="*/ 1398495 w 1703295"/>
                <a:gd name="connsiteY38" fmla="*/ 1128049 h 1145982"/>
                <a:gd name="connsiteX39" fmla="*/ 1344706 w 1703295"/>
                <a:gd name="connsiteY39" fmla="*/ 1140002 h 1145982"/>
                <a:gd name="connsiteX40" fmla="*/ 1308848 w 1703295"/>
                <a:gd name="connsiteY40"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251012 w 1703295"/>
                <a:gd name="connsiteY3" fmla="*/ 153884 h 1145982"/>
                <a:gd name="connsiteX4" fmla="*/ 490071 w 1703295"/>
                <a:gd name="connsiteY4" fmla="*/ 118025 h 1145982"/>
                <a:gd name="connsiteX5" fmla="*/ 316753 w 1703295"/>
                <a:gd name="connsiteY5" fmla="*/ 315249 h 1145982"/>
                <a:gd name="connsiteX6" fmla="*/ 454212 w 1703295"/>
                <a:gd name="connsiteY6" fmla="*/ 273414 h 1145982"/>
                <a:gd name="connsiteX7" fmla="*/ 460189 w 1703295"/>
                <a:gd name="connsiteY7" fmla="*/ 512472 h 1145982"/>
                <a:gd name="connsiteX8" fmla="*/ 466165 w 1703295"/>
                <a:gd name="connsiteY8" fmla="*/ 566261 h 1145982"/>
                <a:gd name="connsiteX9" fmla="*/ 513977 w 1703295"/>
                <a:gd name="connsiteY9" fmla="*/ 572237 h 1145982"/>
                <a:gd name="connsiteX10" fmla="*/ 657412 w 1703295"/>
                <a:gd name="connsiteY10" fmla="*/ 584190 h 1145982"/>
                <a:gd name="connsiteX11" fmla="*/ 681318 w 1703295"/>
                <a:gd name="connsiteY11" fmla="*/ 596143 h 1145982"/>
                <a:gd name="connsiteX12" fmla="*/ 908424 w 1703295"/>
                <a:gd name="connsiteY12" fmla="*/ 590167 h 1145982"/>
                <a:gd name="connsiteX13" fmla="*/ 926353 w 1703295"/>
                <a:gd name="connsiteY13" fmla="*/ 584190 h 1145982"/>
                <a:gd name="connsiteX14" fmla="*/ 938306 w 1703295"/>
                <a:gd name="connsiteY14" fmla="*/ 566261 h 1145982"/>
                <a:gd name="connsiteX15" fmla="*/ 741083 w 1703295"/>
                <a:gd name="connsiteY15" fmla="*/ 572237 h 1145982"/>
                <a:gd name="connsiteX16" fmla="*/ 651436 w 1703295"/>
                <a:gd name="connsiteY16" fmla="*/ 584190 h 1145982"/>
                <a:gd name="connsiteX17" fmla="*/ 508000 w 1703295"/>
                <a:gd name="connsiteY17" fmla="*/ 643955 h 1145982"/>
                <a:gd name="connsiteX18" fmla="*/ 615577 w 1703295"/>
                <a:gd name="connsiteY18" fmla="*/ 661884 h 1145982"/>
                <a:gd name="connsiteX19" fmla="*/ 711200 w 1703295"/>
                <a:gd name="connsiteY19" fmla="*/ 667861 h 1145982"/>
                <a:gd name="connsiteX20" fmla="*/ 914400 w 1703295"/>
                <a:gd name="connsiteY20" fmla="*/ 715672 h 1145982"/>
                <a:gd name="connsiteX21" fmla="*/ 932330 w 1703295"/>
                <a:gd name="connsiteY21" fmla="*/ 727625 h 1145982"/>
                <a:gd name="connsiteX22" fmla="*/ 926353 w 1703295"/>
                <a:gd name="connsiteY22" fmla="*/ 841178 h 1145982"/>
                <a:gd name="connsiteX23" fmla="*/ 950259 w 1703295"/>
                <a:gd name="connsiteY23" fmla="*/ 871061 h 1145982"/>
                <a:gd name="connsiteX24" fmla="*/ 968189 w 1703295"/>
                <a:gd name="connsiteY24" fmla="*/ 877037 h 1145982"/>
                <a:gd name="connsiteX25" fmla="*/ 1010024 w 1703295"/>
                <a:gd name="connsiteY25" fmla="*/ 883014 h 1145982"/>
                <a:gd name="connsiteX26" fmla="*/ 1219200 w 1703295"/>
                <a:gd name="connsiteY26" fmla="*/ 859108 h 1145982"/>
                <a:gd name="connsiteX27" fmla="*/ 1368612 w 1703295"/>
                <a:gd name="connsiteY27" fmla="*/ 847155 h 1145982"/>
                <a:gd name="connsiteX28" fmla="*/ 1356659 w 1703295"/>
                <a:gd name="connsiteY28" fmla="*/ 888990 h 1145982"/>
                <a:gd name="connsiteX29" fmla="*/ 1344706 w 1703295"/>
                <a:gd name="connsiteY29" fmla="*/ 972661 h 1145982"/>
                <a:gd name="connsiteX30" fmla="*/ 1314824 w 1703295"/>
                <a:gd name="connsiteY30" fmla="*/ 1086214 h 1145982"/>
                <a:gd name="connsiteX31" fmla="*/ 1332753 w 1703295"/>
                <a:gd name="connsiteY31" fmla="*/ 847155 h 1145982"/>
                <a:gd name="connsiteX32" fmla="*/ 1368612 w 1703295"/>
                <a:gd name="connsiteY32" fmla="*/ 757508 h 1145982"/>
                <a:gd name="connsiteX33" fmla="*/ 1404471 w 1703295"/>
                <a:gd name="connsiteY33" fmla="*/ 799343 h 1145982"/>
                <a:gd name="connsiteX34" fmla="*/ 1494118 w 1703295"/>
                <a:gd name="connsiteY34" fmla="*/ 948755 h 1145982"/>
                <a:gd name="connsiteX35" fmla="*/ 1553883 w 1703295"/>
                <a:gd name="connsiteY35" fmla="*/ 1014496 h 1145982"/>
                <a:gd name="connsiteX36" fmla="*/ 1667436 w 1703295"/>
                <a:gd name="connsiteY36" fmla="*/ 1098167 h 1145982"/>
                <a:gd name="connsiteX37" fmla="*/ 1703295 w 1703295"/>
                <a:gd name="connsiteY37" fmla="*/ 1116096 h 1145982"/>
                <a:gd name="connsiteX38" fmla="*/ 1398495 w 1703295"/>
                <a:gd name="connsiteY38" fmla="*/ 1128049 h 1145982"/>
                <a:gd name="connsiteX39" fmla="*/ 1344706 w 1703295"/>
                <a:gd name="connsiteY39" fmla="*/ 1140002 h 1145982"/>
                <a:gd name="connsiteX40" fmla="*/ 1308848 w 1703295"/>
                <a:gd name="connsiteY40"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251012 w 1703295"/>
                <a:gd name="connsiteY3" fmla="*/ 153884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908424 w 1703295"/>
                <a:gd name="connsiteY11" fmla="*/ 590167 h 1145982"/>
                <a:gd name="connsiteX12" fmla="*/ 926353 w 1703295"/>
                <a:gd name="connsiteY12" fmla="*/ 584190 h 1145982"/>
                <a:gd name="connsiteX13" fmla="*/ 938306 w 1703295"/>
                <a:gd name="connsiteY13" fmla="*/ 566261 h 1145982"/>
                <a:gd name="connsiteX14" fmla="*/ 741083 w 1703295"/>
                <a:gd name="connsiteY14" fmla="*/ 572237 h 1145982"/>
                <a:gd name="connsiteX15" fmla="*/ 651436 w 1703295"/>
                <a:gd name="connsiteY15" fmla="*/ 584190 h 1145982"/>
                <a:gd name="connsiteX16" fmla="*/ 508000 w 1703295"/>
                <a:gd name="connsiteY16" fmla="*/ 643955 h 1145982"/>
                <a:gd name="connsiteX17" fmla="*/ 615577 w 1703295"/>
                <a:gd name="connsiteY17" fmla="*/ 661884 h 1145982"/>
                <a:gd name="connsiteX18" fmla="*/ 711200 w 1703295"/>
                <a:gd name="connsiteY18" fmla="*/ 667861 h 1145982"/>
                <a:gd name="connsiteX19" fmla="*/ 914400 w 1703295"/>
                <a:gd name="connsiteY19" fmla="*/ 715672 h 1145982"/>
                <a:gd name="connsiteX20" fmla="*/ 932330 w 1703295"/>
                <a:gd name="connsiteY20" fmla="*/ 727625 h 1145982"/>
                <a:gd name="connsiteX21" fmla="*/ 926353 w 1703295"/>
                <a:gd name="connsiteY21" fmla="*/ 841178 h 1145982"/>
                <a:gd name="connsiteX22" fmla="*/ 950259 w 1703295"/>
                <a:gd name="connsiteY22" fmla="*/ 871061 h 1145982"/>
                <a:gd name="connsiteX23" fmla="*/ 968189 w 1703295"/>
                <a:gd name="connsiteY23" fmla="*/ 877037 h 1145982"/>
                <a:gd name="connsiteX24" fmla="*/ 1010024 w 1703295"/>
                <a:gd name="connsiteY24" fmla="*/ 883014 h 1145982"/>
                <a:gd name="connsiteX25" fmla="*/ 1219200 w 1703295"/>
                <a:gd name="connsiteY25" fmla="*/ 859108 h 1145982"/>
                <a:gd name="connsiteX26" fmla="*/ 1368612 w 1703295"/>
                <a:gd name="connsiteY26" fmla="*/ 847155 h 1145982"/>
                <a:gd name="connsiteX27" fmla="*/ 1356659 w 1703295"/>
                <a:gd name="connsiteY27" fmla="*/ 888990 h 1145982"/>
                <a:gd name="connsiteX28" fmla="*/ 1344706 w 1703295"/>
                <a:gd name="connsiteY28" fmla="*/ 972661 h 1145982"/>
                <a:gd name="connsiteX29" fmla="*/ 1314824 w 1703295"/>
                <a:gd name="connsiteY29" fmla="*/ 1086214 h 1145982"/>
                <a:gd name="connsiteX30" fmla="*/ 1332753 w 1703295"/>
                <a:gd name="connsiteY30" fmla="*/ 847155 h 1145982"/>
                <a:gd name="connsiteX31" fmla="*/ 1368612 w 1703295"/>
                <a:gd name="connsiteY31" fmla="*/ 757508 h 1145982"/>
                <a:gd name="connsiteX32" fmla="*/ 1404471 w 1703295"/>
                <a:gd name="connsiteY32" fmla="*/ 799343 h 1145982"/>
                <a:gd name="connsiteX33" fmla="*/ 1494118 w 1703295"/>
                <a:gd name="connsiteY33" fmla="*/ 948755 h 1145982"/>
                <a:gd name="connsiteX34" fmla="*/ 1553883 w 1703295"/>
                <a:gd name="connsiteY34" fmla="*/ 1014496 h 1145982"/>
                <a:gd name="connsiteX35" fmla="*/ 1667436 w 1703295"/>
                <a:gd name="connsiteY35" fmla="*/ 1098167 h 1145982"/>
                <a:gd name="connsiteX36" fmla="*/ 1703295 w 1703295"/>
                <a:gd name="connsiteY36" fmla="*/ 1116096 h 1145982"/>
                <a:gd name="connsiteX37" fmla="*/ 1398495 w 1703295"/>
                <a:gd name="connsiteY37" fmla="*/ 1128049 h 1145982"/>
                <a:gd name="connsiteX38" fmla="*/ 1344706 w 1703295"/>
                <a:gd name="connsiteY38" fmla="*/ 1140002 h 1145982"/>
                <a:gd name="connsiteX39" fmla="*/ 1308848 w 1703295"/>
                <a:gd name="connsiteY39"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908424 w 1703295"/>
                <a:gd name="connsiteY11" fmla="*/ 590167 h 1145982"/>
                <a:gd name="connsiteX12" fmla="*/ 926353 w 1703295"/>
                <a:gd name="connsiteY12" fmla="*/ 584190 h 1145982"/>
                <a:gd name="connsiteX13" fmla="*/ 938306 w 1703295"/>
                <a:gd name="connsiteY13" fmla="*/ 566261 h 1145982"/>
                <a:gd name="connsiteX14" fmla="*/ 741083 w 1703295"/>
                <a:gd name="connsiteY14" fmla="*/ 572237 h 1145982"/>
                <a:gd name="connsiteX15" fmla="*/ 651436 w 1703295"/>
                <a:gd name="connsiteY15" fmla="*/ 584190 h 1145982"/>
                <a:gd name="connsiteX16" fmla="*/ 508000 w 1703295"/>
                <a:gd name="connsiteY16" fmla="*/ 643955 h 1145982"/>
                <a:gd name="connsiteX17" fmla="*/ 615577 w 1703295"/>
                <a:gd name="connsiteY17" fmla="*/ 661884 h 1145982"/>
                <a:gd name="connsiteX18" fmla="*/ 711200 w 1703295"/>
                <a:gd name="connsiteY18" fmla="*/ 667861 h 1145982"/>
                <a:gd name="connsiteX19" fmla="*/ 914400 w 1703295"/>
                <a:gd name="connsiteY19" fmla="*/ 715672 h 1145982"/>
                <a:gd name="connsiteX20" fmla="*/ 932330 w 1703295"/>
                <a:gd name="connsiteY20" fmla="*/ 727625 h 1145982"/>
                <a:gd name="connsiteX21" fmla="*/ 926353 w 1703295"/>
                <a:gd name="connsiteY21" fmla="*/ 841178 h 1145982"/>
                <a:gd name="connsiteX22" fmla="*/ 950259 w 1703295"/>
                <a:gd name="connsiteY22" fmla="*/ 871061 h 1145982"/>
                <a:gd name="connsiteX23" fmla="*/ 968189 w 1703295"/>
                <a:gd name="connsiteY23" fmla="*/ 877037 h 1145982"/>
                <a:gd name="connsiteX24" fmla="*/ 1010024 w 1703295"/>
                <a:gd name="connsiteY24" fmla="*/ 883014 h 1145982"/>
                <a:gd name="connsiteX25" fmla="*/ 1219200 w 1703295"/>
                <a:gd name="connsiteY25" fmla="*/ 859108 h 1145982"/>
                <a:gd name="connsiteX26" fmla="*/ 1368612 w 1703295"/>
                <a:gd name="connsiteY26" fmla="*/ 847155 h 1145982"/>
                <a:gd name="connsiteX27" fmla="*/ 1356659 w 1703295"/>
                <a:gd name="connsiteY27" fmla="*/ 888990 h 1145982"/>
                <a:gd name="connsiteX28" fmla="*/ 1344706 w 1703295"/>
                <a:gd name="connsiteY28" fmla="*/ 972661 h 1145982"/>
                <a:gd name="connsiteX29" fmla="*/ 1314824 w 1703295"/>
                <a:gd name="connsiteY29" fmla="*/ 1086214 h 1145982"/>
                <a:gd name="connsiteX30" fmla="*/ 1332753 w 1703295"/>
                <a:gd name="connsiteY30" fmla="*/ 847155 h 1145982"/>
                <a:gd name="connsiteX31" fmla="*/ 1368612 w 1703295"/>
                <a:gd name="connsiteY31" fmla="*/ 757508 h 1145982"/>
                <a:gd name="connsiteX32" fmla="*/ 1404471 w 1703295"/>
                <a:gd name="connsiteY32" fmla="*/ 799343 h 1145982"/>
                <a:gd name="connsiteX33" fmla="*/ 1494118 w 1703295"/>
                <a:gd name="connsiteY33" fmla="*/ 948755 h 1145982"/>
                <a:gd name="connsiteX34" fmla="*/ 1553883 w 1703295"/>
                <a:gd name="connsiteY34" fmla="*/ 1014496 h 1145982"/>
                <a:gd name="connsiteX35" fmla="*/ 1667436 w 1703295"/>
                <a:gd name="connsiteY35" fmla="*/ 1098167 h 1145982"/>
                <a:gd name="connsiteX36" fmla="*/ 1703295 w 1703295"/>
                <a:gd name="connsiteY36" fmla="*/ 1116096 h 1145982"/>
                <a:gd name="connsiteX37" fmla="*/ 1398495 w 1703295"/>
                <a:gd name="connsiteY37" fmla="*/ 1128049 h 1145982"/>
                <a:gd name="connsiteX38" fmla="*/ 1344706 w 1703295"/>
                <a:gd name="connsiteY38" fmla="*/ 1140002 h 1145982"/>
                <a:gd name="connsiteX39" fmla="*/ 1308848 w 1703295"/>
                <a:gd name="connsiteY39"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908424 w 1703295"/>
                <a:gd name="connsiteY11" fmla="*/ 590167 h 1145982"/>
                <a:gd name="connsiteX12" fmla="*/ 926353 w 1703295"/>
                <a:gd name="connsiteY12" fmla="*/ 584190 h 1145982"/>
                <a:gd name="connsiteX13" fmla="*/ 938306 w 1703295"/>
                <a:gd name="connsiteY13" fmla="*/ 566261 h 1145982"/>
                <a:gd name="connsiteX14" fmla="*/ 741083 w 1703295"/>
                <a:gd name="connsiteY14" fmla="*/ 572237 h 1145982"/>
                <a:gd name="connsiteX15" fmla="*/ 651436 w 1703295"/>
                <a:gd name="connsiteY15" fmla="*/ 584190 h 1145982"/>
                <a:gd name="connsiteX16" fmla="*/ 508000 w 1703295"/>
                <a:gd name="connsiteY16" fmla="*/ 643955 h 1145982"/>
                <a:gd name="connsiteX17" fmla="*/ 615577 w 1703295"/>
                <a:gd name="connsiteY17" fmla="*/ 661884 h 1145982"/>
                <a:gd name="connsiteX18" fmla="*/ 711200 w 1703295"/>
                <a:gd name="connsiteY18" fmla="*/ 667861 h 1145982"/>
                <a:gd name="connsiteX19" fmla="*/ 914400 w 1703295"/>
                <a:gd name="connsiteY19" fmla="*/ 715672 h 1145982"/>
                <a:gd name="connsiteX20" fmla="*/ 932330 w 1703295"/>
                <a:gd name="connsiteY20" fmla="*/ 727625 h 1145982"/>
                <a:gd name="connsiteX21" fmla="*/ 926353 w 1703295"/>
                <a:gd name="connsiteY21" fmla="*/ 841178 h 1145982"/>
                <a:gd name="connsiteX22" fmla="*/ 950259 w 1703295"/>
                <a:gd name="connsiteY22" fmla="*/ 871061 h 1145982"/>
                <a:gd name="connsiteX23" fmla="*/ 968189 w 1703295"/>
                <a:gd name="connsiteY23" fmla="*/ 877037 h 1145982"/>
                <a:gd name="connsiteX24" fmla="*/ 1010024 w 1703295"/>
                <a:gd name="connsiteY24" fmla="*/ 883014 h 1145982"/>
                <a:gd name="connsiteX25" fmla="*/ 1219200 w 1703295"/>
                <a:gd name="connsiteY25" fmla="*/ 859108 h 1145982"/>
                <a:gd name="connsiteX26" fmla="*/ 1368612 w 1703295"/>
                <a:gd name="connsiteY26" fmla="*/ 847155 h 1145982"/>
                <a:gd name="connsiteX27" fmla="*/ 1356659 w 1703295"/>
                <a:gd name="connsiteY27" fmla="*/ 888990 h 1145982"/>
                <a:gd name="connsiteX28" fmla="*/ 1344706 w 1703295"/>
                <a:gd name="connsiteY28" fmla="*/ 972661 h 1145982"/>
                <a:gd name="connsiteX29" fmla="*/ 1314824 w 1703295"/>
                <a:gd name="connsiteY29" fmla="*/ 1086214 h 1145982"/>
                <a:gd name="connsiteX30" fmla="*/ 1332753 w 1703295"/>
                <a:gd name="connsiteY30" fmla="*/ 847155 h 1145982"/>
                <a:gd name="connsiteX31" fmla="*/ 1368612 w 1703295"/>
                <a:gd name="connsiteY31" fmla="*/ 757508 h 1145982"/>
                <a:gd name="connsiteX32" fmla="*/ 1404471 w 1703295"/>
                <a:gd name="connsiteY32" fmla="*/ 799343 h 1145982"/>
                <a:gd name="connsiteX33" fmla="*/ 1494118 w 1703295"/>
                <a:gd name="connsiteY33" fmla="*/ 948755 h 1145982"/>
                <a:gd name="connsiteX34" fmla="*/ 1553883 w 1703295"/>
                <a:gd name="connsiteY34" fmla="*/ 1014496 h 1145982"/>
                <a:gd name="connsiteX35" fmla="*/ 1667436 w 1703295"/>
                <a:gd name="connsiteY35" fmla="*/ 1098167 h 1145982"/>
                <a:gd name="connsiteX36" fmla="*/ 1703295 w 1703295"/>
                <a:gd name="connsiteY36" fmla="*/ 1116096 h 1145982"/>
                <a:gd name="connsiteX37" fmla="*/ 1398495 w 1703295"/>
                <a:gd name="connsiteY37" fmla="*/ 1128049 h 1145982"/>
                <a:gd name="connsiteX38" fmla="*/ 1344706 w 1703295"/>
                <a:gd name="connsiteY38" fmla="*/ 1140002 h 1145982"/>
                <a:gd name="connsiteX39" fmla="*/ 1308848 w 1703295"/>
                <a:gd name="connsiteY39"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908424 w 1703295"/>
                <a:gd name="connsiteY11" fmla="*/ 590167 h 1145982"/>
                <a:gd name="connsiteX12" fmla="*/ 926353 w 1703295"/>
                <a:gd name="connsiteY12" fmla="*/ 584190 h 1145982"/>
                <a:gd name="connsiteX13" fmla="*/ 938306 w 1703295"/>
                <a:gd name="connsiteY13" fmla="*/ 566261 h 1145982"/>
                <a:gd name="connsiteX14" fmla="*/ 741083 w 1703295"/>
                <a:gd name="connsiteY14" fmla="*/ 572237 h 1145982"/>
                <a:gd name="connsiteX15" fmla="*/ 651436 w 1703295"/>
                <a:gd name="connsiteY15" fmla="*/ 584190 h 1145982"/>
                <a:gd name="connsiteX16" fmla="*/ 508000 w 1703295"/>
                <a:gd name="connsiteY16" fmla="*/ 643955 h 1145982"/>
                <a:gd name="connsiteX17" fmla="*/ 615577 w 1703295"/>
                <a:gd name="connsiteY17" fmla="*/ 661884 h 1145982"/>
                <a:gd name="connsiteX18" fmla="*/ 711200 w 1703295"/>
                <a:gd name="connsiteY18" fmla="*/ 667861 h 1145982"/>
                <a:gd name="connsiteX19" fmla="*/ 914400 w 1703295"/>
                <a:gd name="connsiteY19" fmla="*/ 715672 h 1145982"/>
                <a:gd name="connsiteX20" fmla="*/ 932330 w 1703295"/>
                <a:gd name="connsiteY20" fmla="*/ 727625 h 1145982"/>
                <a:gd name="connsiteX21" fmla="*/ 926353 w 1703295"/>
                <a:gd name="connsiteY21" fmla="*/ 841178 h 1145982"/>
                <a:gd name="connsiteX22" fmla="*/ 950259 w 1703295"/>
                <a:gd name="connsiteY22" fmla="*/ 871061 h 1145982"/>
                <a:gd name="connsiteX23" fmla="*/ 968189 w 1703295"/>
                <a:gd name="connsiteY23" fmla="*/ 877037 h 1145982"/>
                <a:gd name="connsiteX24" fmla="*/ 1010024 w 1703295"/>
                <a:gd name="connsiteY24" fmla="*/ 883014 h 1145982"/>
                <a:gd name="connsiteX25" fmla="*/ 1219200 w 1703295"/>
                <a:gd name="connsiteY25" fmla="*/ 859108 h 1145982"/>
                <a:gd name="connsiteX26" fmla="*/ 1368612 w 1703295"/>
                <a:gd name="connsiteY26" fmla="*/ 847155 h 1145982"/>
                <a:gd name="connsiteX27" fmla="*/ 1356659 w 1703295"/>
                <a:gd name="connsiteY27" fmla="*/ 888990 h 1145982"/>
                <a:gd name="connsiteX28" fmla="*/ 1344706 w 1703295"/>
                <a:gd name="connsiteY28" fmla="*/ 972661 h 1145982"/>
                <a:gd name="connsiteX29" fmla="*/ 1314824 w 1703295"/>
                <a:gd name="connsiteY29" fmla="*/ 1086214 h 1145982"/>
                <a:gd name="connsiteX30" fmla="*/ 1332753 w 1703295"/>
                <a:gd name="connsiteY30" fmla="*/ 847155 h 1145982"/>
                <a:gd name="connsiteX31" fmla="*/ 1368612 w 1703295"/>
                <a:gd name="connsiteY31" fmla="*/ 757508 h 1145982"/>
                <a:gd name="connsiteX32" fmla="*/ 1404471 w 1703295"/>
                <a:gd name="connsiteY32" fmla="*/ 799343 h 1145982"/>
                <a:gd name="connsiteX33" fmla="*/ 1494118 w 1703295"/>
                <a:gd name="connsiteY33" fmla="*/ 948755 h 1145982"/>
                <a:gd name="connsiteX34" fmla="*/ 1553883 w 1703295"/>
                <a:gd name="connsiteY34" fmla="*/ 1014496 h 1145982"/>
                <a:gd name="connsiteX35" fmla="*/ 1667436 w 1703295"/>
                <a:gd name="connsiteY35" fmla="*/ 1098167 h 1145982"/>
                <a:gd name="connsiteX36" fmla="*/ 1703295 w 1703295"/>
                <a:gd name="connsiteY36" fmla="*/ 1116096 h 1145982"/>
                <a:gd name="connsiteX37" fmla="*/ 1398495 w 1703295"/>
                <a:gd name="connsiteY37" fmla="*/ 1128049 h 1145982"/>
                <a:gd name="connsiteX38" fmla="*/ 1344706 w 1703295"/>
                <a:gd name="connsiteY38" fmla="*/ 1140002 h 1145982"/>
                <a:gd name="connsiteX39" fmla="*/ 1308848 w 1703295"/>
                <a:gd name="connsiteY39"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908424 w 1703295"/>
                <a:gd name="connsiteY11" fmla="*/ 590167 h 1145982"/>
                <a:gd name="connsiteX12" fmla="*/ 926353 w 1703295"/>
                <a:gd name="connsiteY12" fmla="*/ 584190 h 1145982"/>
                <a:gd name="connsiteX13" fmla="*/ 938306 w 1703295"/>
                <a:gd name="connsiteY13" fmla="*/ 566261 h 1145982"/>
                <a:gd name="connsiteX14" fmla="*/ 741083 w 1703295"/>
                <a:gd name="connsiteY14" fmla="*/ 572237 h 1145982"/>
                <a:gd name="connsiteX15" fmla="*/ 651436 w 1703295"/>
                <a:gd name="connsiteY15" fmla="*/ 584190 h 1145982"/>
                <a:gd name="connsiteX16" fmla="*/ 508000 w 1703295"/>
                <a:gd name="connsiteY16" fmla="*/ 643955 h 1145982"/>
                <a:gd name="connsiteX17" fmla="*/ 615577 w 1703295"/>
                <a:gd name="connsiteY17" fmla="*/ 661884 h 1145982"/>
                <a:gd name="connsiteX18" fmla="*/ 711200 w 1703295"/>
                <a:gd name="connsiteY18" fmla="*/ 667861 h 1145982"/>
                <a:gd name="connsiteX19" fmla="*/ 914400 w 1703295"/>
                <a:gd name="connsiteY19" fmla="*/ 715672 h 1145982"/>
                <a:gd name="connsiteX20" fmla="*/ 932330 w 1703295"/>
                <a:gd name="connsiteY20" fmla="*/ 727625 h 1145982"/>
                <a:gd name="connsiteX21" fmla="*/ 926353 w 1703295"/>
                <a:gd name="connsiteY21" fmla="*/ 841178 h 1145982"/>
                <a:gd name="connsiteX22" fmla="*/ 950259 w 1703295"/>
                <a:gd name="connsiteY22" fmla="*/ 871061 h 1145982"/>
                <a:gd name="connsiteX23" fmla="*/ 968189 w 1703295"/>
                <a:gd name="connsiteY23" fmla="*/ 877037 h 1145982"/>
                <a:gd name="connsiteX24" fmla="*/ 1010024 w 1703295"/>
                <a:gd name="connsiteY24" fmla="*/ 883014 h 1145982"/>
                <a:gd name="connsiteX25" fmla="*/ 1219200 w 1703295"/>
                <a:gd name="connsiteY25" fmla="*/ 859108 h 1145982"/>
                <a:gd name="connsiteX26" fmla="*/ 1368612 w 1703295"/>
                <a:gd name="connsiteY26" fmla="*/ 847155 h 1145982"/>
                <a:gd name="connsiteX27" fmla="*/ 1356659 w 1703295"/>
                <a:gd name="connsiteY27" fmla="*/ 888990 h 1145982"/>
                <a:gd name="connsiteX28" fmla="*/ 1344706 w 1703295"/>
                <a:gd name="connsiteY28" fmla="*/ 972661 h 1145982"/>
                <a:gd name="connsiteX29" fmla="*/ 1314824 w 1703295"/>
                <a:gd name="connsiteY29" fmla="*/ 1086214 h 1145982"/>
                <a:gd name="connsiteX30" fmla="*/ 1332753 w 1703295"/>
                <a:gd name="connsiteY30" fmla="*/ 847155 h 1145982"/>
                <a:gd name="connsiteX31" fmla="*/ 1368612 w 1703295"/>
                <a:gd name="connsiteY31" fmla="*/ 757508 h 1145982"/>
                <a:gd name="connsiteX32" fmla="*/ 1404471 w 1703295"/>
                <a:gd name="connsiteY32" fmla="*/ 799343 h 1145982"/>
                <a:gd name="connsiteX33" fmla="*/ 1494118 w 1703295"/>
                <a:gd name="connsiteY33" fmla="*/ 948755 h 1145982"/>
                <a:gd name="connsiteX34" fmla="*/ 1553883 w 1703295"/>
                <a:gd name="connsiteY34" fmla="*/ 1014496 h 1145982"/>
                <a:gd name="connsiteX35" fmla="*/ 1667436 w 1703295"/>
                <a:gd name="connsiteY35" fmla="*/ 1098167 h 1145982"/>
                <a:gd name="connsiteX36" fmla="*/ 1703295 w 1703295"/>
                <a:gd name="connsiteY36" fmla="*/ 1116096 h 1145982"/>
                <a:gd name="connsiteX37" fmla="*/ 1398495 w 1703295"/>
                <a:gd name="connsiteY37" fmla="*/ 1128049 h 1145982"/>
                <a:gd name="connsiteX38" fmla="*/ 1344706 w 1703295"/>
                <a:gd name="connsiteY38" fmla="*/ 1140002 h 1145982"/>
                <a:gd name="connsiteX39" fmla="*/ 1308848 w 1703295"/>
                <a:gd name="connsiteY39"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908424 w 1703295"/>
                <a:gd name="connsiteY11" fmla="*/ 590167 h 1145982"/>
                <a:gd name="connsiteX12" fmla="*/ 926353 w 1703295"/>
                <a:gd name="connsiteY12" fmla="*/ 584190 h 1145982"/>
                <a:gd name="connsiteX13" fmla="*/ 938306 w 1703295"/>
                <a:gd name="connsiteY13" fmla="*/ 566261 h 1145982"/>
                <a:gd name="connsiteX14" fmla="*/ 741083 w 1703295"/>
                <a:gd name="connsiteY14" fmla="*/ 572237 h 1145982"/>
                <a:gd name="connsiteX15" fmla="*/ 651436 w 1703295"/>
                <a:gd name="connsiteY15" fmla="*/ 584190 h 1145982"/>
                <a:gd name="connsiteX16" fmla="*/ 508000 w 1703295"/>
                <a:gd name="connsiteY16" fmla="*/ 643955 h 1145982"/>
                <a:gd name="connsiteX17" fmla="*/ 615577 w 1703295"/>
                <a:gd name="connsiteY17" fmla="*/ 661884 h 1145982"/>
                <a:gd name="connsiteX18" fmla="*/ 711200 w 1703295"/>
                <a:gd name="connsiteY18" fmla="*/ 667861 h 1145982"/>
                <a:gd name="connsiteX19" fmla="*/ 914400 w 1703295"/>
                <a:gd name="connsiteY19" fmla="*/ 715672 h 1145982"/>
                <a:gd name="connsiteX20" fmla="*/ 932330 w 1703295"/>
                <a:gd name="connsiteY20" fmla="*/ 727625 h 1145982"/>
                <a:gd name="connsiteX21" fmla="*/ 926353 w 1703295"/>
                <a:gd name="connsiteY21" fmla="*/ 841178 h 1145982"/>
                <a:gd name="connsiteX22" fmla="*/ 950259 w 1703295"/>
                <a:gd name="connsiteY22" fmla="*/ 871061 h 1145982"/>
                <a:gd name="connsiteX23" fmla="*/ 968189 w 1703295"/>
                <a:gd name="connsiteY23" fmla="*/ 877037 h 1145982"/>
                <a:gd name="connsiteX24" fmla="*/ 1010024 w 1703295"/>
                <a:gd name="connsiteY24" fmla="*/ 883014 h 1145982"/>
                <a:gd name="connsiteX25" fmla="*/ 1219200 w 1703295"/>
                <a:gd name="connsiteY25" fmla="*/ 859108 h 1145982"/>
                <a:gd name="connsiteX26" fmla="*/ 1368612 w 1703295"/>
                <a:gd name="connsiteY26" fmla="*/ 847155 h 1145982"/>
                <a:gd name="connsiteX27" fmla="*/ 1356659 w 1703295"/>
                <a:gd name="connsiteY27" fmla="*/ 888990 h 1145982"/>
                <a:gd name="connsiteX28" fmla="*/ 1344706 w 1703295"/>
                <a:gd name="connsiteY28" fmla="*/ 972661 h 1145982"/>
                <a:gd name="connsiteX29" fmla="*/ 1314824 w 1703295"/>
                <a:gd name="connsiteY29" fmla="*/ 1086214 h 1145982"/>
                <a:gd name="connsiteX30" fmla="*/ 1332753 w 1703295"/>
                <a:gd name="connsiteY30" fmla="*/ 847155 h 1145982"/>
                <a:gd name="connsiteX31" fmla="*/ 1368612 w 1703295"/>
                <a:gd name="connsiteY31" fmla="*/ 757508 h 1145982"/>
                <a:gd name="connsiteX32" fmla="*/ 1404471 w 1703295"/>
                <a:gd name="connsiteY32" fmla="*/ 799343 h 1145982"/>
                <a:gd name="connsiteX33" fmla="*/ 1494118 w 1703295"/>
                <a:gd name="connsiteY33" fmla="*/ 948755 h 1145982"/>
                <a:gd name="connsiteX34" fmla="*/ 1553883 w 1703295"/>
                <a:gd name="connsiteY34" fmla="*/ 1014496 h 1145982"/>
                <a:gd name="connsiteX35" fmla="*/ 1667436 w 1703295"/>
                <a:gd name="connsiteY35" fmla="*/ 1098167 h 1145982"/>
                <a:gd name="connsiteX36" fmla="*/ 1703295 w 1703295"/>
                <a:gd name="connsiteY36" fmla="*/ 1116096 h 1145982"/>
                <a:gd name="connsiteX37" fmla="*/ 1398495 w 1703295"/>
                <a:gd name="connsiteY37" fmla="*/ 1128049 h 1145982"/>
                <a:gd name="connsiteX38" fmla="*/ 1344706 w 1703295"/>
                <a:gd name="connsiteY38" fmla="*/ 1140002 h 1145982"/>
                <a:gd name="connsiteX39" fmla="*/ 1308848 w 1703295"/>
                <a:gd name="connsiteY39"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908424 w 1703295"/>
                <a:gd name="connsiteY11" fmla="*/ 590167 h 1145982"/>
                <a:gd name="connsiteX12" fmla="*/ 926353 w 1703295"/>
                <a:gd name="connsiteY12" fmla="*/ 584190 h 1145982"/>
                <a:gd name="connsiteX13" fmla="*/ 938306 w 1703295"/>
                <a:gd name="connsiteY13" fmla="*/ 566261 h 1145982"/>
                <a:gd name="connsiteX14" fmla="*/ 741083 w 1703295"/>
                <a:gd name="connsiteY14" fmla="*/ 572237 h 1145982"/>
                <a:gd name="connsiteX15" fmla="*/ 651436 w 1703295"/>
                <a:gd name="connsiteY15" fmla="*/ 584190 h 1145982"/>
                <a:gd name="connsiteX16" fmla="*/ 508000 w 1703295"/>
                <a:gd name="connsiteY16" fmla="*/ 643955 h 1145982"/>
                <a:gd name="connsiteX17" fmla="*/ 615577 w 1703295"/>
                <a:gd name="connsiteY17" fmla="*/ 661884 h 1145982"/>
                <a:gd name="connsiteX18" fmla="*/ 711200 w 1703295"/>
                <a:gd name="connsiteY18" fmla="*/ 667861 h 1145982"/>
                <a:gd name="connsiteX19" fmla="*/ 914400 w 1703295"/>
                <a:gd name="connsiteY19" fmla="*/ 715672 h 1145982"/>
                <a:gd name="connsiteX20" fmla="*/ 932330 w 1703295"/>
                <a:gd name="connsiteY20" fmla="*/ 727625 h 1145982"/>
                <a:gd name="connsiteX21" fmla="*/ 926353 w 1703295"/>
                <a:gd name="connsiteY21" fmla="*/ 841178 h 1145982"/>
                <a:gd name="connsiteX22" fmla="*/ 950259 w 1703295"/>
                <a:gd name="connsiteY22" fmla="*/ 871061 h 1145982"/>
                <a:gd name="connsiteX23" fmla="*/ 968189 w 1703295"/>
                <a:gd name="connsiteY23" fmla="*/ 877037 h 1145982"/>
                <a:gd name="connsiteX24" fmla="*/ 1010024 w 1703295"/>
                <a:gd name="connsiteY24" fmla="*/ 883014 h 1145982"/>
                <a:gd name="connsiteX25" fmla="*/ 1219200 w 1703295"/>
                <a:gd name="connsiteY25" fmla="*/ 859108 h 1145982"/>
                <a:gd name="connsiteX26" fmla="*/ 1368612 w 1703295"/>
                <a:gd name="connsiteY26" fmla="*/ 847155 h 1145982"/>
                <a:gd name="connsiteX27" fmla="*/ 1356659 w 1703295"/>
                <a:gd name="connsiteY27" fmla="*/ 888990 h 1145982"/>
                <a:gd name="connsiteX28" fmla="*/ 1344706 w 1703295"/>
                <a:gd name="connsiteY28" fmla="*/ 972661 h 1145982"/>
                <a:gd name="connsiteX29" fmla="*/ 1314824 w 1703295"/>
                <a:gd name="connsiteY29" fmla="*/ 1086214 h 1145982"/>
                <a:gd name="connsiteX30" fmla="*/ 1332753 w 1703295"/>
                <a:gd name="connsiteY30" fmla="*/ 847155 h 1145982"/>
                <a:gd name="connsiteX31" fmla="*/ 1368612 w 1703295"/>
                <a:gd name="connsiteY31" fmla="*/ 757508 h 1145982"/>
                <a:gd name="connsiteX32" fmla="*/ 1404471 w 1703295"/>
                <a:gd name="connsiteY32" fmla="*/ 799343 h 1145982"/>
                <a:gd name="connsiteX33" fmla="*/ 1494118 w 1703295"/>
                <a:gd name="connsiteY33" fmla="*/ 948755 h 1145982"/>
                <a:gd name="connsiteX34" fmla="*/ 1553883 w 1703295"/>
                <a:gd name="connsiteY34" fmla="*/ 1014496 h 1145982"/>
                <a:gd name="connsiteX35" fmla="*/ 1667436 w 1703295"/>
                <a:gd name="connsiteY35" fmla="*/ 1098167 h 1145982"/>
                <a:gd name="connsiteX36" fmla="*/ 1703295 w 1703295"/>
                <a:gd name="connsiteY36" fmla="*/ 1116096 h 1145982"/>
                <a:gd name="connsiteX37" fmla="*/ 1398495 w 1703295"/>
                <a:gd name="connsiteY37" fmla="*/ 1128049 h 1145982"/>
                <a:gd name="connsiteX38" fmla="*/ 1344706 w 1703295"/>
                <a:gd name="connsiteY38" fmla="*/ 1140002 h 1145982"/>
                <a:gd name="connsiteX39" fmla="*/ 1308848 w 1703295"/>
                <a:gd name="connsiteY39"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908424 w 1703295"/>
                <a:gd name="connsiteY11" fmla="*/ 590167 h 1145982"/>
                <a:gd name="connsiteX12" fmla="*/ 926353 w 1703295"/>
                <a:gd name="connsiteY12" fmla="*/ 584190 h 1145982"/>
                <a:gd name="connsiteX13" fmla="*/ 938306 w 1703295"/>
                <a:gd name="connsiteY13" fmla="*/ 566261 h 1145982"/>
                <a:gd name="connsiteX14" fmla="*/ 651436 w 1703295"/>
                <a:gd name="connsiteY14" fmla="*/ 584190 h 1145982"/>
                <a:gd name="connsiteX15" fmla="*/ 508000 w 1703295"/>
                <a:gd name="connsiteY15" fmla="*/ 643955 h 1145982"/>
                <a:gd name="connsiteX16" fmla="*/ 615577 w 1703295"/>
                <a:gd name="connsiteY16" fmla="*/ 661884 h 1145982"/>
                <a:gd name="connsiteX17" fmla="*/ 711200 w 1703295"/>
                <a:gd name="connsiteY17" fmla="*/ 667861 h 1145982"/>
                <a:gd name="connsiteX18" fmla="*/ 914400 w 1703295"/>
                <a:gd name="connsiteY18" fmla="*/ 715672 h 1145982"/>
                <a:gd name="connsiteX19" fmla="*/ 932330 w 1703295"/>
                <a:gd name="connsiteY19" fmla="*/ 727625 h 1145982"/>
                <a:gd name="connsiteX20" fmla="*/ 926353 w 1703295"/>
                <a:gd name="connsiteY20" fmla="*/ 841178 h 1145982"/>
                <a:gd name="connsiteX21" fmla="*/ 950259 w 1703295"/>
                <a:gd name="connsiteY21" fmla="*/ 871061 h 1145982"/>
                <a:gd name="connsiteX22" fmla="*/ 968189 w 1703295"/>
                <a:gd name="connsiteY22" fmla="*/ 877037 h 1145982"/>
                <a:gd name="connsiteX23" fmla="*/ 1010024 w 1703295"/>
                <a:gd name="connsiteY23" fmla="*/ 883014 h 1145982"/>
                <a:gd name="connsiteX24" fmla="*/ 1219200 w 1703295"/>
                <a:gd name="connsiteY24" fmla="*/ 859108 h 1145982"/>
                <a:gd name="connsiteX25" fmla="*/ 1368612 w 1703295"/>
                <a:gd name="connsiteY25" fmla="*/ 847155 h 1145982"/>
                <a:gd name="connsiteX26" fmla="*/ 1356659 w 1703295"/>
                <a:gd name="connsiteY26" fmla="*/ 888990 h 1145982"/>
                <a:gd name="connsiteX27" fmla="*/ 1344706 w 1703295"/>
                <a:gd name="connsiteY27" fmla="*/ 972661 h 1145982"/>
                <a:gd name="connsiteX28" fmla="*/ 1314824 w 1703295"/>
                <a:gd name="connsiteY28" fmla="*/ 1086214 h 1145982"/>
                <a:gd name="connsiteX29" fmla="*/ 1332753 w 1703295"/>
                <a:gd name="connsiteY29" fmla="*/ 847155 h 1145982"/>
                <a:gd name="connsiteX30" fmla="*/ 1368612 w 1703295"/>
                <a:gd name="connsiteY30" fmla="*/ 757508 h 1145982"/>
                <a:gd name="connsiteX31" fmla="*/ 1404471 w 1703295"/>
                <a:gd name="connsiteY31" fmla="*/ 799343 h 1145982"/>
                <a:gd name="connsiteX32" fmla="*/ 1494118 w 1703295"/>
                <a:gd name="connsiteY32" fmla="*/ 948755 h 1145982"/>
                <a:gd name="connsiteX33" fmla="*/ 1553883 w 1703295"/>
                <a:gd name="connsiteY33" fmla="*/ 1014496 h 1145982"/>
                <a:gd name="connsiteX34" fmla="*/ 1667436 w 1703295"/>
                <a:gd name="connsiteY34" fmla="*/ 1098167 h 1145982"/>
                <a:gd name="connsiteX35" fmla="*/ 1703295 w 1703295"/>
                <a:gd name="connsiteY35" fmla="*/ 1116096 h 1145982"/>
                <a:gd name="connsiteX36" fmla="*/ 1398495 w 1703295"/>
                <a:gd name="connsiteY36" fmla="*/ 1128049 h 1145982"/>
                <a:gd name="connsiteX37" fmla="*/ 1344706 w 1703295"/>
                <a:gd name="connsiteY37" fmla="*/ 1140002 h 1145982"/>
                <a:gd name="connsiteX38" fmla="*/ 1308848 w 1703295"/>
                <a:gd name="connsiteY38"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908424 w 1703295"/>
                <a:gd name="connsiteY11" fmla="*/ 590167 h 1145982"/>
                <a:gd name="connsiteX12" fmla="*/ 926353 w 1703295"/>
                <a:gd name="connsiteY12" fmla="*/ 584190 h 1145982"/>
                <a:gd name="connsiteX13" fmla="*/ 651436 w 1703295"/>
                <a:gd name="connsiteY13" fmla="*/ 584190 h 1145982"/>
                <a:gd name="connsiteX14" fmla="*/ 508000 w 1703295"/>
                <a:gd name="connsiteY14" fmla="*/ 643955 h 1145982"/>
                <a:gd name="connsiteX15" fmla="*/ 615577 w 1703295"/>
                <a:gd name="connsiteY15" fmla="*/ 661884 h 1145982"/>
                <a:gd name="connsiteX16" fmla="*/ 711200 w 1703295"/>
                <a:gd name="connsiteY16" fmla="*/ 667861 h 1145982"/>
                <a:gd name="connsiteX17" fmla="*/ 914400 w 1703295"/>
                <a:gd name="connsiteY17" fmla="*/ 715672 h 1145982"/>
                <a:gd name="connsiteX18" fmla="*/ 932330 w 1703295"/>
                <a:gd name="connsiteY18" fmla="*/ 727625 h 1145982"/>
                <a:gd name="connsiteX19" fmla="*/ 926353 w 1703295"/>
                <a:gd name="connsiteY19" fmla="*/ 841178 h 1145982"/>
                <a:gd name="connsiteX20" fmla="*/ 950259 w 1703295"/>
                <a:gd name="connsiteY20" fmla="*/ 871061 h 1145982"/>
                <a:gd name="connsiteX21" fmla="*/ 968189 w 1703295"/>
                <a:gd name="connsiteY21" fmla="*/ 877037 h 1145982"/>
                <a:gd name="connsiteX22" fmla="*/ 1010024 w 1703295"/>
                <a:gd name="connsiteY22" fmla="*/ 883014 h 1145982"/>
                <a:gd name="connsiteX23" fmla="*/ 1219200 w 1703295"/>
                <a:gd name="connsiteY23" fmla="*/ 859108 h 1145982"/>
                <a:gd name="connsiteX24" fmla="*/ 1368612 w 1703295"/>
                <a:gd name="connsiteY24" fmla="*/ 847155 h 1145982"/>
                <a:gd name="connsiteX25" fmla="*/ 1356659 w 1703295"/>
                <a:gd name="connsiteY25" fmla="*/ 888990 h 1145982"/>
                <a:gd name="connsiteX26" fmla="*/ 1344706 w 1703295"/>
                <a:gd name="connsiteY26" fmla="*/ 972661 h 1145982"/>
                <a:gd name="connsiteX27" fmla="*/ 1314824 w 1703295"/>
                <a:gd name="connsiteY27" fmla="*/ 1086214 h 1145982"/>
                <a:gd name="connsiteX28" fmla="*/ 1332753 w 1703295"/>
                <a:gd name="connsiteY28" fmla="*/ 847155 h 1145982"/>
                <a:gd name="connsiteX29" fmla="*/ 1368612 w 1703295"/>
                <a:gd name="connsiteY29" fmla="*/ 757508 h 1145982"/>
                <a:gd name="connsiteX30" fmla="*/ 1404471 w 1703295"/>
                <a:gd name="connsiteY30" fmla="*/ 799343 h 1145982"/>
                <a:gd name="connsiteX31" fmla="*/ 1494118 w 1703295"/>
                <a:gd name="connsiteY31" fmla="*/ 948755 h 1145982"/>
                <a:gd name="connsiteX32" fmla="*/ 1553883 w 1703295"/>
                <a:gd name="connsiteY32" fmla="*/ 1014496 h 1145982"/>
                <a:gd name="connsiteX33" fmla="*/ 1667436 w 1703295"/>
                <a:gd name="connsiteY33" fmla="*/ 1098167 h 1145982"/>
                <a:gd name="connsiteX34" fmla="*/ 1703295 w 1703295"/>
                <a:gd name="connsiteY34" fmla="*/ 1116096 h 1145982"/>
                <a:gd name="connsiteX35" fmla="*/ 1398495 w 1703295"/>
                <a:gd name="connsiteY35" fmla="*/ 1128049 h 1145982"/>
                <a:gd name="connsiteX36" fmla="*/ 1344706 w 1703295"/>
                <a:gd name="connsiteY36" fmla="*/ 1140002 h 1145982"/>
                <a:gd name="connsiteX37" fmla="*/ 1308848 w 1703295"/>
                <a:gd name="connsiteY37"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908424 w 1703295"/>
                <a:gd name="connsiteY11" fmla="*/ 590167 h 1145982"/>
                <a:gd name="connsiteX12" fmla="*/ 651436 w 1703295"/>
                <a:gd name="connsiteY12" fmla="*/ 584190 h 1145982"/>
                <a:gd name="connsiteX13" fmla="*/ 508000 w 1703295"/>
                <a:gd name="connsiteY13" fmla="*/ 643955 h 1145982"/>
                <a:gd name="connsiteX14" fmla="*/ 615577 w 1703295"/>
                <a:gd name="connsiteY14" fmla="*/ 661884 h 1145982"/>
                <a:gd name="connsiteX15" fmla="*/ 711200 w 1703295"/>
                <a:gd name="connsiteY15" fmla="*/ 667861 h 1145982"/>
                <a:gd name="connsiteX16" fmla="*/ 914400 w 1703295"/>
                <a:gd name="connsiteY16" fmla="*/ 715672 h 1145982"/>
                <a:gd name="connsiteX17" fmla="*/ 932330 w 1703295"/>
                <a:gd name="connsiteY17" fmla="*/ 727625 h 1145982"/>
                <a:gd name="connsiteX18" fmla="*/ 926353 w 1703295"/>
                <a:gd name="connsiteY18" fmla="*/ 841178 h 1145982"/>
                <a:gd name="connsiteX19" fmla="*/ 950259 w 1703295"/>
                <a:gd name="connsiteY19" fmla="*/ 871061 h 1145982"/>
                <a:gd name="connsiteX20" fmla="*/ 968189 w 1703295"/>
                <a:gd name="connsiteY20" fmla="*/ 877037 h 1145982"/>
                <a:gd name="connsiteX21" fmla="*/ 1010024 w 1703295"/>
                <a:gd name="connsiteY21" fmla="*/ 883014 h 1145982"/>
                <a:gd name="connsiteX22" fmla="*/ 1219200 w 1703295"/>
                <a:gd name="connsiteY22" fmla="*/ 859108 h 1145982"/>
                <a:gd name="connsiteX23" fmla="*/ 1368612 w 1703295"/>
                <a:gd name="connsiteY23" fmla="*/ 847155 h 1145982"/>
                <a:gd name="connsiteX24" fmla="*/ 1356659 w 1703295"/>
                <a:gd name="connsiteY24" fmla="*/ 888990 h 1145982"/>
                <a:gd name="connsiteX25" fmla="*/ 1344706 w 1703295"/>
                <a:gd name="connsiteY25" fmla="*/ 972661 h 1145982"/>
                <a:gd name="connsiteX26" fmla="*/ 1314824 w 1703295"/>
                <a:gd name="connsiteY26" fmla="*/ 1086214 h 1145982"/>
                <a:gd name="connsiteX27" fmla="*/ 1332753 w 1703295"/>
                <a:gd name="connsiteY27" fmla="*/ 847155 h 1145982"/>
                <a:gd name="connsiteX28" fmla="*/ 1368612 w 1703295"/>
                <a:gd name="connsiteY28" fmla="*/ 757508 h 1145982"/>
                <a:gd name="connsiteX29" fmla="*/ 1404471 w 1703295"/>
                <a:gd name="connsiteY29" fmla="*/ 799343 h 1145982"/>
                <a:gd name="connsiteX30" fmla="*/ 1494118 w 1703295"/>
                <a:gd name="connsiteY30" fmla="*/ 948755 h 1145982"/>
                <a:gd name="connsiteX31" fmla="*/ 1553883 w 1703295"/>
                <a:gd name="connsiteY31" fmla="*/ 1014496 h 1145982"/>
                <a:gd name="connsiteX32" fmla="*/ 1667436 w 1703295"/>
                <a:gd name="connsiteY32" fmla="*/ 1098167 h 1145982"/>
                <a:gd name="connsiteX33" fmla="*/ 1703295 w 1703295"/>
                <a:gd name="connsiteY33" fmla="*/ 1116096 h 1145982"/>
                <a:gd name="connsiteX34" fmla="*/ 1398495 w 1703295"/>
                <a:gd name="connsiteY34" fmla="*/ 1128049 h 1145982"/>
                <a:gd name="connsiteX35" fmla="*/ 1344706 w 1703295"/>
                <a:gd name="connsiteY35" fmla="*/ 1140002 h 1145982"/>
                <a:gd name="connsiteX36" fmla="*/ 1308848 w 1703295"/>
                <a:gd name="connsiteY36"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651436 w 1703295"/>
                <a:gd name="connsiteY11" fmla="*/ 584190 h 1145982"/>
                <a:gd name="connsiteX12" fmla="*/ 508000 w 1703295"/>
                <a:gd name="connsiteY12" fmla="*/ 643955 h 1145982"/>
                <a:gd name="connsiteX13" fmla="*/ 615577 w 1703295"/>
                <a:gd name="connsiteY13" fmla="*/ 661884 h 1145982"/>
                <a:gd name="connsiteX14" fmla="*/ 711200 w 1703295"/>
                <a:gd name="connsiteY14" fmla="*/ 667861 h 1145982"/>
                <a:gd name="connsiteX15" fmla="*/ 914400 w 1703295"/>
                <a:gd name="connsiteY15" fmla="*/ 715672 h 1145982"/>
                <a:gd name="connsiteX16" fmla="*/ 932330 w 1703295"/>
                <a:gd name="connsiteY16" fmla="*/ 727625 h 1145982"/>
                <a:gd name="connsiteX17" fmla="*/ 926353 w 1703295"/>
                <a:gd name="connsiteY17" fmla="*/ 841178 h 1145982"/>
                <a:gd name="connsiteX18" fmla="*/ 950259 w 1703295"/>
                <a:gd name="connsiteY18" fmla="*/ 871061 h 1145982"/>
                <a:gd name="connsiteX19" fmla="*/ 968189 w 1703295"/>
                <a:gd name="connsiteY19" fmla="*/ 877037 h 1145982"/>
                <a:gd name="connsiteX20" fmla="*/ 1010024 w 1703295"/>
                <a:gd name="connsiteY20" fmla="*/ 883014 h 1145982"/>
                <a:gd name="connsiteX21" fmla="*/ 1219200 w 1703295"/>
                <a:gd name="connsiteY21" fmla="*/ 859108 h 1145982"/>
                <a:gd name="connsiteX22" fmla="*/ 1368612 w 1703295"/>
                <a:gd name="connsiteY22" fmla="*/ 847155 h 1145982"/>
                <a:gd name="connsiteX23" fmla="*/ 1356659 w 1703295"/>
                <a:gd name="connsiteY23" fmla="*/ 888990 h 1145982"/>
                <a:gd name="connsiteX24" fmla="*/ 1344706 w 1703295"/>
                <a:gd name="connsiteY24" fmla="*/ 972661 h 1145982"/>
                <a:gd name="connsiteX25" fmla="*/ 1314824 w 1703295"/>
                <a:gd name="connsiteY25" fmla="*/ 1086214 h 1145982"/>
                <a:gd name="connsiteX26" fmla="*/ 1332753 w 1703295"/>
                <a:gd name="connsiteY26" fmla="*/ 847155 h 1145982"/>
                <a:gd name="connsiteX27" fmla="*/ 1368612 w 1703295"/>
                <a:gd name="connsiteY27" fmla="*/ 757508 h 1145982"/>
                <a:gd name="connsiteX28" fmla="*/ 1404471 w 1703295"/>
                <a:gd name="connsiteY28" fmla="*/ 799343 h 1145982"/>
                <a:gd name="connsiteX29" fmla="*/ 1494118 w 1703295"/>
                <a:gd name="connsiteY29" fmla="*/ 948755 h 1145982"/>
                <a:gd name="connsiteX30" fmla="*/ 1553883 w 1703295"/>
                <a:gd name="connsiteY30" fmla="*/ 1014496 h 1145982"/>
                <a:gd name="connsiteX31" fmla="*/ 1667436 w 1703295"/>
                <a:gd name="connsiteY31" fmla="*/ 1098167 h 1145982"/>
                <a:gd name="connsiteX32" fmla="*/ 1703295 w 1703295"/>
                <a:gd name="connsiteY32" fmla="*/ 1116096 h 1145982"/>
                <a:gd name="connsiteX33" fmla="*/ 1398495 w 1703295"/>
                <a:gd name="connsiteY33" fmla="*/ 1128049 h 1145982"/>
                <a:gd name="connsiteX34" fmla="*/ 1344706 w 1703295"/>
                <a:gd name="connsiteY34" fmla="*/ 1140002 h 1145982"/>
                <a:gd name="connsiteX35" fmla="*/ 1308848 w 1703295"/>
                <a:gd name="connsiteY35"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639530 w 1703295"/>
                <a:gd name="connsiteY11" fmla="*/ 619909 h 1145982"/>
                <a:gd name="connsiteX12" fmla="*/ 508000 w 1703295"/>
                <a:gd name="connsiteY12" fmla="*/ 643955 h 1145982"/>
                <a:gd name="connsiteX13" fmla="*/ 615577 w 1703295"/>
                <a:gd name="connsiteY13" fmla="*/ 661884 h 1145982"/>
                <a:gd name="connsiteX14" fmla="*/ 711200 w 1703295"/>
                <a:gd name="connsiteY14" fmla="*/ 667861 h 1145982"/>
                <a:gd name="connsiteX15" fmla="*/ 914400 w 1703295"/>
                <a:gd name="connsiteY15" fmla="*/ 715672 h 1145982"/>
                <a:gd name="connsiteX16" fmla="*/ 932330 w 1703295"/>
                <a:gd name="connsiteY16" fmla="*/ 727625 h 1145982"/>
                <a:gd name="connsiteX17" fmla="*/ 926353 w 1703295"/>
                <a:gd name="connsiteY17" fmla="*/ 841178 h 1145982"/>
                <a:gd name="connsiteX18" fmla="*/ 950259 w 1703295"/>
                <a:gd name="connsiteY18" fmla="*/ 871061 h 1145982"/>
                <a:gd name="connsiteX19" fmla="*/ 968189 w 1703295"/>
                <a:gd name="connsiteY19" fmla="*/ 877037 h 1145982"/>
                <a:gd name="connsiteX20" fmla="*/ 1010024 w 1703295"/>
                <a:gd name="connsiteY20" fmla="*/ 883014 h 1145982"/>
                <a:gd name="connsiteX21" fmla="*/ 1219200 w 1703295"/>
                <a:gd name="connsiteY21" fmla="*/ 859108 h 1145982"/>
                <a:gd name="connsiteX22" fmla="*/ 1368612 w 1703295"/>
                <a:gd name="connsiteY22" fmla="*/ 847155 h 1145982"/>
                <a:gd name="connsiteX23" fmla="*/ 1356659 w 1703295"/>
                <a:gd name="connsiteY23" fmla="*/ 888990 h 1145982"/>
                <a:gd name="connsiteX24" fmla="*/ 1344706 w 1703295"/>
                <a:gd name="connsiteY24" fmla="*/ 972661 h 1145982"/>
                <a:gd name="connsiteX25" fmla="*/ 1314824 w 1703295"/>
                <a:gd name="connsiteY25" fmla="*/ 1086214 h 1145982"/>
                <a:gd name="connsiteX26" fmla="*/ 1332753 w 1703295"/>
                <a:gd name="connsiteY26" fmla="*/ 847155 h 1145982"/>
                <a:gd name="connsiteX27" fmla="*/ 1368612 w 1703295"/>
                <a:gd name="connsiteY27" fmla="*/ 757508 h 1145982"/>
                <a:gd name="connsiteX28" fmla="*/ 1404471 w 1703295"/>
                <a:gd name="connsiteY28" fmla="*/ 799343 h 1145982"/>
                <a:gd name="connsiteX29" fmla="*/ 1494118 w 1703295"/>
                <a:gd name="connsiteY29" fmla="*/ 948755 h 1145982"/>
                <a:gd name="connsiteX30" fmla="*/ 1553883 w 1703295"/>
                <a:gd name="connsiteY30" fmla="*/ 1014496 h 1145982"/>
                <a:gd name="connsiteX31" fmla="*/ 1667436 w 1703295"/>
                <a:gd name="connsiteY31" fmla="*/ 1098167 h 1145982"/>
                <a:gd name="connsiteX32" fmla="*/ 1703295 w 1703295"/>
                <a:gd name="connsiteY32" fmla="*/ 1116096 h 1145982"/>
                <a:gd name="connsiteX33" fmla="*/ 1398495 w 1703295"/>
                <a:gd name="connsiteY33" fmla="*/ 1128049 h 1145982"/>
                <a:gd name="connsiteX34" fmla="*/ 1344706 w 1703295"/>
                <a:gd name="connsiteY34" fmla="*/ 1140002 h 1145982"/>
                <a:gd name="connsiteX35" fmla="*/ 1308848 w 1703295"/>
                <a:gd name="connsiteY35"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639530 w 1703295"/>
                <a:gd name="connsiteY11" fmla="*/ 619909 h 1145982"/>
                <a:gd name="connsiteX12" fmla="*/ 508000 w 1703295"/>
                <a:gd name="connsiteY12" fmla="*/ 643955 h 1145982"/>
                <a:gd name="connsiteX13" fmla="*/ 615577 w 1703295"/>
                <a:gd name="connsiteY13" fmla="*/ 661884 h 1145982"/>
                <a:gd name="connsiteX14" fmla="*/ 711200 w 1703295"/>
                <a:gd name="connsiteY14" fmla="*/ 667861 h 1145982"/>
                <a:gd name="connsiteX15" fmla="*/ 914400 w 1703295"/>
                <a:gd name="connsiteY15" fmla="*/ 715672 h 1145982"/>
                <a:gd name="connsiteX16" fmla="*/ 932330 w 1703295"/>
                <a:gd name="connsiteY16" fmla="*/ 727625 h 1145982"/>
                <a:gd name="connsiteX17" fmla="*/ 926353 w 1703295"/>
                <a:gd name="connsiteY17" fmla="*/ 841178 h 1145982"/>
                <a:gd name="connsiteX18" fmla="*/ 950259 w 1703295"/>
                <a:gd name="connsiteY18" fmla="*/ 871061 h 1145982"/>
                <a:gd name="connsiteX19" fmla="*/ 968189 w 1703295"/>
                <a:gd name="connsiteY19" fmla="*/ 877037 h 1145982"/>
                <a:gd name="connsiteX20" fmla="*/ 1010024 w 1703295"/>
                <a:gd name="connsiteY20" fmla="*/ 883014 h 1145982"/>
                <a:gd name="connsiteX21" fmla="*/ 1219200 w 1703295"/>
                <a:gd name="connsiteY21" fmla="*/ 859108 h 1145982"/>
                <a:gd name="connsiteX22" fmla="*/ 1368612 w 1703295"/>
                <a:gd name="connsiteY22" fmla="*/ 847155 h 1145982"/>
                <a:gd name="connsiteX23" fmla="*/ 1356659 w 1703295"/>
                <a:gd name="connsiteY23" fmla="*/ 888990 h 1145982"/>
                <a:gd name="connsiteX24" fmla="*/ 1344706 w 1703295"/>
                <a:gd name="connsiteY24" fmla="*/ 972661 h 1145982"/>
                <a:gd name="connsiteX25" fmla="*/ 1314824 w 1703295"/>
                <a:gd name="connsiteY25" fmla="*/ 1086214 h 1145982"/>
                <a:gd name="connsiteX26" fmla="*/ 1332753 w 1703295"/>
                <a:gd name="connsiteY26" fmla="*/ 847155 h 1145982"/>
                <a:gd name="connsiteX27" fmla="*/ 1368612 w 1703295"/>
                <a:gd name="connsiteY27" fmla="*/ 757508 h 1145982"/>
                <a:gd name="connsiteX28" fmla="*/ 1404471 w 1703295"/>
                <a:gd name="connsiteY28" fmla="*/ 799343 h 1145982"/>
                <a:gd name="connsiteX29" fmla="*/ 1494118 w 1703295"/>
                <a:gd name="connsiteY29" fmla="*/ 948755 h 1145982"/>
                <a:gd name="connsiteX30" fmla="*/ 1553883 w 1703295"/>
                <a:gd name="connsiteY30" fmla="*/ 1014496 h 1145982"/>
                <a:gd name="connsiteX31" fmla="*/ 1667436 w 1703295"/>
                <a:gd name="connsiteY31" fmla="*/ 1098167 h 1145982"/>
                <a:gd name="connsiteX32" fmla="*/ 1703295 w 1703295"/>
                <a:gd name="connsiteY32" fmla="*/ 1116096 h 1145982"/>
                <a:gd name="connsiteX33" fmla="*/ 1398495 w 1703295"/>
                <a:gd name="connsiteY33" fmla="*/ 1128049 h 1145982"/>
                <a:gd name="connsiteX34" fmla="*/ 1344706 w 1703295"/>
                <a:gd name="connsiteY34" fmla="*/ 1140002 h 1145982"/>
                <a:gd name="connsiteX35" fmla="*/ 1308848 w 1703295"/>
                <a:gd name="connsiteY35"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639530 w 1703295"/>
                <a:gd name="connsiteY11" fmla="*/ 619909 h 1145982"/>
                <a:gd name="connsiteX12" fmla="*/ 508000 w 1703295"/>
                <a:gd name="connsiteY12" fmla="*/ 643955 h 1145982"/>
                <a:gd name="connsiteX13" fmla="*/ 615577 w 1703295"/>
                <a:gd name="connsiteY13" fmla="*/ 661884 h 1145982"/>
                <a:gd name="connsiteX14" fmla="*/ 711200 w 1703295"/>
                <a:gd name="connsiteY14" fmla="*/ 667861 h 1145982"/>
                <a:gd name="connsiteX15" fmla="*/ 914400 w 1703295"/>
                <a:gd name="connsiteY15" fmla="*/ 715672 h 1145982"/>
                <a:gd name="connsiteX16" fmla="*/ 932330 w 1703295"/>
                <a:gd name="connsiteY16" fmla="*/ 727625 h 1145982"/>
                <a:gd name="connsiteX17" fmla="*/ 926353 w 1703295"/>
                <a:gd name="connsiteY17" fmla="*/ 841178 h 1145982"/>
                <a:gd name="connsiteX18" fmla="*/ 950259 w 1703295"/>
                <a:gd name="connsiteY18" fmla="*/ 871061 h 1145982"/>
                <a:gd name="connsiteX19" fmla="*/ 968189 w 1703295"/>
                <a:gd name="connsiteY19" fmla="*/ 877037 h 1145982"/>
                <a:gd name="connsiteX20" fmla="*/ 1010024 w 1703295"/>
                <a:gd name="connsiteY20" fmla="*/ 883014 h 1145982"/>
                <a:gd name="connsiteX21" fmla="*/ 1219200 w 1703295"/>
                <a:gd name="connsiteY21" fmla="*/ 859108 h 1145982"/>
                <a:gd name="connsiteX22" fmla="*/ 1368612 w 1703295"/>
                <a:gd name="connsiteY22" fmla="*/ 847155 h 1145982"/>
                <a:gd name="connsiteX23" fmla="*/ 1356659 w 1703295"/>
                <a:gd name="connsiteY23" fmla="*/ 888990 h 1145982"/>
                <a:gd name="connsiteX24" fmla="*/ 1344706 w 1703295"/>
                <a:gd name="connsiteY24" fmla="*/ 972661 h 1145982"/>
                <a:gd name="connsiteX25" fmla="*/ 1314824 w 1703295"/>
                <a:gd name="connsiteY25" fmla="*/ 1086214 h 1145982"/>
                <a:gd name="connsiteX26" fmla="*/ 1332753 w 1703295"/>
                <a:gd name="connsiteY26" fmla="*/ 847155 h 1145982"/>
                <a:gd name="connsiteX27" fmla="*/ 1368612 w 1703295"/>
                <a:gd name="connsiteY27" fmla="*/ 757508 h 1145982"/>
                <a:gd name="connsiteX28" fmla="*/ 1404471 w 1703295"/>
                <a:gd name="connsiteY28" fmla="*/ 799343 h 1145982"/>
                <a:gd name="connsiteX29" fmla="*/ 1494118 w 1703295"/>
                <a:gd name="connsiteY29" fmla="*/ 948755 h 1145982"/>
                <a:gd name="connsiteX30" fmla="*/ 1553883 w 1703295"/>
                <a:gd name="connsiteY30" fmla="*/ 1014496 h 1145982"/>
                <a:gd name="connsiteX31" fmla="*/ 1667436 w 1703295"/>
                <a:gd name="connsiteY31" fmla="*/ 1098167 h 1145982"/>
                <a:gd name="connsiteX32" fmla="*/ 1703295 w 1703295"/>
                <a:gd name="connsiteY32" fmla="*/ 1116096 h 1145982"/>
                <a:gd name="connsiteX33" fmla="*/ 1398495 w 1703295"/>
                <a:gd name="connsiteY33" fmla="*/ 1128049 h 1145982"/>
                <a:gd name="connsiteX34" fmla="*/ 1344706 w 1703295"/>
                <a:gd name="connsiteY34" fmla="*/ 1140002 h 1145982"/>
                <a:gd name="connsiteX35" fmla="*/ 1308848 w 1703295"/>
                <a:gd name="connsiteY35"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639530 w 1703295"/>
                <a:gd name="connsiteY11" fmla="*/ 619909 h 1145982"/>
                <a:gd name="connsiteX12" fmla="*/ 508000 w 1703295"/>
                <a:gd name="connsiteY12" fmla="*/ 643955 h 1145982"/>
                <a:gd name="connsiteX13" fmla="*/ 615577 w 1703295"/>
                <a:gd name="connsiteY13" fmla="*/ 661884 h 1145982"/>
                <a:gd name="connsiteX14" fmla="*/ 711200 w 1703295"/>
                <a:gd name="connsiteY14" fmla="*/ 667861 h 1145982"/>
                <a:gd name="connsiteX15" fmla="*/ 914400 w 1703295"/>
                <a:gd name="connsiteY15" fmla="*/ 715672 h 1145982"/>
                <a:gd name="connsiteX16" fmla="*/ 932330 w 1703295"/>
                <a:gd name="connsiteY16" fmla="*/ 727625 h 1145982"/>
                <a:gd name="connsiteX17" fmla="*/ 926353 w 1703295"/>
                <a:gd name="connsiteY17" fmla="*/ 841178 h 1145982"/>
                <a:gd name="connsiteX18" fmla="*/ 950259 w 1703295"/>
                <a:gd name="connsiteY18" fmla="*/ 871061 h 1145982"/>
                <a:gd name="connsiteX19" fmla="*/ 968189 w 1703295"/>
                <a:gd name="connsiteY19" fmla="*/ 877037 h 1145982"/>
                <a:gd name="connsiteX20" fmla="*/ 1010024 w 1703295"/>
                <a:gd name="connsiteY20" fmla="*/ 883014 h 1145982"/>
                <a:gd name="connsiteX21" fmla="*/ 1219200 w 1703295"/>
                <a:gd name="connsiteY21" fmla="*/ 859108 h 1145982"/>
                <a:gd name="connsiteX22" fmla="*/ 1368612 w 1703295"/>
                <a:gd name="connsiteY22" fmla="*/ 847155 h 1145982"/>
                <a:gd name="connsiteX23" fmla="*/ 1356659 w 1703295"/>
                <a:gd name="connsiteY23" fmla="*/ 888990 h 1145982"/>
                <a:gd name="connsiteX24" fmla="*/ 1344706 w 1703295"/>
                <a:gd name="connsiteY24" fmla="*/ 972661 h 1145982"/>
                <a:gd name="connsiteX25" fmla="*/ 1314824 w 1703295"/>
                <a:gd name="connsiteY25" fmla="*/ 1086214 h 1145982"/>
                <a:gd name="connsiteX26" fmla="*/ 1332753 w 1703295"/>
                <a:gd name="connsiteY26" fmla="*/ 847155 h 1145982"/>
                <a:gd name="connsiteX27" fmla="*/ 1368612 w 1703295"/>
                <a:gd name="connsiteY27" fmla="*/ 757508 h 1145982"/>
                <a:gd name="connsiteX28" fmla="*/ 1404471 w 1703295"/>
                <a:gd name="connsiteY28" fmla="*/ 799343 h 1145982"/>
                <a:gd name="connsiteX29" fmla="*/ 1494118 w 1703295"/>
                <a:gd name="connsiteY29" fmla="*/ 948755 h 1145982"/>
                <a:gd name="connsiteX30" fmla="*/ 1553883 w 1703295"/>
                <a:gd name="connsiteY30" fmla="*/ 1014496 h 1145982"/>
                <a:gd name="connsiteX31" fmla="*/ 1667436 w 1703295"/>
                <a:gd name="connsiteY31" fmla="*/ 1098167 h 1145982"/>
                <a:gd name="connsiteX32" fmla="*/ 1703295 w 1703295"/>
                <a:gd name="connsiteY32" fmla="*/ 1116096 h 1145982"/>
                <a:gd name="connsiteX33" fmla="*/ 1398495 w 1703295"/>
                <a:gd name="connsiteY33" fmla="*/ 1128049 h 1145982"/>
                <a:gd name="connsiteX34" fmla="*/ 1344706 w 1703295"/>
                <a:gd name="connsiteY34" fmla="*/ 1140002 h 1145982"/>
                <a:gd name="connsiteX35" fmla="*/ 1308848 w 1703295"/>
                <a:gd name="connsiteY35"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639530 w 1703295"/>
                <a:gd name="connsiteY11" fmla="*/ 619909 h 1145982"/>
                <a:gd name="connsiteX12" fmla="*/ 508000 w 1703295"/>
                <a:gd name="connsiteY12" fmla="*/ 643955 h 1145982"/>
                <a:gd name="connsiteX13" fmla="*/ 615577 w 1703295"/>
                <a:gd name="connsiteY13" fmla="*/ 661884 h 1145982"/>
                <a:gd name="connsiteX14" fmla="*/ 711200 w 1703295"/>
                <a:gd name="connsiteY14" fmla="*/ 667861 h 1145982"/>
                <a:gd name="connsiteX15" fmla="*/ 914400 w 1703295"/>
                <a:gd name="connsiteY15" fmla="*/ 715672 h 1145982"/>
                <a:gd name="connsiteX16" fmla="*/ 932330 w 1703295"/>
                <a:gd name="connsiteY16" fmla="*/ 727625 h 1145982"/>
                <a:gd name="connsiteX17" fmla="*/ 926353 w 1703295"/>
                <a:gd name="connsiteY17" fmla="*/ 841178 h 1145982"/>
                <a:gd name="connsiteX18" fmla="*/ 950259 w 1703295"/>
                <a:gd name="connsiteY18" fmla="*/ 871061 h 1145982"/>
                <a:gd name="connsiteX19" fmla="*/ 968189 w 1703295"/>
                <a:gd name="connsiteY19" fmla="*/ 877037 h 1145982"/>
                <a:gd name="connsiteX20" fmla="*/ 1010024 w 1703295"/>
                <a:gd name="connsiteY20" fmla="*/ 883014 h 1145982"/>
                <a:gd name="connsiteX21" fmla="*/ 1219200 w 1703295"/>
                <a:gd name="connsiteY21" fmla="*/ 859108 h 1145982"/>
                <a:gd name="connsiteX22" fmla="*/ 1368612 w 1703295"/>
                <a:gd name="connsiteY22" fmla="*/ 847155 h 1145982"/>
                <a:gd name="connsiteX23" fmla="*/ 1356659 w 1703295"/>
                <a:gd name="connsiteY23" fmla="*/ 888990 h 1145982"/>
                <a:gd name="connsiteX24" fmla="*/ 1344706 w 1703295"/>
                <a:gd name="connsiteY24" fmla="*/ 972661 h 1145982"/>
                <a:gd name="connsiteX25" fmla="*/ 1314824 w 1703295"/>
                <a:gd name="connsiteY25" fmla="*/ 1086214 h 1145982"/>
                <a:gd name="connsiteX26" fmla="*/ 1332753 w 1703295"/>
                <a:gd name="connsiteY26" fmla="*/ 847155 h 1145982"/>
                <a:gd name="connsiteX27" fmla="*/ 1368612 w 1703295"/>
                <a:gd name="connsiteY27" fmla="*/ 757508 h 1145982"/>
                <a:gd name="connsiteX28" fmla="*/ 1404471 w 1703295"/>
                <a:gd name="connsiteY28" fmla="*/ 799343 h 1145982"/>
                <a:gd name="connsiteX29" fmla="*/ 1494118 w 1703295"/>
                <a:gd name="connsiteY29" fmla="*/ 948755 h 1145982"/>
                <a:gd name="connsiteX30" fmla="*/ 1553883 w 1703295"/>
                <a:gd name="connsiteY30" fmla="*/ 1014496 h 1145982"/>
                <a:gd name="connsiteX31" fmla="*/ 1667436 w 1703295"/>
                <a:gd name="connsiteY31" fmla="*/ 1098167 h 1145982"/>
                <a:gd name="connsiteX32" fmla="*/ 1703295 w 1703295"/>
                <a:gd name="connsiteY32" fmla="*/ 1116096 h 1145982"/>
                <a:gd name="connsiteX33" fmla="*/ 1398495 w 1703295"/>
                <a:gd name="connsiteY33" fmla="*/ 1128049 h 1145982"/>
                <a:gd name="connsiteX34" fmla="*/ 1344706 w 1703295"/>
                <a:gd name="connsiteY34" fmla="*/ 1140002 h 1145982"/>
                <a:gd name="connsiteX35" fmla="*/ 1308848 w 1703295"/>
                <a:gd name="connsiteY35"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13977 w 1703295"/>
                <a:gd name="connsiteY8" fmla="*/ 572237 h 1145982"/>
                <a:gd name="connsiteX9" fmla="*/ 657412 w 1703295"/>
                <a:gd name="connsiteY9" fmla="*/ 584190 h 1145982"/>
                <a:gd name="connsiteX10" fmla="*/ 681318 w 1703295"/>
                <a:gd name="connsiteY10" fmla="*/ 596143 h 1145982"/>
                <a:gd name="connsiteX11" fmla="*/ 639530 w 1703295"/>
                <a:gd name="connsiteY11" fmla="*/ 619909 h 1145982"/>
                <a:gd name="connsiteX12" fmla="*/ 508000 w 1703295"/>
                <a:gd name="connsiteY12" fmla="*/ 643955 h 1145982"/>
                <a:gd name="connsiteX13" fmla="*/ 615577 w 1703295"/>
                <a:gd name="connsiteY13" fmla="*/ 661884 h 1145982"/>
                <a:gd name="connsiteX14" fmla="*/ 711200 w 1703295"/>
                <a:gd name="connsiteY14" fmla="*/ 667861 h 1145982"/>
                <a:gd name="connsiteX15" fmla="*/ 914400 w 1703295"/>
                <a:gd name="connsiteY15" fmla="*/ 715672 h 1145982"/>
                <a:gd name="connsiteX16" fmla="*/ 932330 w 1703295"/>
                <a:gd name="connsiteY16" fmla="*/ 727625 h 1145982"/>
                <a:gd name="connsiteX17" fmla="*/ 926353 w 1703295"/>
                <a:gd name="connsiteY17" fmla="*/ 841178 h 1145982"/>
                <a:gd name="connsiteX18" fmla="*/ 950259 w 1703295"/>
                <a:gd name="connsiteY18" fmla="*/ 871061 h 1145982"/>
                <a:gd name="connsiteX19" fmla="*/ 968189 w 1703295"/>
                <a:gd name="connsiteY19" fmla="*/ 877037 h 1145982"/>
                <a:gd name="connsiteX20" fmla="*/ 1010024 w 1703295"/>
                <a:gd name="connsiteY20" fmla="*/ 883014 h 1145982"/>
                <a:gd name="connsiteX21" fmla="*/ 1219200 w 1703295"/>
                <a:gd name="connsiteY21" fmla="*/ 859108 h 1145982"/>
                <a:gd name="connsiteX22" fmla="*/ 1368612 w 1703295"/>
                <a:gd name="connsiteY22" fmla="*/ 847155 h 1145982"/>
                <a:gd name="connsiteX23" fmla="*/ 1356659 w 1703295"/>
                <a:gd name="connsiteY23" fmla="*/ 888990 h 1145982"/>
                <a:gd name="connsiteX24" fmla="*/ 1344706 w 1703295"/>
                <a:gd name="connsiteY24" fmla="*/ 972661 h 1145982"/>
                <a:gd name="connsiteX25" fmla="*/ 1314824 w 1703295"/>
                <a:gd name="connsiteY25" fmla="*/ 1086214 h 1145982"/>
                <a:gd name="connsiteX26" fmla="*/ 1332753 w 1703295"/>
                <a:gd name="connsiteY26" fmla="*/ 847155 h 1145982"/>
                <a:gd name="connsiteX27" fmla="*/ 1368612 w 1703295"/>
                <a:gd name="connsiteY27" fmla="*/ 757508 h 1145982"/>
                <a:gd name="connsiteX28" fmla="*/ 1404471 w 1703295"/>
                <a:gd name="connsiteY28" fmla="*/ 799343 h 1145982"/>
                <a:gd name="connsiteX29" fmla="*/ 1494118 w 1703295"/>
                <a:gd name="connsiteY29" fmla="*/ 948755 h 1145982"/>
                <a:gd name="connsiteX30" fmla="*/ 1553883 w 1703295"/>
                <a:gd name="connsiteY30" fmla="*/ 1014496 h 1145982"/>
                <a:gd name="connsiteX31" fmla="*/ 1667436 w 1703295"/>
                <a:gd name="connsiteY31" fmla="*/ 1098167 h 1145982"/>
                <a:gd name="connsiteX32" fmla="*/ 1703295 w 1703295"/>
                <a:gd name="connsiteY32" fmla="*/ 1116096 h 1145982"/>
                <a:gd name="connsiteX33" fmla="*/ 1398495 w 1703295"/>
                <a:gd name="connsiteY33" fmla="*/ 1128049 h 1145982"/>
                <a:gd name="connsiteX34" fmla="*/ 1344706 w 1703295"/>
                <a:gd name="connsiteY34" fmla="*/ 1140002 h 1145982"/>
                <a:gd name="connsiteX35" fmla="*/ 1308848 w 1703295"/>
                <a:gd name="connsiteY35"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56839 w 1703295"/>
                <a:gd name="connsiteY8" fmla="*/ 579380 h 1145982"/>
                <a:gd name="connsiteX9" fmla="*/ 657412 w 1703295"/>
                <a:gd name="connsiteY9" fmla="*/ 584190 h 1145982"/>
                <a:gd name="connsiteX10" fmla="*/ 681318 w 1703295"/>
                <a:gd name="connsiteY10" fmla="*/ 596143 h 1145982"/>
                <a:gd name="connsiteX11" fmla="*/ 639530 w 1703295"/>
                <a:gd name="connsiteY11" fmla="*/ 619909 h 1145982"/>
                <a:gd name="connsiteX12" fmla="*/ 508000 w 1703295"/>
                <a:gd name="connsiteY12" fmla="*/ 643955 h 1145982"/>
                <a:gd name="connsiteX13" fmla="*/ 615577 w 1703295"/>
                <a:gd name="connsiteY13" fmla="*/ 661884 h 1145982"/>
                <a:gd name="connsiteX14" fmla="*/ 711200 w 1703295"/>
                <a:gd name="connsiteY14" fmla="*/ 667861 h 1145982"/>
                <a:gd name="connsiteX15" fmla="*/ 914400 w 1703295"/>
                <a:gd name="connsiteY15" fmla="*/ 715672 h 1145982"/>
                <a:gd name="connsiteX16" fmla="*/ 932330 w 1703295"/>
                <a:gd name="connsiteY16" fmla="*/ 727625 h 1145982"/>
                <a:gd name="connsiteX17" fmla="*/ 926353 w 1703295"/>
                <a:gd name="connsiteY17" fmla="*/ 841178 h 1145982"/>
                <a:gd name="connsiteX18" fmla="*/ 950259 w 1703295"/>
                <a:gd name="connsiteY18" fmla="*/ 871061 h 1145982"/>
                <a:gd name="connsiteX19" fmla="*/ 968189 w 1703295"/>
                <a:gd name="connsiteY19" fmla="*/ 877037 h 1145982"/>
                <a:gd name="connsiteX20" fmla="*/ 1010024 w 1703295"/>
                <a:gd name="connsiteY20" fmla="*/ 883014 h 1145982"/>
                <a:gd name="connsiteX21" fmla="*/ 1219200 w 1703295"/>
                <a:gd name="connsiteY21" fmla="*/ 859108 h 1145982"/>
                <a:gd name="connsiteX22" fmla="*/ 1368612 w 1703295"/>
                <a:gd name="connsiteY22" fmla="*/ 847155 h 1145982"/>
                <a:gd name="connsiteX23" fmla="*/ 1356659 w 1703295"/>
                <a:gd name="connsiteY23" fmla="*/ 888990 h 1145982"/>
                <a:gd name="connsiteX24" fmla="*/ 1344706 w 1703295"/>
                <a:gd name="connsiteY24" fmla="*/ 972661 h 1145982"/>
                <a:gd name="connsiteX25" fmla="*/ 1314824 w 1703295"/>
                <a:gd name="connsiteY25" fmla="*/ 1086214 h 1145982"/>
                <a:gd name="connsiteX26" fmla="*/ 1332753 w 1703295"/>
                <a:gd name="connsiteY26" fmla="*/ 847155 h 1145982"/>
                <a:gd name="connsiteX27" fmla="*/ 1368612 w 1703295"/>
                <a:gd name="connsiteY27" fmla="*/ 757508 h 1145982"/>
                <a:gd name="connsiteX28" fmla="*/ 1404471 w 1703295"/>
                <a:gd name="connsiteY28" fmla="*/ 799343 h 1145982"/>
                <a:gd name="connsiteX29" fmla="*/ 1494118 w 1703295"/>
                <a:gd name="connsiteY29" fmla="*/ 948755 h 1145982"/>
                <a:gd name="connsiteX30" fmla="*/ 1553883 w 1703295"/>
                <a:gd name="connsiteY30" fmla="*/ 1014496 h 1145982"/>
                <a:gd name="connsiteX31" fmla="*/ 1667436 w 1703295"/>
                <a:gd name="connsiteY31" fmla="*/ 1098167 h 1145982"/>
                <a:gd name="connsiteX32" fmla="*/ 1703295 w 1703295"/>
                <a:gd name="connsiteY32" fmla="*/ 1116096 h 1145982"/>
                <a:gd name="connsiteX33" fmla="*/ 1398495 w 1703295"/>
                <a:gd name="connsiteY33" fmla="*/ 1128049 h 1145982"/>
                <a:gd name="connsiteX34" fmla="*/ 1344706 w 1703295"/>
                <a:gd name="connsiteY34" fmla="*/ 1140002 h 1145982"/>
                <a:gd name="connsiteX35" fmla="*/ 1308848 w 1703295"/>
                <a:gd name="connsiteY35"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56839 w 1703295"/>
                <a:gd name="connsiteY8" fmla="*/ 579380 h 1145982"/>
                <a:gd name="connsiteX9" fmla="*/ 657412 w 1703295"/>
                <a:gd name="connsiteY9" fmla="*/ 584190 h 1145982"/>
                <a:gd name="connsiteX10" fmla="*/ 681318 w 1703295"/>
                <a:gd name="connsiteY10" fmla="*/ 596143 h 1145982"/>
                <a:gd name="connsiteX11" fmla="*/ 639530 w 1703295"/>
                <a:gd name="connsiteY11" fmla="*/ 619909 h 1145982"/>
                <a:gd name="connsiteX12" fmla="*/ 508000 w 1703295"/>
                <a:gd name="connsiteY12" fmla="*/ 643955 h 1145982"/>
                <a:gd name="connsiteX13" fmla="*/ 615577 w 1703295"/>
                <a:gd name="connsiteY13" fmla="*/ 661884 h 1145982"/>
                <a:gd name="connsiteX14" fmla="*/ 711200 w 1703295"/>
                <a:gd name="connsiteY14" fmla="*/ 667861 h 1145982"/>
                <a:gd name="connsiteX15" fmla="*/ 914400 w 1703295"/>
                <a:gd name="connsiteY15" fmla="*/ 715672 h 1145982"/>
                <a:gd name="connsiteX16" fmla="*/ 932330 w 1703295"/>
                <a:gd name="connsiteY16" fmla="*/ 727625 h 1145982"/>
                <a:gd name="connsiteX17" fmla="*/ 926353 w 1703295"/>
                <a:gd name="connsiteY17" fmla="*/ 841178 h 1145982"/>
                <a:gd name="connsiteX18" fmla="*/ 950259 w 1703295"/>
                <a:gd name="connsiteY18" fmla="*/ 871061 h 1145982"/>
                <a:gd name="connsiteX19" fmla="*/ 968189 w 1703295"/>
                <a:gd name="connsiteY19" fmla="*/ 877037 h 1145982"/>
                <a:gd name="connsiteX20" fmla="*/ 1010024 w 1703295"/>
                <a:gd name="connsiteY20" fmla="*/ 883014 h 1145982"/>
                <a:gd name="connsiteX21" fmla="*/ 1219200 w 1703295"/>
                <a:gd name="connsiteY21" fmla="*/ 859108 h 1145982"/>
                <a:gd name="connsiteX22" fmla="*/ 1368612 w 1703295"/>
                <a:gd name="connsiteY22" fmla="*/ 847155 h 1145982"/>
                <a:gd name="connsiteX23" fmla="*/ 1356659 w 1703295"/>
                <a:gd name="connsiteY23" fmla="*/ 888990 h 1145982"/>
                <a:gd name="connsiteX24" fmla="*/ 1344706 w 1703295"/>
                <a:gd name="connsiteY24" fmla="*/ 972661 h 1145982"/>
                <a:gd name="connsiteX25" fmla="*/ 1314824 w 1703295"/>
                <a:gd name="connsiteY25" fmla="*/ 1086214 h 1145982"/>
                <a:gd name="connsiteX26" fmla="*/ 1332753 w 1703295"/>
                <a:gd name="connsiteY26" fmla="*/ 847155 h 1145982"/>
                <a:gd name="connsiteX27" fmla="*/ 1368612 w 1703295"/>
                <a:gd name="connsiteY27" fmla="*/ 757508 h 1145982"/>
                <a:gd name="connsiteX28" fmla="*/ 1404471 w 1703295"/>
                <a:gd name="connsiteY28" fmla="*/ 799343 h 1145982"/>
                <a:gd name="connsiteX29" fmla="*/ 1494118 w 1703295"/>
                <a:gd name="connsiteY29" fmla="*/ 948755 h 1145982"/>
                <a:gd name="connsiteX30" fmla="*/ 1553883 w 1703295"/>
                <a:gd name="connsiteY30" fmla="*/ 1014496 h 1145982"/>
                <a:gd name="connsiteX31" fmla="*/ 1667436 w 1703295"/>
                <a:gd name="connsiteY31" fmla="*/ 1098167 h 1145982"/>
                <a:gd name="connsiteX32" fmla="*/ 1703295 w 1703295"/>
                <a:gd name="connsiteY32" fmla="*/ 1116096 h 1145982"/>
                <a:gd name="connsiteX33" fmla="*/ 1398495 w 1703295"/>
                <a:gd name="connsiteY33" fmla="*/ 1128049 h 1145982"/>
                <a:gd name="connsiteX34" fmla="*/ 1344706 w 1703295"/>
                <a:gd name="connsiteY34" fmla="*/ 1140002 h 1145982"/>
                <a:gd name="connsiteX35" fmla="*/ 1308848 w 1703295"/>
                <a:gd name="connsiteY35"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0189 w 1703295"/>
                <a:gd name="connsiteY6" fmla="*/ 512472 h 1145982"/>
                <a:gd name="connsiteX7" fmla="*/ 466165 w 1703295"/>
                <a:gd name="connsiteY7" fmla="*/ 566261 h 1145982"/>
                <a:gd name="connsiteX8" fmla="*/ 556839 w 1703295"/>
                <a:gd name="connsiteY8" fmla="*/ 579380 h 1145982"/>
                <a:gd name="connsiteX9" fmla="*/ 657412 w 1703295"/>
                <a:gd name="connsiteY9" fmla="*/ 584190 h 1145982"/>
                <a:gd name="connsiteX10" fmla="*/ 681318 w 1703295"/>
                <a:gd name="connsiteY10" fmla="*/ 596143 h 1145982"/>
                <a:gd name="connsiteX11" fmla="*/ 639530 w 1703295"/>
                <a:gd name="connsiteY11" fmla="*/ 619909 h 1145982"/>
                <a:gd name="connsiteX12" fmla="*/ 508000 w 1703295"/>
                <a:gd name="connsiteY12" fmla="*/ 643955 h 1145982"/>
                <a:gd name="connsiteX13" fmla="*/ 615577 w 1703295"/>
                <a:gd name="connsiteY13" fmla="*/ 661884 h 1145982"/>
                <a:gd name="connsiteX14" fmla="*/ 711200 w 1703295"/>
                <a:gd name="connsiteY14" fmla="*/ 667861 h 1145982"/>
                <a:gd name="connsiteX15" fmla="*/ 914400 w 1703295"/>
                <a:gd name="connsiteY15" fmla="*/ 715672 h 1145982"/>
                <a:gd name="connsiteX16" fmla="*/ 932330 w 1703295"/>
                <a:gd name="connsiteY16" fmla="*/ 727625 h 1145982"/>
                <a:gd name="connsiteX17" fmla="*/ 926353 w 1703295"/>
                <a:gd name="connsiteY17" fmla="*/ 841178 h 1145982"/>
                <a:gd name="connsiteX18" fmla="*/ 950259 w 1703295"/>
                <a:gd name="connsiteY18" fmla="*/ 871061 h 1145982"/>
                <a:gd name="connsiteX19" fmla="*/ 968189 w 1703295"/>
                <a:gd name="connsiteY19" fmla="*/ 877037 h 1145982"/>
                <a:gd name="connsiteX20" fmla="*/ 1010024 w 1703295"/>
                <a:gd name="connsiteY20" fmla="*/ 883014 h 1145982"/>
                <a:gd name="connsiteX21" fmla="*/ 1219200 w 1703295"/>
                <a:gd name="connsiteY21" fmla="*/ 859108 h 1145982"/>
                <a:gd name="connsiteX22" fmla="*/ 1368612 w 1703295"/>
                <a:gd name="connsiteY22" fmla="*/ 847155 h 1145982"/>
                <a:gd name="connsiteX23" fmla="*/ 1356659 w 1703295"/>
                <a:gd name="connsiteY23" fmla="*/ 888990 h 1145982"/>
                <a:gd name="connsiteX24" fmla="*/ 1344706 w 1703295"/>
                <a:gd name="connsiteY24" fmla="*/ 972661 h 1145982"/>
                <a:gd name="connsiteX25" fmla="*/ 1314824 w 1703295"/>
                <a:gd name="connsiteY25" fmla="*/ 1086214 h 1145982"/>
                <a:gd name="connsiteX26" fmla="*/ 1332753 w 1703295"/>
                <a:gd name="connsiteY26" fmla="*/ 847155 h 1145982"/>
                <a:gd name="connsiteX27" fmla="*/ 1368612 w 1703295"/>
                <a:gd name="connsiteY27" fmla="*/ 757508 h 1145982"/>
                <a:gd name="connsiteX28" fmla="*/ 1404471 w 1703295"/>
                <a:gd name="connsiteY28" fmla="*/ 799343 h 1145982"/>
                <a:gd name="connsiteX29" fmla="*/ 1494118 w 1703295"/>
                <a:gd name="connsiteY29" fmla="*/ 948755 h 1145982"/>
                <a:gd name="connsiteX30" fmla="*/ 1553883 w 1703295"/>
                <a:gd name="connsiteY30" fmla="*/ 1014496 h 1145982"/>
                <a:gd name="connsiteX31" fmla="*/ 1667436 w 1703295"/>
                <a:gd name="connsiteY31" fmla="*/ 1098167 h 1145982"/>
                <a:gd name="connsiteX32" fmla="*/ 1703295 w 1703295"/>
                <a:gd name="connsiteY32" fmla="*/ 1116096 h 1145982"/>
                <a:gd name="connsiteX33" fmla="*/ 1398495 w 1703295"/>
                <a:gd name="connsiteY33" fmla="*/ 1128049 h 1145982"/>
                <a:gd name="connsiteX34" fmla="*/ 1344706 w 1703295"/>
                <a:gd name="connsiteY34" fmla="*/ 1140002 h 1145982"/>
                <a:gd name="connsiteX35" fmla="*/ 1308848 w 1703295"/>
                <a:gd name="connsiteY35"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9714 w 1703295"/>
                <a:gd name="connsiteY6" fmla="*/ 498185 h 1145982"/>
                <a:gd name="connsiteX7" fmla="*/ 466165 w 1703295"/>
                <a:gd name="connsiteY7" fmla="*/ 566261 h 1145982"/>
                <a:gd name="connsiteX8" fmla="*/ 556839 w 1703295"/>
                <a:gd name="connsiteY8" fmla="*/ 579380 h 1145982"/>
                <a:gd name="connsiteX9" fmla="*/ 657412 w 1703295"/>
                <a:gd name="connsiteY9" fmla="*/ 584190 h 1145982"/>
                <a:gd name="connsiteX10" fmla="*/ 681318 w 1703295"/>
                <a:gd name="connsiteY10" fmla="*/ 596143 h 1145982"/>
                <a:gd name="connsiteX11" fmla="*/ 639530 w 1703295"/>
                <a:gd name="connsiteY11" fmla="*/ 619909 h 1145982"/>
                <a:gd name="connsiteX12" fmla="*/ 508000 w 1703295"/>
                <a:gd name="connsiteY12" fmla="*/ 643955 h 1145982"/>
                <a:gd name="connsiteX13" fmla="*/ 615577 w 1703295"/>
                <a:gd name="connsiteY13" fmla="*/ 661884 h 1145982"/>
                <a:gd name="connsiteX14" fmla="*/ 711200 w 1703295"/>
                <a:gd name="connsiteY14" fmla="*/ 667861 h 1145982"/>
                <a:gd name="connsiteX15" fmla="*/ 914400 w 1703295"/>
                <a:gd name="connsiteY15" fmla="*/ 715672 h 1145982"/>
                <a:gd name="connsiteX16" fmla="*/ 932330 w 1703295"/>
                <a:gd name="connsiteY16" fmla="*/ 727625 h 1145982"/>
                <a:gd name="connsiteX17" fmla="*/ 926353 w 1703295"/>
                <a:gd name="connsiteY17" fmla="*/ 841178 h 1145982"/>
                <a:gd name="connsiteX18" fmla="*/ 950259 w 1703295"/>
                <a:gd name="connsiteY18" fmla="*/ 871061 h 1145982"/>
                <a:gd name="connsiteX19" fmla="*/ 968189 w 1703295"/>
                <a:gd name="connsiteY19" fmla="*/ 877037 h 1145982"/>
                <a:gd name="connsiteX20" fmla="*/ 1010024 w 1703295"/>
                <a:gd name="connsiteY20" fmla="*/ 883014 h 1145982"/>
                <a:gd name="connsiteX21" fmla="*/ 1219200 w 1703295"/>
                <a:gd name="connsiteY21" fmla="*/ 859108 h 1145982"/>
                <a:gd name="connsiteX22" fmla="*/ 1368612 w 1703295"/>
                <a:gd name="connsiteY22" fmla="*/ 847155 h 1145982"/>
                <a:gd name="connsiteX23" fmla="*/ 1356659 w 1703295"/>
                <a:gd name="connsiteY23" fmla="*/ 888990 h 1145982"/>
                <a:gd name="connsiteX24" fmla="*/ 1344706 w 1703295"/>
                <a:gd name="connsiteY24" fmla="*/ 972661 h 1145982"/>
                <a:gd name="connsiteX25" fmla="*/ 1314824 w 1703295"/>
                <a:gd name="connsiteY25" fmla="*/ 1086214 h 1145982"/>
                <a:gd name="connsiteX26" fmla="*/ 1332753 w 1703295"/>
                <a:gd name="connsiteY26" fmla="*/ 847155 h 1145982"/>
                <a:gd name="connsiteX27" fmla="*/ 1368612 w 1703295"/>
                <a:gd name="connsiteY27" fmla="*/ 757508 h 1145982"/>
                <a:gd name="connsiteX28" fmla="*/ 1404471 w 1703295"/>
                <a:gd name="connsiteY28" fmla="*/ 799343 h 1145982"/>
                <a:gd name="connsiteX29" fmla="*/ 1494118 w 1703295"/>
                <a:gd name="connsiteY29" fmla="*/ 948755 h 1145982"/>
                <a:gd name="connsiteX30" fmla="*/ 1553883 w 1703295"/>
                <a:gd name="connsiteY30" fmla="*/ 1014496 h 1145982"/>
                <a:gd name="connsiteX31" fmla="*/ 1667436 w 1703295"/>
                <a:gd name="connsiteY31" fmla="*/ 1098167 h 1145982"/>
                <a:gd name="connsiteX32" fmla="*/ 1703295 w 1703295"/>
                <a:gd name="connsiteY32" fmla="*/ 1116096 h 1145982"/>
                <a:gd name="connsiteX33" fmla="*/ 1398495 w 1703295"/>
                <a:gd name="connsiteY33" fmla="*/ 1128049 h 1145982"/>
                <a:gd name="connsiteX34" fmla="*/ 1344706 w 1703295"/>
                <a:gd name="connsiteY34" fmla="*/ 1140002 h 1145982"/>
                <a:gd name="connsiteX35" fmla="*/ 1308848 w 1703295"/>
                <a:gd name="connsiteY35"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6165 w 1703295"/>
                <a:gd name="connsiteY6" fmla="*/ 566261 h 1145982"/>
                <a:gd name="connsiteX7" fmla="*/ 556839 w 1703295"/>
                <a:gd name="connsiteY7" fmla="*/ 579380 h 1145982"/>
                <a:gd name="connsiteX8" fmla="*/ 657412 w 1703295"/>
                <a:gd name="connsiteY8" fmla="*/ 584190 h 1145982"/>
                <a:gd name="connsiteX9" fmla="*/ 681318 w 1703295"/>
                <a:gd name="connsiteY9" fmla="*/ 596143 h 1145982"/>
                <a:gd name="connsiteX10" fmla="*/ 639530 w 1703295"/>
                <a:gd name="connsiteY10" fmla="*/ 619909 h 1145982"/>
                <a:gd name="connsiteX11" fmla="*/ 508000 w 1703295"/>
                <a:gd name="connsiteY11" fmla="*/ 643955 h 1145982"/>
                <a:gd name="connsiteX12" fmla="*/ 615577 w 1703295"/>
                <a:gd name="connsiteY12" fmla="*/ 661884 h 1145982"/>
                <a:gd name="connsiteX13" fmla="*/ 711200 w 1703295"/>
                <a:gd name="connsiteY13" fmla="*/ 667861 h 1145982"/>
                <a:gd name="connsiteX14" fmla="*/ 914400 w 1703295"/>
                <a:gd name="connsiteY14" fmla="*/ 715672 h 1145982"/>
                <a:gd name="connsiteX15" fmla="*/ 932330 w 1703295"/>
                <a:gd name="connsiteY15" fmla="*/ 727625 h 1145982"/>
                <a:gd name="connsiteX16" fmla="*/ 926353 w 1703295"/>
                <a:gd name="connsiteY16" fmla="*/ 841178 h 1145982"/>
                <a:gd name="connsiteX17" fmla="*/ 950259 w 1703295"/>
                <a:gd name="connsiteY17" fmla="*/ 871061 h 1145982"/>
                <a:gd name="connsiteX18" fmla="*/ 968189 w 1703295"/>
                <a:gd name="connsiteY18" fmla="*/ 877037 h 1145982"/>
                <a:gd name="connsiteX19" fmla="*/ 1010024 w 1703295"/>
                <a:gd name="connsiteY19" fmla="*/ 883014 h 1145982"/>
                <a:gd name="connsiteX20" fmla="*/ 1219200 w 1703295"/>
                <a:gd name="connsiteY20" fmla="*/ 859108 h 1145982"/>
                <a:gd name="connsiteX21" fmla="*/ 1368612 w 1703295"/>
                <a:gd name="connsiteY21" fmla="*/ 847155 h 1145982"/>
                <a:gd name="connsiteX22" fmla="*/ 1356659 w 1703295"/>
                <a:gd name="connsiteY22" fmla="*/ 888990 h 1145982"/>
                <a:gd name="connsiteX23" fmla="*/ 1344706 w 1703295"/>
                <a:gd name="connsiteY23" fmla="*/ 972661 h 1145982"/>
                <a:gd name="connsiteX24" fmla="*/ 1314824 w 1703295"/>
                <a:gd name="connsiteY24" fmla="*/ 1086214 h 1145982"/>
                <a:gd name="connsiteX25" fmla="*/ 1332753 w 1703295"/>
                <a:gd name="connsiteY25" fmla="*/ 847155 h 1145982"/>
                <a:gd name="connsiteX26" fmla="*/ 1368612 w 1703295"/>
                <a:gd name="connsiteY26" fmla="*/ 757508 h 1145982"/>
                <a:gd name="connsiteX27" fmla="*/ 1404471 w 1703295"/>
                <a:gd name="connsiteY27" fmla="*/ 799343 h 1145982"/>
                <a:gd name="connsiteX28" fmla="*/ 1494118 w 1703295"/>
                <a:gd name="connsiteY28" fmla="*/ 948755 h 1145982"/>
                <a:gd name="connsiteX29" fmla="*/ 1553883 w 1703295"/>
                <a:gd name="connsiteY29" fmla="*/ 1014496 h 1145982"/>
                <a:gd name="connsiteX30" fmla="*/ 1667436 w 1703295"/>
                <a:gd name="connsiteY30" fmla="*/ 1098167 h 1145982"/>
                <a:gd name="connsiteX31" fmla="*/ 1703295 w 1703295"/>
                <a:gd name="connsiteY31" fmla="*/ 1116096 h 1145982"/>
                <a:gd name="connsiteX32" fmla="*/ 1398495 w 1703295"/>
                <a:gd name="connsiteY32" fmla="*/ 1128049 h 1145982"/>
                <a:gd name="connsiteX33" fmla="*/ 1344706 w 1703295"/>
                <a:gd name="connsiteY33" fmla="*/ 1140002 h 1145982"/>
                <a:gd name="connsiteX34" fmla="*/ 1308848 w 1703295"/>
                <a:gd name="connsiteY34"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6165 w 1703295"/>
                <a:gd name="connsiteY6" fmla="*/ 566261 h 1145982"/>
                <a:gd name="connsiteX7" fmla="*/ 556839 w 1703295"/>
                <a:gd name="connsiteY7" fmla="*/ 579380 h 1145982"/>
                <a:gd name="connsiteX8" fmla="*/ 657412 w 1703295"/>
                <a:gd name="connsiteY8" fmla="*/ 584190 h 1145982"/>
                <a:gd name="connsiteX9" fmla="*/ 681318 w 1703295"/>
                <a:gd name="connsiteY9" fmla="*/ 596143 h 1145982"/>
                <a:gd name="connsiteX10" fmla="*/ 639530 w 1703295"/>
                <a:gd name="connsiteY10" fmla="*/ 619909 h 1145982"/>
                <a:gd name="connsiteX11" fmla="*/ 508000 w 1703295"/>
                <a:gd name="connsiteY11" fmla="*/ 643955 h 1145982"/>
                <a:gd name="connsiteX12" fmla="*/ 615577 w 1703295"/>
                <a:gd name="connsiteY12" fmla="*/ 661884 h 1145982"/>
                <a:gd name="connsiteX13" fmla="*/ 711200 w 1703295"/>
                <a:gd name="connsiteY13" fmla="*/ 667861 h 1145982"/>
                <a:gd name="connsiteX14" fmla="*/ 914400 w 1703295"/>
                <a:gd name="connsiteY14" fmla="*/ 715672 h 1145982"/>
                <a:gd name="connsiteX15" fmla="*/ 932330 w 1703295"/>
                <a:gd name="connsiteY15" fmla="*/ 727625 h 1145982"/>
                <a:gd name="connsiteX16" fmla="*/ 926353 w 1703295"/>
                <a:gd name="connsiteY16" fmla="*/ 841178 h 1145982"/>
                <a:gd name="connsiteX17" fmla="*/ 950259 w 1703295"/>
                <a:gd name="connsiteY17" fmla="*/ 871061 h 1145982"/>
                <a:gd name="connsiteX18" fmla="*/ 968189 w 1703295"/>
                <a:gd name="connsiteY18" fmla="*/ 877037 h 1145982"/>
                <a:gd name="connsiteX19" fmla="*/ 1010024 w 1703295"/>
                <a:gd name="connsiteY19" fmla="*/ 883014 h 1145982"/>
                <a:gd name="connsiteX20" fmla="*/ 1219200 w 1703295"/>
                <a:gd name="connsiteY20" fmla="*/ 859108 h 1145982"/>
                <a:gd name="connsiteX21" fmla="*/ 1368612 w 1703295"/>
                <a:gd name="connsiteY21" fmla="*/ 847155 h 1145982"/>
                <a:gd name="connsiteX22" fmla="*/ 1356659 w 1703295"/>
                <a:gd name="connsiteY22" fmla="*/ 888990 h 1145982"/>
                <a:gd name="connsiteX23" fmla="*/ 1344706 w 1703295"/>
                <a:gd name="connsiteY23" fmla="*/ 972661 h 1145982"/>
                <a:gd name="connsiteX24" fmla="*/ 1314824 w 1703295"/>
                <a:gd name="connsiteY24" fmla="*/ 1086214 h 1145982"/>
                <a:gd name="connsiteX25" fmla="*/ 1332753 w 1703295"/>
                <a:gd name="connsiteY25" fmla="*/ 847155 h 1145982"/>
                <a:gd name="connsiteX26" fmla="*/ 1368612 w 1703295"/>
                <a:gd name="connsiteY26" fmla="*/ 757508 h 1145982"/>
                <a:gd name="connsiteX27" fmla="*/ 1404471 w 1703295"/>
                <a:gd name="connsiteY27" fmla="*/ 799343 h 1145982"/>
                <a:gd name="connsiteX28" fmla="*/ 1494118 w 1703295"/>
                <a:gd name="connsiteY28" fmla="*/ 948755 h 1145982"/>
                <a:gd name="connsiteX29" fmla="*/ 1553883 w 1703295"/>
                <a:gd name="connsiteY29" fmla="*/ 1014496 h 1145982"/>
                <a:gd name="connsiteX30" fmla="*/ 1667436 w 1703295"/>
                <a:gd name="connsiteY30" fmla="*/ 1098167 h 1145982"/>
                <a:gd name="connsiteX31" fmla="*/ 1703295 w 1703295"/>
                <a:gd name="connsiteY31" fmla="*/ 1116096 h 1145982"/>
                <a:gd name="connsiteX32" fmla="*/ 1398495 w 1703295"/>
                <a:gd name="connsiteY32" fmla="*/ 1128049 h 1145982"/>
                <a:gd name="connsiteX33" fmla="*/ 1344706 w 1703295"/>
                <a:gd name="connsiteY33" fmla="*/ 1140002 h 1145982"/>
                <a:gd name="connsiteX34" fmla="*/ 1308848 w 1703295"/>
                <a:gd name="connsiteY34"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6165 w 1703295"/>
                <a:gd name="connsiteY6" fmla="*/ 566261 h 1145982"/>
                <a:gd name="connsiteX7" fmla="*/ 556839 w 1703295"/>
                <a:gd name="connsiteY7" fmla="*/ 579380 h 1145982"/>
                <a:gd name="connsiteX8" fmla="*/ 657412 w 1703295"/>
                <a:gd name="connsiteY8" fmla="*/ 584190 h 1145982"/>
                <a:gd name="connsiteX9" fmla="*/ 681318 w 1703295"/>
                <a:gd name="connsiteY9" fmla="*/ 596143 h 1145982"/>
                <a:gd name="connsiteX10" fmla="*/ 639530 w 1703295"/>
                <a:gd name="connsiteY10" fmla="*/ 619909 h 1145982"/>
                <a:gd name="connsiteX11" fmla="*/ 508000 w 1703295"/>
                <a:gd name="connsiteY11" fmla="*/ 643955 h 1145982"/>
                <a:gd name="connsiteX12" fmla="*/ 615577 w 1703295"/>
                <a:gd name="connsiteY12" fmla="*/ 661884 h 1145982"/>
                <a:gd name="connsiteX13" fmla="*/ 711200 w 1703295"/>
                <a:gd name="connsiteY13" fmla="*/ 667861 h 1145982"/>
                <a:gd name="connsiteX14" fmla="*/ 914400 w 1703295"/>
                <a:gd name="connsiteY14" fmla="*/ 715672 h 1145982"/>
                <a:gd name="connsiteX15" fmla="*/ 932330 w 1703295"/>
                <a:gd name="connsiteY15" fmla="*/ 727625 h 1145982"/>
                <a:gd name="connsiteX16" fmla="*/ 926353 w 1703295"/>
                <a:gd name="connsiteY16" fmla="*/ 841178 h 1145982"/>
                <a:gd name="connsiteX17" fmla="*/ 950259 w 1703295"/>
                <a:gd name="connsiteY17" fmla="*/ 871061 h 1145982"/>
                <a:gd name="connsiteX18" fmla="*/ 968189 w 1703295"/>
                <a:gd name="connsiteY18" fmla="*/ 877037 h 1145982"/>
                <a:gd name="connsiteX19" fmla="*/ 1010024 w 1703295"/>
                <a:gd name="connsiteY19" fmla="*/ 883014 h 1145982"/>
                <a:gd name="connsiteX20" fmla="*/ 1219200 w 1703295"/>
                <a:gd name="connsiteY20" fmla="*/ 859108 h 1145982"/>
                <a:gd name="connsiteX21" fmla="*/ 1368612 w 1703295"/>
                <a:gd name="connsiteY21" fmla="*/ 847155 h 1145982"/>
                <a:gd name="connsiteX22" fmla="*/ 1356659 w 1703295"/>
                <a:gd name="connsiteY22" fmla="*/ 888990 h 1145982"/>
                <a:gd name="connsiteX23" fmla="*/ 1344706 w 1703295"/>
                <a:gd name="connsiteY23" fmla="*/ 972661 h 1145982"/>
                <a:gd name="connsiteX24" fmla="*/ 1314824 w 1703295"/>
                <a:gd name="connsiteY24" fmla="*/ 1086214 h 1145982"/>
                <a:gd name="connsiteX25" fmla="*/ 1332753 w 1703295"/>
                <a:gd name="connsiteY25" fmla="*/ 847155 h 1145982"/>
                <a:gd name="connsiteX26" fmla="*/ 1368612 w 1703295"/>
                <a:gd name="connsiteY26" fmla="*/ 757508 h 1145982"/>
                <a:gd name="connsiteX27" fmla="*/ 1404471 w 1703295"/>
                <a:gd name="connsiteY27" fmla="*/ 799343 h 1145982"/>
                <a:gd name="connsiteX28" fmla="*/ 1494118 w 1703295"/>
                <a:gd name="connsiteY28" fmla="*/ 948755 h 1145982"/>
                <a:gd name="connsiteX29" fmla="*/ 1553883 w 1703295"/>
                <a:gd name="connsiteY29" fmla="*/ 1014496 h 1145982"/>
                <a:gd name="connsiteX30" fmla="*/ 1667436 w 1703295"/>
                <a:gd name="connsiteY30" fmla="*/ 1098167 h 1145982"/>
                <a:gd name="connsiteX31" fmla="*/ 1703295 w 1703295"/>
                <a:gd name="connsiteY31" fmla="*/ 1116096 h 1145982"/>
                <a:gd name="connsiteX32" fmla="*/ 1398495 w 1703295"/>
                <a:gd name="connsiteY32" fmla="*/ 1128049 h 1145982"/>
                <a:gd name="connsiteX33" fmla="*/ 1344706 w 1703295"/>
                <a:gd name="connsiteY33" fmla="*/ 1140002 h 1145982"/>
                <a:gd name="connsiteX34" fmla="*/ 1308848 w 1703295"/>
                <a:gd name="connsiteY34"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6165 w 1703295"/>
                <a:gd name="connsiteY6" fmla="*/ 566261 h 1145982"/>
                <a:gd name="connsiteX7" fmla="*/ 556839 w 1703295"/>
                <a:gd name="connsiteY7" fmla="*/ 579380 h 1145982"/>
                <a:gd name="connsiteX8" fmla="*/ 657412 w 1703295"/>
                <a:gd name="connsiteY8" fmla="*/ 584190 h 1145982"/>
                <a:gd name="connsiteX9" fmla="*/ 681318 w 1703295"/>
                <a:gd name="connsiteY9" fmla="*/ 596143 h 1145982"/>
                <a:gd name="connsiteX10" fmla="*/ 639530 w 1703295"/>
                <a:gd name="connsiteY10" fmla="*/ 619909 h 1145982"/>
                <a:gd name="connsiteX11" fmla="*/ 508000 w 1703295"/>
                <a:gd name="connsiteY11" fmla="*/ 643955 h 1145982"/>
                <a:gd name="connsiteX12" fmla="*/ 615577 w 1703295"/>
                <a:gd name="connsiteY12" fmla="*/ 661884 h 1145982"/>
                <a:gd name="connsiteX13" fmla="*/ 711200 w 1703295"/>
                <a:gd name="connsiteY13" fmla="*/ 667861 h 1145982"/>
                <a:gd name="connsiteX14" fmla="*/ 914400 w 1703295"/>
                <a:gd name="connsiteY14" fmla="*/ 715672 h 1145982"/>
                <a:gd name="connsiteX15" fmla="*/ 932330 w 1703295"/>
                <a:gd name="connsiteY15" fmla="*/ 727625 h 1145982"/>
                <a:gd name="connsiteX16" fmla="*/ 926353 w 1703295"/>
                <a:gd name="connsiteY16" fmla="*/ 841178 h 1145982"/>
                <a:gd name="connsiteX17" fmla="*/ 950259 w 1703295"/>
                <a:gd name="connsiteY17" fmla="*/ 871061 h 1145982"/>
                <a:gd name="connsiteX18" fmla="*/ 968189 w 1703295"/>
                <a:gd name="connsiteY18" fmla="*/ 877037 h 1145982"/>
                <a:gd name="connsiteX19" fmla="*/ 1010024 w 1703295"/>
                <a:gd name="connsiteY19" fmla="*/ 883014 h 1145982"/>
                <a:gd name="connsiteX20" fmla="*/ 1219200 w 1703295"/>
                <a:gd name="connsiteY20" fmla="*/ 859108 h 1145982"/>
                <a:gd name="connsiteX21" fmla="*/ 1368612 w 1703295"/>
                <a:gd name="connsiteY21" fmla="*/ 847155 h 1145982"/>
                <a:gd name="connsiteX22" fmla="*/ 1356659 w 1703295"/>
                <a:gd name="connsiteY22" fmla="*/ 888990 h 1145982"/>
                <a:gd name="connsiteX23" fmla="*/ 1344706 w 1703295"/>
                <a:gd name="connsiteY23" fmla="*/ 972661 h 1145982"/>
                <a:gd name="connsiteX24" fmla="*/ 1314824 w 1703295"/>
                <a:gd name="connsiteY24" fmla="*/ 1086214 h 1145982"/>
                <a:gd name="connsiteX25" fmla="*/ 1332753 w 1703295"/>
                <a:gd name="connsiteY25" fmla="*/ 847155 h 1145982"/>
                <a:gd name="connsiteX26" fmla="*/ 1368612 w 1703295"/>
                <a:gd name="connsiteY26" fmla="*/ 757508 h 1145982"/>
                <a:gd name="connsiteX27" fmla="*/ 1404471 w 1703295"/>
                <a:gd name="connsiteY27" fmla="*/ 799343 h 1145982"/>
                <a:gd name="connsiteX28" fmla="*/ 1494118 w 1703295"/>
                <a:gd name="connsiteY28" fmla="*/ 948755 h 1145982"/>
                <a:gd name="connsiteX29" fmla="*/ 1553883 w 1703295"/>
                <a:gd name="connsiteY29" fmla="*/ 1014496 h 1145982"/>
                <a:gd name="connsiteX30" fmla="*/ 1667436 w 1703295"/>
                <a:gd name="connsiteY30" fmla="*/ 1098167 h 1145982"/>
                <a:gd name="connsiteX31" fmla="*/ 1703295 w 1703295"/>
                <a:gd name="connsiteY31" fmla="*/ 1116096 h 1145982"/>
                <a:gd name="connsiteX32" fmla="*/ 1398495 w 1703295"/>
                <a:gd name="connsiteY32" fmla="*/ 1128049 h 1145982"/>
                <a:gd name="connsiteX33" fmla="*/ 1344706 w 1703295"/>
                <a:gd name="connsiteY33" fmla="*/ 1140002 h 1145982"/>
                <a:gd name="connsiteX34" fmla="*/ 1308848 w 1703295"/>
                <a:gd name="connsiteY34"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6165 w 1703295"/>
                <a:gd name="connsiteY6" fmla="*/ 566261 h 1145982"/>
                <a:gd name="connsiteX7" fmla="*/ 556839 w 1703295"/>
                <a:gd name="connsiteY7" fmla="*/ 579380 h 1145982"/>
                <a:gd name="connsiteX8" fmla="*/ 657412 w 1703295"/>
                <a:gd name="connsiteY8" fmla="*/ 584190 h 1145982"/>
                <a:gd name="connsiteX9" fmla="*/ 681318 w 1703295"/>
                <a:gd name="connsiteY9" fmla="*/ 596143 h 1145982"/>
                <a:gd name="connsiteX10" fmla="*/ 639530 w 1703295"/>
                <a:gd name="connsiteY10" fmla="*/ 619909 h 1145982"/>
                <a:gd name="connsiteX11" fmla="*/ 508000 w 1703295"/>
                <a:gd name="connsiteY11" fmla="*/ 643955 h 1145982"/>
                <a:gd name="connsiteX12" fmla="*/ 615577 w 1703295"/>
                <a:gd name="connsiteY12" fmla="*/ 661884 h 1145982"/>
                <a:gd name="connsiteX13" fmla="*/ 711200 w 1703295"/>
                <a:gd name="connsiteY13" fmla="*/ 667861 h 1145982"/>
                <a:gd name="connsiteX14" fmla="*/ 914400 w 1703295"/>
                <a:gd name="connsiteY14" fmla="*/ 715672 h 1145982"/>
                <a:gd name="connsiteX15" fmla="*/ 932330 w 1703295"/>
                <a:gd name="connsiteY15" fmla="*/ 727625 h 1145982"/>
                <a:gd name="connsiteX16" fmla="*/ 926353 w 1703295"/>
                <a:gd name="connsiteY16" fmla="*/ 841178 h 1145982"/>
                <a:gd name="connsiteX17" fmla="*/ 950259 w 1703295"/>
                <a:gd name="connsiteY17" fmla="*/ 871061 h 1145982"/>
                <a:gd name="connsiteX18" fmla="*/ 968189 w 1703295"/>
                <a:gd name="connsiteY18" fmla="*/ 877037 h 1145982"/>
                <a:gd name="connsiteX19" fmla="*/ 1010024 w 1703295"/>
                <a:gd name="connsiteY19" fmla="*/ 883014 h 1145982"/>
                <a:gd name="connsiteX20" fmla="*/ 1219200 w 1703295"/>
                <a:gd name="connsiteY20" fmla="*/ 859108 h 1145982"/>
                <a:gd name="connsiteX21" fmla="*/ 1368612 w 1703295"/>
                <a:gd name="connsiteY21" fmla="*/ 847155 h 1145982"/>
                <a:gd name="connsiteX22" fmla="*/ 1356659 w 1703295"/>
                <a:gd name="connsiteY22" fmla="*/ 888990 h 1145982"/>
                <a:gd name="connsiteX23" fmla="*/ 1344706 w 1703295"/>
                <a:gd name="connsiteY23" fmla="*/ 972661 h 1145982"/>
                <a:gd name="connsiteX24" fmla="*/ 1314824 w 1703295"/>
                <a:gd name="connsiteY24" fmla="*/ 1086214 h 1145982"/>
                <a:gd name="connsiteX25" fmla="*/ 1332753 w 1703295"/>
                <a:gd name="connsiteY25" fmla="*/ 847155 h 1145982"/>
                <a:gd name="connsiteX26" fmla="*/ 1368612 w 1703295"/>
                <a:gd name="connsiteY26" fmla="*/ 757508 h 1145982"/>
                <a:gd name="connsiteX27" fmla="*/ 1404471 w 1703295"/>
                <a:gd name="connsiteY27" fmla="*/ 799343 h 1145982"/>
                <a:gd name="connsiteX28" fmla="*/ 1494118 w 1703295"/>
                <a:gd name="connsiteY28" fmla="*/ 948755 h 1145982"/>
                <a:gd name="connsiteX29" fmla="*/ 1553883 w 1703295"/>
                <a:gd name="connsiteY29" fmla="*/ 1014496 h 1145982"/>
                <a:gd name="connsiteX30" fmla="*/ 1667436 w 1703295"/>
                <a:gd name="connsiteY30" fmla="*/ 1098167 h 1145982"/>
                <a:gd name="connsiteX31" fmla="*/ 1703295 w 1703295"/>
                <a:gd name="connsiteY31" fmla="*/ 1116096 h 1145982"/>
                <a:gd name="connsiteX32" fmla="*/ 1398495 w 1703295"/>
                <a:gd name="connsiteY32" fmla="*/ 1128049 h 1145982"/>
                <a:gd name="connsiteX33" fmla="*/ 1344706 w 1703295"/>
                <a:gd name="connsiteY33" fmla="*/ 1140002 h 1145982"/>
                <a:gd name="connsiteX34" fmla="*/ 1308848 w 1703295"/>
                <a:gd name="connsiteY34"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18353 w 1703295"/>
                <a:gd name="connsiteY3" fmla="*/ 129978 h 1145982"/>
                <a:gd name="connsiteX4" fmla="*/ 316753 w 1703295"/>
                <a:gd name="connsiteY4" fmla="*/ 315249 h 1145982"/>
                <a:gd name="connsiteX5" fmla="*/ 454212 w 1703295"/>
                <a:gd name="connsiteY5" fmla="*/ 273414 h 1145982"/>
                <a:gd name="connsiteX6" fmla="*/ 466165 w 1703295"/>
                <a:gd name="connsiteY6" fmla="*/ 566261 h 1145982"/>
                <a:gd name="connsiteX7" fmla="*/ 556839 w 1703295"/>
                <a:gd name="connsiteY7" fmla="*/ 579380 h 1145982"/>
                <a:gd name="connsiteX8" fmla="*/ 657412 w 1703295"/>
                <a:gd name="connsiteY8" fmla="*/ 584190 h 1145982"/>
                <a:gd name="connsiteX9" fmla="*/ 681318 w 1703295"/>
                <a:gd name="connsiteY9" fmla="*/ 596143 h 1145982"/>
                <a:gd name="connsiteX10" fmla="*/ 639530 w 1703295"/>
                <a:gd name="connsiteY10" fmla="*/ 619909 h 1145982"/>
                <a:gd name="connsiteX11" fmla="*/ 508000 w 1703295"/>
                <a:gd name="connsiteY11" fmla="*/ 643955 h 1145982"/>
                <a:gd name="connsiteX12" fmla="*/ 615577 w 1703295"/>
                <a:gd name="connsiteY12" fmla="*/ 661884 h 1145982"/>
                <a:gd name="connsiteX13" fmla="*/ 711200 w 1703295"/>
                <a:gd name="connsiteY13" fmla="*/ 667861 h 1145982"/>
                <a:gd name="connsiteX14" fmla="*/ 914400 w 1703295"/>
                <a:gd name="connsiteY14" fmla="*/ 715672 h 1145982"/>
                <a:gd name="connsiteX15" fmla="*/ 932330 w 1703295"/>
                <a:gd name="connsiteY15" fmla="*/ 727625 h 1145982"/>
                <a:gd name="connsiteX16" fmla="*/ 926353 w 1703295"/>
                <a:gd name="connsiteY16" fmla="*/ 841178 h 1145982"/>
                <a:gd name="connsiteX17" fmla="*/ 950259 w 1703295"/>
                <a:gd name="connsiteY17" fmla="*/ 871061 h 1145982"/>
                <a:gd name="connsiteX18" fmla="*/ 968189 w 1703295"/>
                <a:gd name="connsiteY18" fmla="*/ 877037 h 1145982"/>
                <a:gd name="connsiteX19" fmla="*/ 1010024 w 1703295"/>
                <a:gd name="connsiteY19" fmla="*/ 883014 h 1145982"/>
                <a:gd name="connsiteX20" fmla="*/ 1219200 w 1703295"/>
                <a:gd name="connsiteY20" fmla="*/ 859108 h 1145982"/>
                <a:gd name="connsiteX21" fmla="*/ 1368612 w 1703295"/>
                <a:gd name="connsiteY21" fmla="*/ 847155 h 1145982"/>
                <a:gd name="connsiteX22" fmla="*/ 1356659 w 1703295"/>
                <a:gd name="connsiteY22" fmla="*/ 888990 h 1145982"/>
                <a:gd name="connsiteX23" fmla="*/ 1344706 w 1703295"/>
                <a:gd name="connsiteY23" fmla="*/ 972661 h 1145982"/>
                <a:gd name="connsiteX24" fmla="*/ 1314824 w 1703295"/>
                <a:gd name="connsiteY24" fmla="*/ 1086214 h 1145982"/>
                <a:gd name="connsiteX25" fmla="*/ 1332753 w 1703295"/>
                <a:gd name="connsiteY25" fmla="*/ 847155 h 1145982"/>
                <a:gd name="connsiteX26" fmla="*/ 1368612 w 1703295"/>
                <a:gd name="connsiteY26" fmla="*/ 757508 h 1145982"/>
                <a:gd name="connsiteX27" fmla="*/ 1404471 w 1703295"/>
                <a:gd name="connsiteY27" fmla="*/ 799343 h 1145982"/>
                <a:gd name="connsiteX28" fmla="*/ 1494118 w 1703295"/>
                <a:gd name="connsiteY28" fmla="*/ 948755 h 1145982"/>
                <a:gd name="connsiteX29" fmla="*/ 1553883 w 1703295"/>
                <a:gd name="connsiteY29" fmla="*/ 1014496 h 1145982"/>
                <a:gd name="connsiteX30" fmla="*/ 1667436 w 1703295"/>
                <a:gd name="connsiteY30" fmla="*/ 1098167 h 1145982"/>
                <a:gd name="connsiteX31" fmla="*/ 1703295 w 1703295"/>
                <a:gd name="connsiteY31" fmla="*/ 1116096 h 1145982"/>
                <a:gd name="connsiteX32" fmla="*/ 1398495 w 1703295"/>
                <a:gd name="connsiteY32" fmla="*/ 1128049 h 1145982"/>
                <a:gd name="connsiteX33" fmla="*/ 1344706 w 1703295"/>
                <a:gd name="connsiteY33" fmla="*/ 1140002 h 1145982"/>
                <a:gd name="connsiteX34" fmla="*/ 1308848 w 1703295"/>
                <a:gd name="connsiteY34"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20734 w 1703295"/>
                <a:gd name="connsiteY3" fmla="*/ 127597 h 1145982"/>
                <a:gd name="connsiteX4" fmla="*/ 316753 w 1703295"/>
                <a:gd name="connsiteY4" fmla="*/ 315249 h 1145982"/>
                <a:gd name="connsiteX5" fmla="*/ 454212 w 1703295"/>
                <a:gd name="connsiteY5" fmla="*/ 273414 h 1145982"/>
                <a:gd name="connsiteX6" fmla="*/ 466165 w 1703295"/>
                <a:gd name="connsiteY6" fmla="*/ 566261 h 1145982"/>
                <a:gd name="connsiteX7" fmla="*/ 556839 w 1703295"/>
                <a:gd name="connsiteY7" fmla="*/ 579380 h 1145982"/>
                <a:gd name="connsiteX8" fmla="*/ 657412 w 1703295"/>
                <a:gd name="connsiteY8" fmla="*/ 584190 h 1145982"/>
                <a:gd name="connsiteX9" fmla="*/ 681318 w 1703295"/>
                <a:gd name="connsiteY9" fmla="*/ 596143 h 1145982"/>
                <a:gd name="connsiteX10" fmla="*/ 639530 w 1703295"/>
                <a:gd name="connsiteY10" fmla="*/ 619909 h 1145982"/>
                <a:gd name="connsiteX11" fmla="*/ 508000 w 1703295"/>
                <a:gd name="connsiteY11" fmla="*/ 643955 h 1145982"/>
                <a:gd name="connsiteX12" fmla="*/ 615577 w 1703295"/>
                <a:gd name="connsiteY12" fmla="*/ 661884 h 1145982"/>
                <a:gd name="connsiteX13" fmla="*/ 711200 w 1703295"/>
                <a:gd name="connsiteY13" fmla="*/ 667861 h 1145982"/>
                <a:gd name="connsiteX14" fmla="*/ 914400 w 1703295"/>
                <a:gd name="connsiteY14" fmla="*/ 715672 h 1145982"/>
                <a:gd name="connsiteX15" fmla="*/ 932330 w 1703295"/>
                <a:gd name="connsiteY15" fmla="*/ 727625 h 1145982"/>
                <a:gd name="connsiteX16" fmla="*/ 926353 w 1703295"/>
                <a:gd name="connsiteY16" fmla="*/ 841178 h 1145982"/>
                <a:gd name="connsiteX17" fmla="*/ 950259 w 1703295"/>
                <a:gd name="connsiteY17" fmla="*/ 871061 h 1145982"/>
                <a:gd name="connsiteX18" fmla="*/ 968189 w 1703295"/>
                <a:gd name="connsiteY18" fmla="*/ 877037 h 1145982"/>
                <a:gd name="connsiteX19" fmla="*/ 1010024 w 1703295"/>
                <a:gd name="connsiteY19" fmla="*/ 883014 h 1145982"/>
                <a:gd name="connsiteX20" fmla="*/ 1219200 w 1703295"/>
                <a:gd name="connsiteY20" fmla="*/ 859108 h 1145982"/>
                <a:gd name="connsiteX21" fmla="*/ 1368612 w 1703295"/>
                <a:gd name="connsiteY21" fmla="*/ 847155 h 1145982"/>
                <a:gd name="connsiteX22" fmla="*/ 1356659 w 1703295"/>
                <a:gd name="connsiteY22" fmla="*/ 888990 h 1145982"/>
                <a:gd name="connsiteX23" fmla="*/ 1344706 w 1703295"/>
                <a:gd name="connsiteY23" fmla="*/ 972661 h 1145982"/>
                <a:gd name="connsiteX24" fmla="*/ 1314824 w 1703295"/>
                <a:gd name="connsiteY24" fmla="*/ 1086214 h 1145982"/>
                <a:gd name="connsiteX25" fmla="*/ 1332753 w 1703295"/>
                <a:gd name="connsiteY25" fmla="*/ 847155 h 1145982"/>
                <a:gd name="connsiteX26" fmla="*/ 1368612 w 1703295"/>
                <a:gd name="connsiteY26" fmla="*/ 757508 h 1145982"/>
                <a:gd name="connsiteX27" fmla="*/ 1404471 w 1703295"/>
                <a:gd name="connsiteY27" fmla="*/ 799343 h 1145982"/>
                <a:gd name="connsiteX28" fmla="*/ 1494118 w 1703295"/>
                <a:gd name="connsiteY28" fmla="*/ 948755 h 1145982"/>
                <a:gd name="connsiteX29" fmla="*/ 1553883 w 1703295"/>
                <a:gd name="connsiteY29" fmla="*/ 1014496 h 1145982"/>
                <a:gd name="connsiteX30" fmla="*/ 1667436 w 1703295"/>
                <a:gd name="connsiteY30" fmla="*/ 1098167 h 1145982"/>
                <a:gd name="connsiteX31" fmla="*/ 1703295 w 1703295"/>
                <a:gd name="connsiteY31" fmla="*/ 1116096 h 1145982"/>
                <a:gd name="connsiteX32" fmla="*/ 1398495 w 1703295"/>
                <a:gd name="connsiteY32" fmla="*/ 1128049 h 1145982"/>
                <a:gd name="connsiteX33" fmla="*/ 1344706 w 1703295"/>
                <a:gd name="connsiteY33" fmla="*/ 1140002 h 1145982"/>
                <a:gd name="connsiteX34" fmla="*/ 1308848 w 1703295"/>
                <a:gd name="connsiteY34"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20734 w 1703295"/>
                <a:gd name="connsiteY3" fmla="*/ 127597 h 1145982"/>
                <a:gd name="connsiteX4" fmla="*/ 316753 w 1703295"/>
                <a:gd name="connsiteY4" fmla="*/ 315249 h 1145982"/>
                <a:gd name="connsiteX5" fmla="*/ 454212 w 1703295"/>
                <a:gd name="connsiteY5" fmla="*/ 273414 h 1145982"/>
                <a:gd name="connsiteX6" fmla="*/ 466165 w 1703295"/>
                <a:gd name="connsiteY6" fmla="*/ 566261 h 1145982"/>
                <a:gd name="connsiteX7" fmla="*/ 556839 w 1703295"/>
                <a:gd name="connsiteY7" fmla="*/ 579380 h 1145982"/>
                <a:gd name="connsiteX8" fmla="*/ 657412 w 1703295"/>
                <a:gd name="connsiteY8" fmla="*/ 584190 h 1145982"/>
                <a:gd name="connsiteX9" fmla="*/ 681318 w 1703295"/>
                <a:gd name="connsiteY9" fmla="*/ 596143 h 1145982"/>
                <a:gd name="connsiteX10" fmla="*/ 639530 w 1703295"/>
                <a:gd name="connsiteY10" fmla="*/ 619909 h 1145982"/>
                <a:gd name="connsiteX11" fmla="*/ 508000 w 1703295"/>
                <a:gd name="connsiteY11" fmla="*/ 643955 h 1145982"/>
                <a:gd name="connsiteX12" fmla="*/ 615577 w 1703295"/>
                <a:gd name="connsiteY12" fmla="*/ 661884 h 1145982"/>
                <a:gd name="connsiteX13" fmla="*/ 711200 w 1703295"/>
                <a:gd name="connsiteY13" fmla="*/ 667861 h 1145982"/>
                <a:gd name="connsiteX14" fmla="*/ 914400 w 1703295"/>
                <a:gd name="connsiteY14" fmla="*/ 715672 h 1145982"/>
                <a:gd name="connsiteX15" fmla="*/ 932330 w 1703295"/>
                <a:gd name="connsiteY15" fmla="*/ 727625 h 1145982"/>
                <a:gd name="connsiteX16" fmla="*/ 926353 w 1703295"/>
                <a:gd name="connsiteY16" fmla="*/ 841178 h 1145982"/>
                <a:gd name="connsiteX17" fmla="*/ 950259 w 1703295"/>
                <a:gd name="connsiteY17" fmla="*/ 871061 h 1145982"/>
                <a:gd name="connsiteX18" fmla="*/ 968189 w 1703295"/>
                <a:gd name="connsiteY18" fmla="*/ 877037 h 1145982"/>
                <a:gd name="connsiteX19" fmla="*/ 1010024 w 1703295"/>
                <a:gd name="connsiteY19" fmla="*/ 883014 h 1145982"/>
                <a:gd name="connsiteX20" fmla="*/ 1219200 w 1703295"/>
                <a:gd name="connsiteY20" fmla="*/ 859108 h 1145982"/>
                <a:gd name="connsiteX21" fmla="*/ 1368612 w 1703295"/>
                <a:gd name="connsiteY21" fmla="*/ 847155 h 1145982"/>
                <a:gd name="connsiteX22" fmla="*/ 1356659 w 1703295"/>
                <a:gd name="connsiteY22" fmla="*/ 888990 h 1145982"/>
                <a:gd name="connsiteX23" fmla="*/ 1344706 w 1703295"/>
                <a:gd name="connsiteY23" fmla="*/ 972661 h 1145982"/>
                <a:gd name="connsiteX24" fmla="*/ 1314824 w 1703295"/>
                <a:gd name="connsiteY24" fmla="*/ 1086214 h 1145982"/>
                <a:gd name="connsiteX25" fmla="*/ 1332753 w 1703295"/>
                <a:gd name="connsiteY25" fmla="*/ 847155 h 1145982"/>
                <a:gd name="connsiteX26" fmla="*/ 1368612 w 1703295"/>
                <a:gd name="connsiteY26" fmla="*/ 757508 h 1145982"/>
                <a:gd name="connsiteX27" fmla="*/ 1404471 w 1703295"/>
                <a:gd name="connsiteY27" fmla="*/ 799343 h 1145982"/>
                <a:gd name="connsiteX28" fmla="*/ 1494118 w 1703295"/>
                <a:gd name="connsiteY28" fmla="*/ 948755 h 1145982"/>
                <a:gd name="connsiteX29" fmla="*/ 1553883 w 1703295"/>
                <a:gd name="connsiteY29" fmla="*/ 1014496 h 1145982"/>
                <a:gd name="connsiteX30" fmla="*/ 1667436 w 1703295"/>
                <a:gd name="connsiteY30" fmla="*/ 1098167 h 1145982"/>
                <a:gd name="connsiteX31" fmla="*/ 1703295 w 1703295"/>
                <a:gd name="connsiteY31" fmla="*/ 1116096 h 1145982"/>
                <a:gd name="connsiteX32" fmla="*/ 1398495 w 1703295"/>
                <a:gd name="connsiteY32" fmla="*/ 1128049 h 1145982"/>
                <a:gd name="connsiteX33" fmla="*/ 1344706 w 1703295"/>
                <a:gd name="connsiteY33" fmla="*/ 1140002 h 1145982"/>
                <a:gd name="connsiteX34" fmla="*/ 1308848 w 1703295"/>
                <a:gd name="connsiteY34"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20734 w 1703295"/>
                <a:gd name="connsiteY3" fmla="*/ 127597 h 1145982"/>
                <a:gd name="connsiteX4" fmla="*/ 316753 w 1703295"/>
                <a:gd name="connsiteY4" fmla="*/ 315249 h 1145982"/>
                <a:gd name="connsiteX5" fmla="*/ 454212 w 1703295"/>
                <a:gd name="connsiteY5" fmla="*/ 273414 h 1145982"/>
                <a:gd name="connsiteX6" fmla="*/ 466165 w 1703295"/>
                <a:gd name="connsiteY6" fmla="*/ 566261 h 1145982"/>
                <a:gd name="connsiteX7" fmla="*/ 556839 w 1703295"/>
                <a:gd name="connsiteY7" fmla="*/ 579380 h 1145982"/>
                <a:gd name="connsiteX8" fmla="*/ 657412 w 1703295"/>
                <a:gd name="connsiteY8" fmla="*/ 584190 h 1145982"/>
                <a:gd name="connsiteX9" fmla="*/ 681318 w 1703295"/>
                <a:gd name="connsiteY9" fmla="*/ 596143 h 1145982"/>
                <a:gd name="connsiteX10" fmla="*/ 639530 w 1703295"/>
                <a:gd name="connsiteY10" fmla="*/ 619909 h 1145982"/>
                <a:gd name="connsiteX11" fmla="*/ 508000 w 1703295"/>
                <a:gd name="connsiteY11" fmla="*/ 643955 h 1145982"/>
                <a:gd name="connsiteX12" fmla="*/ 615577 w 1703295"/>
                <a:gd name="connsiteY12" fmla="*/ 661884 h 1145982"/>
                <a:gd name="connsiteX13" fmla="*/ 711200 w 1703295"/>
                <a:gd name="connsiteY13" fmla="*/ 667861 h 1145982"/>
                <a:gd name="connsiteX14" fmla="*/ 914400 w 1703295"/>
                <a:gd name="connsiteY14" fmla="*/ 715672 h 1145982"/>
                <a:gd name="connsiteX15" fmla="*/ 932330 w 1703295"/>
                <a:gd name="connsiteY15" fmla="*/ 727625 h 1145982"/>
                <a:gd name="connsiteX16" fmla="*/ 926353 w 1703295"/>
                <a:gd name="connsiteY16" fmla="*/ 841178 h 1145982"/>
                <a:gd name="connsiteX17" fmla="*/ 950259 w 1703295"/>
                <a:gd name="connsiteY17" fmla="*/ 871061 h 1145982"/>
                <a:gd name="connsiteX18" fmla="*/ 968189 w 1703295"/>
                <a:gd name="connsiteY18" fmla="*/ 877037 h 1145982"/>
                <a:gd name="connsiteX19" fmla="*/ 1010024 w 1703295"/>
                <a:gd name="connsiteY19" fmla="*/ 883014 h 1145982"/>
                <a:gd name="connsiteX20" fmla="*/ 1219200 w 1703295"/>
                <a:gd name="connsiteY20" fmla="*/ 859108 h 1145982"/>
                <a:gd name="connsiteX21" fmla="*/ 1368612 w 1703295"/>
                <a:gd name="connsiteY21" fmla="*/ 847155 h 1145982"/>
                <a:gd name="connsiteX22" fmla="*/ 1356659 w 1703295"/>
                <a:gd name="connsiteY22" fmla="*/ 888990 h 1145982"/>
                <a:gd name="connsiteX23" fmla="*/ 1344706 w 1703295"/>
                <a:gd name="connsiteY23" fmla="*/ 972661 h 1145982"/>
                <a:gd name="connsiteX24" fmla="*/ 1314824 w 1703295"/>
                <a:gd name="connsiteY24" fmla="*/ 1086214 h 1145982"/>
                <a:gd name="connsiteX25" fmla="*/ 1332753 w 1703295"/>
                <a:gd name="connsiteY25" fmla="*/ 847155 h 1145982"/>
                <a:gd name="connsiteX26" fmla="*/ 1368612 w 1703295"/>
                <a:gd name="connsiteY26" fmla="*/ 757508 h 1145982"/>
                <a:gd name="connsiteX27" fmla="*/ 1404471 w 1703295"/>
                <a:gd name="connsiteY27" fmla="*/ 799343 h 1145982"/>
                <a:gd name="connsiteX28" fmla="*/ 1494118 w 1703295"/>
                <a:gd name="connsiteY28" fmla="*/ 948755 h 1145982"/>
                <a:gd name="connsiteX29" fmla="*/ 1553883 w 1703295"/>
                <a:gd name="connsiteY29" fmla="*/ 1014496 h 1145982"/>
                <a:gd name="connsiteX30" fmla="*/ 1667436 w 1703295"/>
                <a:gd name="connsiteY30" fmla="*/ 1098167 h 1145982"/>
                <a:gd name="connsiteX31" fmla="*/ 1703295 w 1703295"/>
                <a:gd name="connsiteY31" fmla="*/ 1116096 h 1145982"/>
                <a:gd name="connsiteX32" fmla="*/ 1398495 w 1703295"/>
                <a:gd name="connsiteY32" fmla="*/ 1128049 h 1145982"/>
                <a:gd name="connsiteX33" fmla="*/ 1344706 w 1703295"/>
                <a:gd name="connsiteY33" fmla="*/ 1140002 h 1145982"/>
                <a:gd name="connsiteX34" fmla="*/ 1308848 w 1703295"/>
                <a:gd name="connsiteY34"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20734 w 1703295"/>
                <a:gd name="connsiteY3" fmla="*/ 127597 h 1145982"/>
                <a:gd name="connsiteX4" fmla="*/ 316753 w 1703295"/>
                <a:gd name="connsiteY4" fmla="*/ 315249 h 1145982"/>
                <a:gd name="connsiteX5" fmla="*/ 454212 w 1703295"/>
                <a:gd name="connsiteY5" fmla="*/ 273414 h 1145982"/>
                <a:gd name="connsiteX6" fmla="*/ 466165 w 1703295"/>
                <a:gd name="connsiteY6" fmla="*/ 566261 h 1145982"/>
                <a:gd name="connsiteX7" fmla="*/ 556839 w 1703295"/>
                <a:gd name="connsiteY7" fmla="*/ 579380 h 1145982"/>
                <a:gd name="connsiteX8" fmla="*/ 657412 w 1703295"/>
                <a:gd name="connsiteY8" fmla="*/ 584190 h 1145982"/>
                <a:gd name="connsiteX9" fmla="*/ 681318 w 1703295"/>
                <a:gd name="connsiteY9" fmla="*/ 596143 h 1145982"/>
                <a:gd name="connsiteX10" fmla="*/ 639530 w 1703295"/>
                <a:gd name="connsiteY10" fmla="*/ 619909 h 1145982"/>
                <a:gd name="connsiteX11" fmla="*/ 508000 w 1703295"/>
                <a:gd name="connsiteY11" fmla="*/ 643955 h 1145982"/>
                <a:gd name="connsiteX12" fmla="*/ 615577 w 1703295"/>
                <a:gd name="connsiteY12" fmla="*/ 661884 h 1145982"/>
                <a:gd name="connsiteX13" fmla="*/ 711200 w 1703295"/>
                <a:gd name="connsiteY13" fmla="*/ 667861 h 1145982"/>
                <a:gd name="connsiteX14" fmla="*/ 914400 w 1703295"/>
                <a:gd name="connsiteY14" fmla="*/ 715672 h 1145982"/>
                <a:gd name="connsiteX15" fmla="*/ 932330 w 1703295"/>
                <a:gd name="connsiteY15" fmla="*/ 727625 h 1145982"/>
                <a:gd name="connsiteX16" fmla="*/ 926353 w 1703295"/>
                <a:gd name="connsiteY16" fmla="*/ 841178 h 1145982"/>
                <a:gd name="connsiteX17" fmla="*/ 950259 w 1703295"/>
                <a:gd name="connsiteY17" fmla="*/ 871061 h 1145982"/>
                <a:gd name="connsiteX18" fmla="*/ 968189 w 1703295"/>
                <a:gd name="connsiteY18" fmla="*/ 877037 h 1145982"/>
                <a:gd name="connsiteX19" fmla="*/ 1010024 w 1703295"/>
                <a:gd name="connsiteY19" fmla="*/ 883014 h 1145982"/>
                <a:gd name="connsiteX20" fmla="*/ 1219200 w 1703295"/>
                <a:gd name="connsiteY20" fmla="*/ 859108 h 1145982"/>
                <a:gd name="connsiteX21" fmla="*/ 1368612 w 1703295"/>
                <a:gd name="connsiteY21" fmla="*/ 847155 h 1145982"/>
                <a:gd name="connsiteX22" fmla="*/ 1356659 w 1703295"/>
                <a:gd name="connsiteY22" fmla="*/ 888990 h 1145982"/>
                <a:gd name="connsiteX23" fmla="*/ 1344706 w 1703295"/>
                <a:gd name="connsiteY23" fmla="*/ 972661 h 1145982"/>
                <a:gd name="connsiteX24" fmla="*/ 1314824 w 1703295"/>
                <a:gd name="connsiteY24" fmla="*/ 1086214 h 1145982"/>
                <a:gd name="connsiteX25" fmla="*/ 1332753 w 1703295"/>
                <a:gd name="connsiteY25" fmla="*/ 847155 h 1145982"/>
                <a:gd name="connsiteX26" fmla="*/ 1368612 w 1703295"/>
                <a:gd name="connsiteY26" fmla="*/ 757508 h 1145982"/>
                <a:gd name="connsiteX27" fmla="*/ 1404471 w 1703295"/>
                <a:gd name="connsiteY27" fmla="*/ 799343 h 1145982"/>
                <a:gd name="connsiteX28" fmla="*/ 1494118 w 1703295"/>
                <a:gd name="connsiteY28" fmla="*/ 948755 h 1145982"/>
                <a:gd name="connsiteX29" fmla="*/ 1553883 w 1703295"/>
                <a:gd name="connsiteY29" fmla="*/ 1014496 h 1145982"/>
                <a:gd name="connsiteX30" fmla="*/ 1667436 w 1703295"/>
                <a:gd name="connsiteY30" fmla="*/ 1098167 h 1145982"/>
                <a:gd name="connsiteX31" fmla="*/ 1703295 w 1703295"/>
                <a:gd name="connsiteY31" fmla="*/ 1116096 h 1145982"/>
                <a:gd name="connsiteX32" fmla="*/ 1398495 w 1703295"/>
                <a:gd name="connsiteY32" fmla="*/ 1128049 h 1145982"/>
                <a:gd name="connsiteX33" fmla="*/ 1344706 w 1703295"/>
                <a:gd name="connsiteY33" fmla="*/ 1140002 h 1145982"/>
                <a:gd name="connsiteX34" fmla="*/ 1308848 w 1703295"/>
                <a:gd name="connsiteY34"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20734 w 1703295"/>
                <a:gd name="connsiteY3" fmla="*/ 127597 h 1145982"/>
                <a:gd name="connsiteX4" fmla="*/ 316753 w 1703295"/>
                <a:gd name="connsiteY4" fmla="*/ 315249 h 1145982"/>
                <a:gd name="connsiteX5" fmla="*/ 454212 w 1703295"/>
                <a:gd name="connsiteY5" fmla="*/ 273414 h 1145982"/>
                <a:gd name="connsiteX6" fmla="*/ 466165 w 1703295"/>
                <a:gd name="connsiteY6" fmla="*/ 566261 h 1145982"/>
                <a:gd name="connsiteX7" fmla="*/ 556839 w 1703295"/>
                <a:gd name="connsiteY7" fmla="*/ 579380 h 1145982"/>
                <a:gd name="connsiteX8" fmla="*/ 657412 w 1703295"/>
                <a:gd name="connsiteY8" fmla="*/ 584190 h 1145982"/>
                <a:gd name="connsiteX9" fmla="*/ 681318 w 1703295"/>
                <a:gd name="connsiteY9" fmla="*/ 596143 h 1145982"/>
                <a:gd name="connsiteX10" fmla="*/ 639530 w 1703295"/>
                <a:gd name="connsiteY10" fmla="*/ 619909 h 1145982"/>
                <a:gd name="connsiteX11" fmla="*/ 508000 w 1703295"/>
                <a:gd name="connsiteY11" fmla="*/ 643955 h 1145982"/>
                <a:gd name="connsiteX12" fmla="*/ 615577 w 1703295"/>
                <a:gd name="connsiteY12" fmla="*/ 661884 h 1145982"/>
                <a:gd name="connsiteX13" fmla="*/ 711200 w 1703295"/>
                <a:gd name="connsiteY13" fmla="*/ 667861 h 1145982"/>
                <a:gd name="connsiteX14" fmla="*/ 914400 w 1703295"/>
                <a:gd name="connsiteY14" fmla="*/ 715672 h 1145982"/>
                <a:gd name="connsiteX15" fmla="*/ 932330 w 1703295"/>
                <a:gd name="connsiteY15" fmla="*/ 727625 h 1145982"/>
                <a:gd name="connsiteX16" fmla="*/ 926353 w 1703295"/>
                <a:gd name="connsiteY16" fmla="*/ 841178 h 1145982"/>
                <a:gd name="connsiteX17" fmla="*/ 950259 w 1703295"/>
                <a:gd name="connsiteY17" fmla="*/ 871061 h 1145982"/>
                <a:gd name="connsiteX18" fmla="*/ 968189 w 1703295"/>
                <a:gd name="connsiteY18" fmla="*/ 877037 h 1145982"/>
                <a:gd name="connsiteX19" fmla="*/ 1010024 w 1703295"/>
                <a:gd name="connsiteY19" fmla="*/ 883014 h 1145982"/>
                <a:gd name="connsiteX20" fmla="*/ 1219200 w 1703295"/>
                <a:gd name="connsiteY20" fmla="*/ 859108 h 1145982"/>
                <a:gd name="connsiteX21" fmla="*/ 1368612 w 1703295"/>
                <a:gd name="connsiteY21" fmla="*/ 847155 h 1145982"/>
                <a:gd name="connsiteX22" fmla="*/ 1356659 w 1703295"/>
                <a:gd name="connsiteY22" fmla="*/ 888990 h 1145982"/>
                <a:gd name="connsiteX23" fmla="*/ 1344706 w 1703295"/>
                <a:gd name="connsiteY23" fmla="*/ 972661 h 1145982"/>
                <a:gd name="connsiteX24" fmla="*/ 1314824 w 1703295"/>
                <a:gd name="connsiteY24" fmla="*/ 1086214 h 1145982"/>
                <a:gd name="connsiteX25" fmla="*/ 1332753 w 1703295"/>
                <a:gd name="connsiteY25" fmla="*/ 847155 h 1145982"/>
                <a:gd name="connsiteX26" fmla="*/ 1368612 w 1703295"/>
                <a:gd name="connsiteY26" fmla="*/ 757508 h 1145982"/>
                <a:gd name="connsiteX27" fmla="*/ 1404471 w 1703295"/>
                <a:gd name="connsiteY27" fmla="*/ 799343 h 1145982"/>
                <a:gd name="connsiteX28" fmla="*/ 1494118 w 1703295"/>
                <a:gd name="connsiteY28" fmla="*/ 948755 h 1145982"/>
                <a:gd name="connsiteX29" fmla="*/ 1553883 w 1703295"/>
                <a:gd name="connsiteY29" fmla="*/ 1014496 h 1145982"/>
                <a:gd name="connsiteX30" fmla="*/ 1667436 w 1703295"/>
                <a:gd name="connsiteY30" fmla="*/ 1098167 h 1145982"/>
                <a:gd name="connsiteX31" fmla="*/ 1703295 w 1703295"/>
                <a:gd name="connsiteY31" fmla="*/ 1116096 h 1145982"/>
                <a:gd name="connsiteX32" fmla="*/ 1398495 w 1703295"/>
                <a:gd name="connsiteY32" fmla="*/ 1128049 h 1145982"/>
                <a:gd name="connsiteX33" fmla="*/ 1344706 w 1703295"/>
                <a:gd name="connsiteY33" fmla="*/ 1140002 h 1145982"/>
                <a:gd name="connsiteX34" fmla="*/ 1308848 w 1703295"/>
                <a:gd name="connsiteY34"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20734 w 1703295"/>
                <a:gd name="connsiteY3" fmla="*/ 127597 h 1145982"/>
                <a:gd name="connsiteX4" fmla="*/ 316753 w 1703295"/>
                <a:gd name="connsiteY4" fmla="*/ 315249 h 1145982"/>
                <a:gd name="connsiteX5" fmla="*/ 454212 w 1703295"/>
                <a:gd name="connsiteY5" fmla="*/ 273414 h 1145982"/>
                <a:gd name="connsiteX6" fmla="*/ 466165 w 1703295"/>
                <a:gd name="connsiteY6" fmla="*/ 566261 h 1145982"/>
                <a:gd name="connsiteX7" fmla="*/ 556839 w 1703295"/>
                <a:gd name="connsiteY7" fmla="*/ 579380 h 1145982"/>
                <a:gd name="connsiteX8" fmla="*/ 657412 w 1703295"/>
                <a:gd name="connsiteY8" fmla="*/ 584190 h 1145982"/>
                <a:gd name="connsiteX9" fmla="*/ 681318 w 1703295"/>
                <a:gd name="connsiteY9" fmla="*/ 596143 h 1145982"/>
                <a:gd name="connsiteX10" fmla="*/ 639530 w 1703295"/>
                <a:gd name="connsiteY10" fmla="*/ 619909 h 1145982"/>
                <a:gd name="connsiteX11" fmla="*/ 508000 w 1703295"/>
                <a:gd name="connsiteY11" fmla="*/ 643955 h 1145982"/>
                <a:gd name="connsiteX12" fmla="*/ 615577 w 1703295"/>
                <a:gd name="connsiteY12" fmla="*/ 661884 h 1145982"/>
                <a:gd name="connsiteX13" fmla="*/ 711200 w 1703295"/>
                <a:gd name="connsiteY13" fmla="*/ 667861 h 1145982"/>
                <a:gd name="connsiteX14" fmla="*/ 914400 w 1703295"/>
                <a:gd name="connsiteY14" fmla="*/ 715672 h 1145982"/>
                <a:gd name="connsiteX15" fmla="*/ 932330 w 1703295"/>
                <a:gd name="connsiteY15" fmla="*/ 727625 h 1145982"/>
                <a:gd name="connsiteX16" fmla="*/ 926353 w 1703295"/>
                <a:gd name="connsiteY16" fmla="*/ 841178 h 1145982"/>
                <a:gd name="connsiteX17" fmla="*/ 950259 w 1703295"/>
                <a:gd name="connsiteY17" fmla="*/ 871061 h 1145982"/>
                <a:gd name="connsiteX18" fmla="*/ 968189 w 1703295"/>
                <a:gd name="connsiteY18" fmla="*/ 877037 h 1145982"/>
                <a:gd name="connsiteX19" fmla="*/ 1010024 w 1703295"/>
                <a:gd name="connsiteY19" fmla="*/ 883014 h 1145982"/>
                <a:gd name="connsiteX20" fmla="*/ 1219200 w 1703295"/>
                <a:gd name="connsiteY20" fmla="*/ 859108 h 1145982"/>
                <a:gd name="connsiteX21" fmla="*/ 1368612 w 1703295"/>
                <a:gd name="connsiteY21" fmla="*/ 847155 h 1145982"/>
                <a:gd name="connsiteX22" fmla="*/ 1356659 w 1703295"/>
                <a:gd name="connsiteY22" fmla="*/ 888990 h 1145982"/>
                <a:gd name="connsiteX23" fmla="*/ 1344706 w 1703295"/>
                <a:gd name="connsiteY23" fmla="*/ 972661 h 1145982"/>
                <a:gd name="connsiteX24" fmla="*/ 1314824 w 1703295"/>
                <a:gd name="connsiteY24" fmla="*/ 1086214 h 1145982"/>
                <a:gd name="connsiteX25" fmla="*/ 1332753 w 1703295"/>
                <a:gd name="connsiteY25" fmla="*/ 847155 h 1145982"/>
                <a:gd name="connsiteX26" fmla="*/ 1368612 w 1703295"/>
                <a:gd name="connsiteY26" fmla="*/ 757508 h 1145982"/>
                <a:gd name="connsiteX27" fmla="*/ 1404471 w 1703295"/>
                <a:gd name="connsiteY27" fmla="*/ 799343 h 1145982"/>
                <a:gd name="connsiteX28" fmla="*/ 1494118 w 1703295"/>
                <a:gd name="connsiteY28" fmla="*/ 948755 h 1145982"/>
                <a:gd name="connsiteX29" fmla="*/ 1553883 w 1703295"/>
                <a:gd name="connsiteY29" fmla="*/ 1014496 h 1145982"/>
                <a:gd name="connsiteX30" fmla="*/ 1667436 w 1703295"/>
                <a:gd name="connsiteY30" fmla="*/ 1098167 h 1145982"/>
                <a:gd name="connsiteX31" fmla="*/ 1703295 w 1703295"/>
                <a:gd name="connsiteY31" fmla="*/ 1116096 h 1145982"/>
                <a:gd name="connsiteX32" fmla="*/ 1398495 w 1703295"/>
                <a:gd name="connsiteY32" fmla="*/ 1128049 h 1145982"/>
                <a:gd name="connsiteX33" fmla="*/ 1344706 w 1703295"/>
                <a:gd name="connsiteY33" fmla="*/ 1140002 h 1145982"/>
                <a:gd name="connsiteX34" fmla="*/ 1308848 w 1703295"/>
                <a:gd name="connsiteY34" fmla="*/ 1145978 h 1145982"/>
                <a:gd name="connsiteX0" fmla="*/ 0 w 1703295"/>
                <a:gd name="connsiteY0" fmla="*/ 22402 h 1145982"/>
                <a:gd name="connsiteX1" fmla="*/ 167342 w 1703295"/>
                <a:gd name="connsiteY1" fmla="*/ 10449 h 1145982"/>
                <a:gd name="connsiteX2" fmla="*/ 185271 w 1703295"/>
                <a:gd name="connsiteY2" fmla="*/ 177790 h 1145982"/>
                <a:gd name="connsiteX3" fmla="*/ 420734 w 1703295"/>
                <a:gd name="connsiteY3" fmla="*/ 127597 h 1145982"/>
                <a:gd name="connsiteX4" fmla="*/ 316753 w 1703295"/>
                <a:gd name="connsiteY4" fmla="*/ 315249 h 1145982"/>
                <a:gd name="connsiteX5" fmla="*/ 454212 w 1703295"/>
                <a:gd name="connsiteY5" fmla="*/ 273414 h 1145982"/>
                <a:gd name="connsiteX6" fmla="*/ 466165 w 1703295"/>
                <a:gd name="connsiteY6" fmla="*/ 566261 h 1145982"/>
                <a:gd name="connsiteX7" fmla="*/ 556839 w 1703295"/>
                <a:gd name="connsiteY7" fmla="*/ 579380 h 1145982"/>
                <a:gd name="connsiteX8" fmla="*/ 657412 w 1703295"/>
                <a:gd name="connsiteY8" fmla="*/ 584190 h 1145982"/>
                <a:gd name="connsiteX9" fmla="*/ 681318 w 1703295"/>
                <a:gd name="connsiteY9" fmla="*/ 596143 h 1145982"/>
                <a:gd name="connsiteX10" fmla="*/ 639530 w 1703295"/>
                <a:gd name="connsiteY10" fmla="*/ 619909 h 1145982"/>
                <a:gd name="connsiteX11" fmla="*/ 508000 w 1703295"/>
                <a:gd name="connsiteY11" fmla="*/ 643955 h 1145982"/>
                <a:gd name="connsiteX12" fmla="*/ 615577 w 1703295"/>
                <a:gd name="connsiteY12" fmla="*/ 661884 h 1145982"/>
                <a:gd name="connsiteX13" fmla="*/ 711200 w 1703295"/>
                <a:gd name="connsiteY13" fmla="*/ 667861 h 1145982"/>
                <a:gd name="connsiteX14" fmla="*/ 914400 w 1703295"/>
                <a:gd name="connsiteY14" fmla="*/ 715672 h 1145982"/>
                <a:gd name="connsiteX15" fmla="*/ 932330 w 1703295"/>
                <a:gd name="connsiteY15" fmla="*/ 727625 h 1145982"/>
                <a:gd name="connsiteX16" fmla="*/ 926353 w 1703295"/>
                <a:gd name="connsiteY16" fmla="*/ 841178 h 1145982"/>
                <a:gd name="connsiteX17" fmla="*/ 950259 w 1703295"/>
                <a:gd name="connsiteY17" fmla="*/ 871061 h 1145982"/>
                <a:gd name="connsiteX18" fmla="*/ 968189 w 1703295"/>
                <a:gd name="connsiteY18" fmla="*/ 877037 h 1145982"/>
                <a:gd name="connsiteX19" fmla="*/ 1010024 w 1703295"/>
                <a:gd name="connsiteY19" fmla="*/ 883014 h 1145982"/>
                <a:gd name="connsiteX20" fmla="*/ 1219200 w 1703295"/>
                <a:gd name="connsiteY20" fmla="*/ 859108 h 1145982"/>
                <a:gd name="connsiteX21" fmla="*/ 1368612 w 1703295"/>
                <a:gd name="connsiteY21" fmla="*/ 847155 h 1145982"/>
                <a:gd name="connsiteX22" fmla="*/ 1356659 w 1703295"/>
                <a:gd name="connsiteY22" fmla="*/ 888990 h 1145982"/>
                <a:gd name="connsiteX23" fmla="*/ 1344706 w 1703295"/>
                <a:gd name="connsiteY23" fmla="*/ 972661 h 1145982"/>
                <a:gd name="connsiteX24" fmla="*/ 1314824 w 1703295"/>
                <a:gd name="connsiteY24" fmla="*/ 1086214 h 1145982"/>
                <a:gd name="connsiteX25" fmla="*/ 1332753 w 1703295"/>
                <a:gd name="connsiteY25" fmla="*/ 847155 h 1145982"/>
                <a:gd name="connsiteX26" fmla="*/ 1368612 w 1703295"/>
                <a:gd name="connsiteY26" fmla="*/ 757508 h 1145982"/>
                <a:gd name="connsiteX27" fmla="*/ 1404471 w 1703295"/>
                <a:gd name="connsiteY27" fmla="*/ 799343 h 1145982"/>
                <a:gd name="connsiteX28" fmla="*/ 1494118 w 1703295"/>
                <a:gd name="connsiteY28" fmla="*/ 948755 h 1145982"/>
                <a:gd name="connsiteX29" fmla="*/ 1553883 w 1703295"/>
                <a:gd name="connsiteY29" fmla="*/ 1014496 h 1145982"/>
                <a:gd name="connsiteX30" fmla="*/ 1667436 w 1703295"/>
                <a:gd name="connsiteY30" fmla="*/ 1098167 h 1145982"/>
                <a:gd name="connsiteX31" fmla="*/ 1703295 w 1703295"/>
                <a:gd name="connsiteY31" fmla="*/ 1116096 h 1145982"/>
                <a:gd name="connsiteX32" fmla="*/ 1398495 w 1703295"/>
                <a:gd name="connsiteY32" fmla="*/ 1128049 h 1145982"/>
                <a:gd name="connsiteX33" fmla="*/ 1344706 w 1703295"/>
                <a:gd name="connsiteY33" fmla="*/ 1140002 h 1145982"/>
                <a:gd name="connsiteX34" fmla="*/ 1308848 w 1703295"/>
                <a:gd name="connsiteY34" fmla="*/ 1145978 h 1145982"/>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556839 w 1703295"/>
                <a:gd name="connsiteY7" fmla="*/ 568931 h 1135533"/>
                <a:gd name="connsiteX8" fmla="*/ 657412 w 1703295"/>
                <a:gd name="connsiteY8" fmla="*/ 573741 h 1135533"/>
                <a:gd name="connsiteX9" fmla="*/ 681318 w 1703295"/>
                <a:gd name="connsiteY9" fmla="*/ 585694 h 1135533"/>
                <a:gd name="connsiteX10" fmla="*/ 639530 w 1703295"/>
                <a:gd name="connsiteY10" fmla="*/ 609460 h 1135533"/>
                <a:gd name="connsiteX11" fmla="*/ 508000 w 1703295"/>
                <a:gd name="connsiteY11" fmla="*/ 633506 h 1135533"/>
                <a:gd name="connsiteX12" fmla="*/ 615577 w 1703295"/>
                <a:gd name="connsiteY12" fmla="*/ 651435 h 1135533"/>
                <a:gd name="connsiteX13" fmla="*/ 711200 w 1703295"/>
                <a:gd name="connsiteY13" fmla="*/ 657412 h 1135533"/>
                <a:gd name="connsiteX14" fmla="*/ 914400 w 1703295"/>
                <a:gd name="connsiteY14" fmla="*/ 705223 h 1135533"/>
                <a:gd name="connsiteX15" fmla="*/ 932330 w 1703295"/>
                <a:gd name="connsiteY15" fmla="*/ 717176 h 1135533"/>
                <a:gd name="connsiteX16" fmla="*/ 926353 w 1703295"/>
                <a:gd name="connsiteY16" fmla="*/ 830729 h 1135533"/>
                <a:gd name="connsiteX17" fmla="*/ 950259 w 1703295"/>
                <a:gd name="connsiteY17" fmla="*/ 860612 h 1135533"/>
                <a:gd name="connsiteX18" fmla="*/ 968189 w 1703295"/>
                <a:gd name="connsiteY18" fmla="*/ 866588 h 1135533"/>
                <a:gd name="connsiteX19" fmla="*/ 1010024 w 1703295"/>
                <a:gd name="connsiteY19" fmla="*/ 872565 h 1135533"/>
                <a:gd name="connsiteX20" fmla="*/ 1219200 w 1703295"/>
                <a:gd name="connsiteY20" fmla="*/ 848659 h 1135533"/>
                <a:gd name="connsiteX21" fmla="*/ 1368612 w 1703295"/>
                <a:gd name="connsiteY21" fmla="*/ 836706 h 1135533"/>
                <a:gd name="connsiteX22" fmla="*/ 1356659 w 1703295"/>
                <a:gd name="connsiteY22" fmla="*/ 878541 h 1135533"/>
                <a:gd name="connsiteX23" fmla="*/ 1344706 w 1703295"/>
                <a:gd name="connsiteY23" fmla="*/ 962212 h 1135533"/>
                <a:gd name="connsiteX24" fmla="*/ 1314824 w 1703295"/>
                <a:gd name="connsiteY24" fmla="*/ 1075765 h 1135533"/>
                <a:gd name="connsiteX25" fmla="*/ 1332753 w 1703295"/>
                <a:gd name="connsiteY25" fmla="*/ 836706 h 1135533"/>
                <a:gd name="connsiteX26" fmla="*/ 1368612 w 1703295"/>
                <a:gd name="connsiteY26" fmla="*/ 747059 h 1135533"/>
                <a:gd name="connsiteX27" fmla="*/ 1404471 w 1703295"/>
                <a:gd name="connsiteY27" fmla="*/ 788894 h 1135533"/>
                <a:gd name="connsiteX28" fmla="*/ 1494118 w 1703295"/>
                <a:gd name="connsiteY28" fmla="*/ 938306 h 1135533"/>
                <a:gd name="connsiteX29" fmla="*/ 1553883 w 1703295"/>
                <a:gd name="connsiteY29" fmla="*/ 1004047 h 1135533"/>
                <a:gd name="connsiteX30" fmla="*/ 1667436 w 1703295"/>
                <a:gd name="connsiteY30" fmla="*/ 1087718 h 1135533"/>
                <a:gd name="connsiteX31" fmla="*/ 1703295 w 1703295"/>
                <a:gd name="connsiteY31" fmla="*/ 1105647 h 1135533"/>
                <a:gd name="connsiteX32" fmla="*/ 1398495 w 1703295"/>
                <a:gd name="connsiteY32" fmla="*/ 1117600 h 1135533"/>
                <a:gd name="connsiteX33" fmla="*/ 1344706 w 1703295"/>
                <a:gd name="connsiteY33" fmla="*/ 1129553 h 1135533"/>
                <a:gd name="connsiteX34" fmla="*/ 1308848 w 1703295"/>
                <a:gd name="connsiteY34"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556839 w 1703295"/>
                <a:gd name="connsiteY7" fmla="*/ 568931 h 1135533"/>
                <a:gd name="connsiteX8" fmla="*/ 657412 w 1703295"/>
                <a:gd name="connsiteY8" fmla="*/ 573741 h 1135533"/>
                <a:gd name="connsiteX9" fmla="*/ 681318 w 1703295"/>
                <a:gd name="connsiteY9" fmla="*/ 585694 h 1135533"/>
                <a:gd name="connsiteX10" fmla="*/ 639530 w 1703295"/>
                <a:gd name="connsiteY10" fmla="*/ 609460 h 1135533"/>
                <a:gd name="connsiteX11" fmla="*/ 508000 w 1703295"/>
                <a:gd name="connsiteY11" fmla="*/ 633506 h 1135533"/>
                <a:gd name="connsiteX12" fmla="*/ 615577 w 1703295"/>
                <a:gd name="connsiteY12" fmla="*/ 651435 h 1135533"/>
                <a:gd name="connsiteX13" fmla="*/ 711200 w 1703295"/>
                <a:gd name="connsiteY13" fmla="*/ 657412 h 1135533"/>
                <a:gd name="connsiteX14" fmla="*/ 914400 w 1703295"/>
                <a:gd name="connsiteY14" fmla="*/ 705223 h 1135533"/>
                <a:gd name="connsiteX15" fmla="*/ 932330 w 1703295"/>
                <a:gd name="connsiteY15" fmla="*/ 717176 h 1135533"/>
                <a:gd name="connsiteX16" fmla="*/ 926353 w 1703295"/>
                <a:gd name="connsiteY16" fmla="*/ 830729 h 1135533"/>
                <a:gd name="connsiteX17" fmla="*/ 950259 w 1703295"/>
                <a:gd name="connsiteY17" fmla="*/ 860612 h 1135533"/>
                <a:gd name="connsiteX18" fmla="*/ 968189 w 1703295"/>
                <a:gd name="connsiteY18" fmla="*/ 866588 h 1135533"/>
                <a:gd name="connsiteX19" fmla="*/ 1010024 w 1703295"/>
                <a:gd name="connsiteY19" fmla="*/ 872565 h 1135533"/>
                <a:gd name="connsiteX20" fmla="*/ 1219200 w 1703295"/>
                <a:gd name="connsiteY20" fmla="*/ 848659 h 1135533"/>
                <a:gd name="connsiteX21" fmla="*/ 1368612 w 1703295"/>
                <a:gd name="connsiteY21" fmla="*/ 836706 h 1135533"/>
                <a:gd name="connsiteX22" fmla="*/ 1356659 w 1703295"/>
                <a:gd name="connsiteY22" fmla="*/ 878541 h 1135533"/>
                <a:gd name="connsiteX23" fmla="*/ 1344706 w 1703295"/>
                <a:gd name="connsiteY23" fmla="*/ 962212 h 1135533"/>
                <a:gd name="connsiteX24" fmla="*/ 1314824 w 1703295"/>
                <a:gd name="connsiteY24" fmla="*/ 1075765 h 1135533"/>
                <a:gd name="connsiteX25" fmla="*/ 1332753 w 1703295"/>
                <a:gd name="connsiteY25" fmla="*/ 836706 h 1135533"/>
                <a:gd name="connsiteX26" fmla="*/ 1368612 w 1703295"/>
                <a:gd name="connsiteY26" fmla="*/ 747059 h 1135533"/>
                <a:gd name="connsiteX27" fmla="*/ 1404471 w 1703295"/>
                <a:gd name="connsiteY27" fmla="*/ 788894 h 1135533"/>
                <a:gd name="connsiteX28" fmla="*/ 1494118 w 1703295"/>
                <a:gd name="connsiteY28" fmla="*/ 938306 h 1135533"/>
                <a:gd name="connsiteX29" fmla="*/ 1553883 w 1703295"/>
                <a:gd name="connsiteY29" fmla="*/ 1004047 h 1135533"/>
                <a:gd name="connsiteX30" fmla="*/ 1667436 w 1703295"/>
                <a:gd name="connsiteY30" fmla="*/ 1087718 h 1135533"/>
                <a:gd name="connsiteX31" fmla="*/ 1703295 w 1703295"/>
                <a:gd name="connsiteY31" fmla="*/ 1105647 h 1135533"/>
                <a:gd name="connsiteX32" fmla="*/ 1398495 w 1703295"/>
                <a:gd name="connsiteY32" fmla="*/ 1117600 h 1135533"/>
                <a:gd name="connsiteX33" fmla="*/ 1344706 w 1703295"/>
                <a:gd name="connsiteY33" fmla="*/ 1129553 h 1135533"/>
                <a:gd name="connsiteX34" fmla="*/ 1308848 w 1703295"/>
                <a:gd name="connsiteY34"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556839 w 1703295"/>
                <a:gd name="connsiteY7" fmla="*/ 568931 h 1135533"/>
                <a:gd name="connsiteX8" fmla="*/ 657412 w 1703295"/>
                <a:gd name="connsiteY8" fmla="*/ 573741 h 1135533"/>
                <a:gd name="connsiteX9" fmla="*/ 681318 w 1703295"/>
                <a:gd name="connsiteY9" fmla="*/ 585694 h 1135533"/>
                <a:gd name="connsiteX10" fmla="*/ 639530 w 1703295"/>
                <a:gd name="connsiteY10" fmla="*/ 609460 h 1135533"/>
                <a:gd name="connsiteX11" fmla="*/ 508000 w 1703295"/>
                <a:gd name="connsiteY11" fmla="*/ 633506 h 1135533"/>
                <a:gd name="connsiteX12" fmla="*/ 615577 w 1703295"/>
                <a:gd name="connsiteY12" fmla="*/ 651435 h 1135533"/>
                <a:gd name="connsiteX13" fmla="*/ 711200 w 1703295"/>
                <a:gd name="connsiteY13" fmla="*/ 657412 h 1135533"/>
                <a:gd name="connsiteX14" fmla="*/ 914400 w 1703295"/>
                <a:gd name="connsiteY14" fmla="*/ 705223 h 1135533"/>
                <a:gd name="connsiteX15" fmla="*/ 932330 w 1703295"/>
                <a:gd name="connsiteY15" fmla="*/ 717176 h 1135533"/>
                <a:gd name="connsiteX16" fmla="*/ 926353 w 1703295"/>
                <a:gd name="connsiteY16" fmla="*/ 830729 h 1135533"/>
                <a:gd name="connsiteX17" fmla="*/ 950259 w 1703295"/>
                <a:gd name="connsiteY17" fmla="*/ 860612 h 1135533"/>
                <a:gd name="connsiteX18" fmla="*/ 968189 w 1703295"/>
                <a:gd name="connsiteY18" fmla="*/ 866588 h 1135533"/>
                <a:gd name="connsiteX19" fmla="*/ 1010024 w 1703295"/>
                <a:gd name="connsiteY19" fmla="*/ 872565 h 1135533"/>
                <a:gd name="connsiteX20" fmla="*/ 1219200 w 1703295"/>
                <a:gd name="connsiteY20" fmla="*/ 848659 h 1135533"/>
                <a:gd name="connsiteX21" fmla="*/ 1368612 w 1703295"/>
                <a:gd name="connsiteY21" fmla="*/ 836706 h 1135533"/>
                <a:gd name="connsiteX22" fmla="*/ 1356659 w 1703295"/>
                <a:gd name="connsiteY22" fmla="*/ 878541 h 1135533"/>
                <a:gd name="connsiteX23" fmla="*/ 1344706 w 1703295"/>
                <a:gd name="connsiteY23" fmla="*/ 962212 h 1135533"/>
                <a:gd name="connsiteX24" fmla="*/ 1314824 w 1703295"/>
                <a:gd name="connsiteY24" fmla="*/ 1075765 h 1135533"/>
                <a:gd name="connsiteX25" fmla="*/ 1332753 w 1703295"/>
                <a:gd name="connsiteY25" fmla="*/ 836706 h 1135533"/>
                <a:gd name="connsiteX26" fmla="*/ 1368612 w 1703295"/>
                <a:gd name="connsiteY26" fmla="*/ 747059 h 1135533"/>
                <a:gd name="connsiteX27" fmla="*/ 1404471 w 1703295"/>
                <a:gd name="connsiteY27" fmla="*/ 788894 h 1135533"/>
                <a:gd name="connsiteX28" fmla="*/ 1494118 w 1703295"/>
                <a:gd name="connsiteY28" fmla="*/ 938306 h 1135533"/>
                <a:gd name="connsiteX29" fmla="*/ 1553883 w 1703295"/>
                <a:gd name="connsiteY29" fmla="*/ 1004047 h 1135533"/>
                <a:gd name="connsiteX30" fmla="*/ 1667436 w 1703295"/>
                <a:gd name="connsiteY30" fmla="*/ 1087718 h 1135533"/>
                <a:gd name="connsiteX31" fmla="*/ 1703295 w 1703295"/>
                <a:gd name="connsiteY31" fmla="*/ 1105647 h 1135533"/>
                <a:gd name="connsiteX32" fmla="*/ 1398495 w 1703295"/>
                <a:gd name="connsiteY32" fmla="*/ 1117600 h 1135533"/>
                <a:gd name="connsiteX33" fmla="*/ 1344706 w 1703295"/>
                <a:gd name="connsiteY33" fmla="*/ 1129553 h 1135533"/>
                <a:gd name="connsiteX34" fmla="*/ 1308848 w 1703295"/>
                <a:gd name="connsiteY34"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7412 w 1703295"/>
                <a:gd name="connsiteY7" fmla="*/ 573741 h 1135533"/>
                <a:gd name="connsiteX8" fmla="*/ 681318 w 1703295"/>
                <a:gd name="connsiteY8" fmla="*/ 585694 h 1135533"/>
                <a:gd name="connsiteX9" fmla="*/ 639530 w 1703295"/>
                <a:gd name="connsiteY9" fmla="*/ 609460 h 1135533"/>
                <a:gd name="connsiteX10" fmla="*/ 508000 w 1703295"/>
                <a:gd name="connsiteY10" fmla="*/ 633506 h 1135533"/>
                <a:gd name="connsiteX11" fmla="*/ 615577 w 1703295"/>
                <a:gd name="connsiteY11" fmla="*/ 651435 h 1135533"/>
                <a:gd name="connsiteX12" fmla="*/ 711200 w 1703295"/>
                <a:gd name="connsiteY12" fmla="*/ 657412 h 1135533"/>
                <a:gd name="connsiteX13" fmla="*/ 914400 w 1703295"/>
                <a:gd name="connsiteY13" fmla="*/ 705223 h 1135533"/>
                <a:gd name="connsiteX14" fmla="*/ 932330 w 1703295"/>
                <a:gd name="connsiteY14" fmla="*/ 717176 h 1135533"/>
                <a:gd name="connsiteX15" fmla="*/ 926353 w 1703295"/>
                <a:gd name="connsiteY15" fmla="*/ 830729 h 1135533"/>
                <a:gd name="connsiteX16" fmla="*/ 950259 w 1703295"/>
                <a:gd name="connsiteY16" fmla="*/ 860612 h 1135533"/>
                <a:gd name="connsiteX17" fmla="*/ 968189 w 1703295"/>
                <a:gd name="connsiteY17" fmla="*/ 866588 h 1135533"/>
                <a:gd name="connsiteX18" fmla="*/ 1010024 w 1703295"/>
                <a:gd name="connsiteY18" fmla="*/ 872565 h 1135533"/>
                <a:gd name="connsiteX19" fmla="*/ 1219200 w 1703295"/>
                <a:gd name="connsiteY19" fmla="*/ 848659 h 1135533"/>
                <a:gd name="connsiteX20" fmla="*/ 1368612 w 1703295"/>
                <a:gd name="connsiteY20" fmla="*/ 836706 h 1135533"/>
                <a:gd name="connsiteX21" fmla="*/ 1356659 w 1703295"/>
                <a:gd name="connsiteY21" fmla="*/ 878541 h 1135533"/>
                <a:gd name="connsiteX22" fmla="*/ 1344706 w 1703295"/>
                <a:gd name="connsiteY22" fmla="*/ 962212 h 1135533"/>
                <a:gd name="connsiteX23" fmla="*/ 1314824 w 1703295"/>
                <a:gd name="connsiteY23" fmla="*/ 1075765 h 1135533"/>
                <a:gd name="connsiteX24" fmla="*/ 1332753 w 1703295"/>
                <a:gd name="connsiteY24" fmla="*/ 836706 h 1135533"/>
                <a:gd name="connsiteX25" fmla="*/ 1368612 w 1703295"/>
                <a:gd name="connsiteY25" fmla="*/ 747059 h 1135533"/>
                <a:gd name="connsiteX26" fmla="*/ 1404471 w 1703295"/>
                <a:gd name="connsiteY26" fmla="*/ 788894 h 1135533"/>
                <a:gd name="connsiteX27" fmla="*/ 1494118 w 1703295"/>
                <a:gd name="connsiteY27" fmla="*/ 938306 h 1135533"/>
                <a:gd name="connsiteX28" fmla="*/ 1553883 w 1703295"/>
                <a:gd name="connsiteY28" fmla="*/ 1004047 h 1135533"/>
                <a:gd name="connsiteX29" fmla="*/ 1667436 w 1703295"/>
                <a:gd name="connsiteY29" fmla="*/ 1087718 h 1135533"/>
                <a:gd name="connsiteX30" fmla="*/ 1703295 w 1703295"/>
                <a:gd name="connsiteY30" fmla="*/ 1105647 h 1135533"/>
                <a:gd name="connsiteX31" fmla="*/ 1398495 w 1703295"/>
                <a:gd name="connsiteY31" fmla="*/ 1117600 h 1135533"/>
                <a:gd name="connsiteX32" fmla="*/ 1344706 w 1703295"/>
                <a:gd name="connsiteY32" fmla="*/ 1129553 h 1135533"/>
                <a:gd name="connsiteX33" fmla="*/ 1308848 w 1703295"/>
                <a:gd name="connsiteY33"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7412 w 1703295"/>
                <a:gd name="connsiteY7" fmla="*/ 573741 h 1135533"/>
                <a:gd name="connsiteX8" fmla="*/ 681318 w 1703295"/>
                <a:gd name="connsiteY8" fmla="*/ 585694 h 1135533"/>
                <a:gd name="connsiteX9" fmla="*/ 639530 w 1703295"/>
                <a:gd name="connsiteY9" fmla="*/ 609460 h 1135533"/>
                <a:gd name="connsiteX10" fmla="*/ 508000 w 1703295"/>
                <a:gd name="connsiteY10" fmla="*/ 633506 h 1135533"/>
                <a:gd name="connsiteX11" fmla="*/ 615577 w 1703295"/>
                <a:gd name="connsiteY11" fmla="*/ 651435 h 1135533"/>
                <a:gd name="connsiteX12" fmla="*/ 711200 w 1703295"/>
                <a:gd name="connsiteY12" fmla="*/ 657412 h 1135533"/>
                <a:gd name="connsiteX13" fmla="*/ 914400 w 1703295"/>
                <a:gd name="connsiteY13" fmla="*/ 705223 h 1135533"/>
                <a:gd name="connsiteX14" fmla="*/ 932330 w 1703295"/>
                <a:gd name="connsiteY14" fmla="*/ 717176 h 1135533"/>
                <a:gd name="connsiteX15" fmla="*/ 926353 w 1703295"/>
                <a:gd name="connsiteY15" fmla="*/ 830729 h 1135533"/>
                <a:gd name="connsiteX16" fmla="*/ 950259 w 1703295"/>
                <a:gd name="connsiteY16" fmla="*/ 860612 h 1135533"/>
                <a:gd name="connsiteX17" fmla="*/ 968189 w 1703295"/>
                <a:gd name="connsiteY17" fmla="*/ 866588 h 1135533"/>
                <a:gd name="connsiteX18" fmla="*/ 1010024 w 1703295"/>
                <a:gd name="connsiteY18" fmla="*/ 872565 h 1135533"/>
                <a:gd name="connsiteX19" fmla="*/ 1219200 w 1703295"/>
                <a:gd name="connsiteY19" fmla="*/ 848659 h 1135533"/>
                <a:gd name="connsiteX20" fmla="*/ 1368612 w 1703295"/>
                <a:gd name="connsiteY20" fmla="*/ 836706 h 1135533"/>
                <a:gd name="connsiteX21" fmla="*/ 1356659 w 1703295"/>
                <a:gd name="connsiteY21" fmla="*/ 878541 h 1135533"/>
                <a:gd name="connsiteX22" fmla="*/ 1344706 w 1703295"/>
                <a:gd name="connsiteY22" fmla="*/ 962212 h 1135533"/>
                <a:gd name="connsiteX23" fmla="*/ 1314824 w 1703295"/>
                <a:gd name="connsiteY23" fmla="*/ 1075765 h 1135533"/>
                <a:gd name="connsiteX24" fmla="*/ 1332753 w 1703295"/>
                <a:gd name="connsiteY24" fmla="*/ 836706 h 1135533"/>
                <a:gd name="connsiteX25" fmla="*/ 1368612 w 1703295"/>
                <a:gd name="connsiteY25" fmla="*/ 747059 h 1135533"/>
                <a:gd name="connsiteX26" fmla="*/ 1404471 w 1703295"/>
                <a:gd name="connsiteY26" fmla="*/ 788894 h 1135533"/>
                <a:gd name="connsiteX27" fmla="*/ 1494118 w 1703295"/>
                <a:gd name="connsiteY27" fmla="*/ 938306 h 1135533"/>
                <a:gd name="connsiteX28" fmla="*/ 1553883 w 1703295"/>
                <a:gd name="connsiteY28" fmla="*/ 1004047 h 1135533"/>
                <a:gd name="connsiteX29" fmla="*/ 1667436 w 1703295"/>
                <a:gd name="connsiteY29" fmla="*/ 1087718 h 1135533"/>
                <a:gd name="connsiteX30" fmla="*/ 1703295 w 1703295"/>
                <a:gd name="connsiteY30" fmla="*/ 1105647 h 1135533"/>
                <a:gd name="connsiteX31" fmla="*/ 1398495 w 1703295"/>
                <a:gd name="connsiteY31" fmla="*/ 1117600 h 1135533"/>
                <a:gd name="connsiteX32" fmla="*/ 1344706 w 1703295"/>
                <a:gd name="connsiteY32" fmla="*/ 1129553 h 1135533"/>
                <a:gd name="connsiteX33" fmla="*/ 1308848 w 1703295"/>
                <a:gd name="connsiteY33"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7412 w 1703295"/>
                <a:gd name="connsiteY7" fmla="*/ 573741 h 1135533"/>
                <a:gd name="connsiteX8" fmla="*/ 681318 w 1703295"/>
                <a:gd name="connsiteY8" fmla="*/ 585694 h 1135533"/>
                <a:gd name="connsiteX9" fmla="*/ 639530 w 1703295"/>
                <a:gd name="connsiteY9" fmla="*/ 609460 h 1135533"/>
                <a:gd name="connsiteX10" fmla="*/ 508000 w 1703295"/>
                <a:gd name="connsiteY10" fmla="*/ 633506 h 1135533"/>
                <a:gd name="connsiteX11" fmla="*/ 615577 w 1703295"/>
                <a:gd name="connsiteY11" fmla="*/ 651435 h 1135533"/>
                <a:gd name="connsiteX12" fmla="*/ 711200 w 1703295"/>
                <a:gd name="connsiteY12" fmla="*/ 657412 h 1135533"/>
                <a:gd name="connsiteX13" fmla="*/ 914400 w 1703295"/>
                <a:gd name="connsiteY13" fmla="*/ 705223 h 1135533"/>
                <a:gd name="connsiteX14" fmla="*/ 932330 w 1703295"/>
                <a:gd name="connsiteY14" fmla="*/ 717176 h 1135533"/>
                <a:gd name="connsiteX15" fmla="*/ 926353 w 1703295"/>
                <a:gd name="connsiteY15" fmla="*/ 830729 h 1135533"/>
                <a:gd name="connsiteX16" fmla="*/ 950259 w 1703295"/>
                <a:gd name="connsiteY16" fmla="*/ 860612 h 1135533"/>
                <a:gd name="connsiteX17" fmla="*/ 968189 w 1703295"/>
                <a:gd name="connsiteY17" fmla="*/ 866588 h 1135533"/>
                <a:gd name="connsiteX18" fmla="*/ 1010024 w 1703295"/>
                <a:gd name="connsiteY18" fmla="*/ 872565 h 1135533"/>
                <a:gd name="connsiteX19" fmla="*/ 1219200 w 1703295"/>
                <a:gd name="connsiteY19" fmla="*/ 848659 h 1135533"/>
                <a:gd name="connsiteX20" fmla="*/ 1368612 w 1703295"/>
                <a:gd name="connsiteY20" fmla="*/ 836706 h 1135533"/>
                <a:gd name="connsiteX21" fmla="*/ 1356659 w 1703295"/>
                <a:gd name="connsiteY21" fmla="*/ 878541 h 1135533"/>
                <a:gd name="connsiteX22" fmla="*/ 1344706 w 1703295"/>
                <a:gd name="connsiteY22" fmla="*/ 962212 h 1135533"/>
                <a:gd name="connsiteX23" fmla="*/ 1314824 w 1703295"/>
                <a:gd name="connsiteY23" fmla="*/ 1075765 h 1135533"/>
                <a:gd name="connsiteX24" fmla="*/ 1332753 w 1703295"/>
                <a:gd name="connsiteY24" fmla="*/ 836706 h 1135533"/>
                <a:gd name="connsiteX25" fmla="*/ 1368612 w 1703295"/>
                <a:gd name="connsiteY25" fmla="*/ 747059 h 1135533"/>
                <a:gd name="connsiteX26" fmla="*/ 1404471 w 1703295"/>
                <a:gd name="connsiteY26" fmla="*/ 788894 h 1135533"/>
                <a:gd name="connsiteX27" fmla="*/ 1494118 w 1703295"/>
                <a:gd name="connsiteY27" fmla="*/ 938306 h 1135533"/>
                <a:gd name="connsiteX28" fmla="*/ 1553883 w 1703295"/>
                <a:gd name="connsiteY28" fmla="*/ 1004047 h 1135533"/>
                <a:gd name="connsiteX29" fmla="*/ 1667436 w 1703295"/>
                <a:gd name="connsiteY29" fmla="*/ 1087718 h 1135533"/>
                <a:gd name="connsiteX30" fmla="*/ 1703295 w 1703295"/>
                <a:gd name="connsiteY30" fmla="*/ 1105647 h 1135533"/>
                <a:gd name="connsiteX31" fmla="*/ 1398495 w 1703295"/>
                <a:gd name="connsiteY31" fmla="*/ 1117600 h 1135533"/>
                <a:gd name="connsiteX32" fmla="*/ 1344706 w 1703295"/>
                <a:gd name="connsiteY32" fmla="*/ 1129553 h 1135533"/>
                <a:gd name="connsiteX33" fmla="*/ 1308848 w 1703295"/>
                <a:gd name="connsiteY33"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7412 w 1703295"/>
                <a:gd name="connsiteY7" fmla="*/ 573741 h 1135533"/>
                <a:gd name="connsiteX8" fmla="*/ 639530 w 1703295"/>
                <a:gd name="connsiteY8" fmla="*/ 609460 h 1135533"/>
                <a:gd name="connsiteX9" fmla="*/ 508000 w 1703295"/>
                <a:gd name="connsiteY9" fmla="*/ 633506 h 1135533"/>
                <a:gd name="connsiteX10" fmla="*/ 615577 w 1703295"/>
                <a:gd name="connsiteY10" fmla="*/ 651435 h 1135533"/>
                <a:gd name="connsiteX11" fmla="*/ 711200 w 1703295"/>
                <a:gd name="connsiteY11" fmla="*/ 657412 h 1135533"/>
                <a:gd name="connsiteX12" fmla="*/ 914400 w 1703295"/>
                <a:gd name="connsiteY12" fmla="*/ 705223 h 1135533"/>
                <a:gd name="connsiteX13" fmla="*/ 932330 w 1703295"/>
                <a:gd name="connsiteY13" fmla="*/ 717176 h 1135533"/>
                <a:gd name="connsiteX14" fmla="*/ 926353 w 1703295"/>
                <a:gd name="connsiteY14" fmla="*/ 830729 h 1135533"/>
                <a:gd name="connsiteX15" fmla="*/ 950259 w 1703295"/>
                <a:gd name="connsiteY15" fmla="*/ 860612 h 1135533"/>
                <a:gd name="connsiteX16" fmla="*/ 968189 w 1703295"/>
                <a:gd name="connsiteY16" fmla="*/ 866588 h 1135533"/>
                <a:gd name="connsiteX17" fmla="*/ 1010024 w 1703295"/>
                <a:gd name="connsiteY17" fmla="*/ 872565 h 1135533"/>
                <a:gd name="connsiteX18" fmla="*/ 1219200 w 1703295"/>
                <a:gd name="connsiteY18" fmla="*/ 848659 h 1135533"/>
                <a:gd name="connsiteX19" fmla="*/ 1368612 w 1703295"/>
                <a:gd name="connsiteY19" fmla="*/ 836706 h 1135533"/>
                <a:gd name="connsiteX20" fmla="*/ 1356659 w 1703295"/>
                <a:gd name="connsiteY20" fmla="*/ 878541 h 1135533"/>
                <a:gd name="connsiteX21" fmla="*/ 1344706 w 1703295"/>
                <a:gd name="connsiteY21" fmla="*/ 962212 h 1135533"/>
                <a:gd name="connsiteX22" fmla="*/ 1314824 w 1703295"/>
                <a:gd name="connsiteY22" fmla="*/ 1075765 h 1135533"/>
                <a:gd name="connsiteX23" fmla="*/ 1332753 w 1703295"/>
                <a:gd name="connsiteY23" fmla="*/ 836706 h 1135533"/>
                <a:gd name="connsiteX24" fmla="*/ 1368612 w 1703295"/>
                <a:gd name="connsiteY24" fmla="*/ 747059 h 1135533"/>
                <a:gd name="connsiteX25" fmla="*/ 1404471 w 1703295"/>
                <a:gd name="connsiteY25" fmla="*/ 788894 h 1135533"/>
                <a:gd name="connsiteX26" fmla="*/ 1494118 w 1703295"/>
                <a:gd name="connsiteY26" fmla="*/ 938306 h 1135533"/>
                <a:gd name="connsiteX27" fmla="*/ 1553883 w 1703295"/>
                <a:gd name="connsiteY27" fmla="*/ 1004047 h 1135533"/>
                <a:gd name="connsiteX28" fmla="*/ 1667436 w 1703295"/>
                <a:gd name="connsiteY28" fmla="*/ 1087718 h 1135533"/>
                <a:gd name="connsiteX29" fmla="*/ 1703295 w 1703295"/>
                <a:gd name="connsiteY29" fmla="*/ 1105647 h 1135533"/>
                <a:gd name="connsiteX30" fmla="*/ 1398495 w 1703295"/>
                <a:gd name="connsiteY30" fmla="*/ 1117600 h 1135533"/>
                <a:gd name="connsiteX31" fmla="*/ 1344706 w 1703295"/>
                <a:gd name="connsiteY31" fmla="*/ 1129553 h 1135533"/>
                <a:gd name="connsiteX32" fmla="*/ 1308848 w 1703295"/>
                <a:gd name="connsiteY32"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7412 w 1703295"/>
                <a:gd name="connsiteY7" fmla="*/ 573741 h 1135533"/>
                <a:gd name="connsiteX8" fmla="*/ 639530 w 1703295"/>
                <a:gd name="connsiteY8" fmla="*/ 609460 h 1135533"/>
                <a:gd name="connsiteX9" fmla="*/ 508000 w 1703295"/>
                <a:gd name="connsiteY9" fmla="*/ 633506 h 1135533"/>
                <a:gd name="connsiteX10" fmla="*/ 615577 w 1703295"/>
                <a:gd name="connsiteY10" fmla="*/ 651435 h 1135533"/>
                <a:gd name="connsiteX11" fmla="*/ 711200 w 1703295"/>
                <a:gd name="connsiteY11" fmla="*/ 657412 h 1135533"/>
                <a:gd name="connsiteX12" fmla="*/ 914400 w 1703295"/>
                <a:gd name="connsiteY12" fmla="*/ 705223 h 1135533"/>
                <a:gd name="connsiteX13" fmla="*/ 932330 w 1703295"/>
                <a:gd name="connsiteY13" fmla="*/ 717176 h 1135533"/>
                <a:gd name="connsiteX14" fmla="*/ 926353 w 1703295"/>
                <a:gd name="connsiteY14" fmla="*/ 830729 h 1135533"/>
                <a:gd name="connsiteX15" fmla="*/ 950259 w 1703295"/>
                <a:gd name="connsiteY15" fmla="*/ 860612 h 1135533"/>
                <a:gd name="connsiteX16" fmla="*/ 968189 w 1703295"/>
                <a:gd name="connsiteY16" fmla="*/ 866588 h 1135533"/>
                <a:gd name="connsiteX17" fmla="*/ 1010024 w 1703295"/>
                <a:gd name="connsiteY17" fmla="*/ 872565 h 1135533"/>
                <a:gd name="connsiteX18" fmla="*/ 1219200 w 1703295"/>
                <a:gd name="connsiteY18" fmla="*/ 848659 h 1135533"/>
                <a:gd name="connsiteX19" fmla="*/ 1368612 w 1703295"/>
                <a:gd name="connsiteY19" fmla="*/ 836706 h 1135533"/>
                <a:gd name="connsiteX20" fmla="*/ 1356659 w 1703295"/>
                <a:gd name="connsiteY20" fmla="*/ 878541 h 1135533"/>
                <a:gd name="connsiteX21" fmla="*/ 1344706 w 1703295"/>
                <a:gd name="connsiteY21" fmla="*/ 962212 h 1135533"/>
                <a:gd name="connsiteX22" fmla="*/ 1314824 w 1703295"/>
                <a:gd name="connsiteY22" fmla="*/ 1075765 h 1135533"/>
                <a:gd name="connsiteX23" fmla="*/ 1332753 w 1703295"/>
                <a:gd name="connsiteY23" fmla="*/ 836706 h 1135533"/>
                <a:gd name="connsiteX24" fmla="*/ 1368612 w 1703295"/>
                <a:gd name="connsiteY24" fmla="*/ 747059 h 1135533"/>
                <a:gd name="connsiteX25" fmla="*/ 1404471 w 1703295"/>
                <a:gd name="connsiteY25" fmla="*/ 788894 h 1135533"/>
                <a:gd name="connsiteX26" fmla="*/ 1494118 w 1703295"/>
                <a:gd name="connsiteY26" fmla="*/ 938306 h 1135533"/>
                <a:gd name="connsiteX27" fmla="*/ 1553883 w 1703295"/>
                <a:gd name="connsiteY27" fmla="*/ 1004047 h 1135533"/>
                <a:gd name="connsiteX28" fmla="*/ 1667436 w 1703295"/>
                <a:gd name="connsiteY28" fmla="*/ 1087718 h 1135533"/>
                <a:gd name="connsiteX29" fmla="*/ 1703295 w 1703295"/>
                <a:gd name="connsiteY29" fmla="*/ 1105647 h 1135533"/>
                <a:gd name="connsiteX30" fmla="*/ 1398495 w 1703295"/>
                <a:gd name="connsiteY30" fmla="*/ 1117600 h 1135533"/>
                <a:gd name="connsiteX31" fmla="*/ 1344706 w 1703295"/>
                <a:gd name="connsiteY31" fmla="*/ 1129553 h 1135533"/>
                <a:gd name="connsiteX32" fmla="*/ 1308848 w 1703295"/>
                <a:gd name="connsiteY32"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7412 w 1703295"/>
                <a:gd name="connsiteY7" fmla="*/ 573741 h 1135533"/>
                <a:gd name="connsiteX8" fmla="*/ 639530 w 1703295"/>
                <a:gd name="connsiteY8" fmla="*/ 609460 h 1135533"/>
                <a:gd name="connsiteX9" fmla="*/ 508000 w 1703295"/>
                <a:gd name="connsiteY9" fmla="*/ 633506 h 1135533"/>
                <a:gd name="connsiteX10" fmla="*/ 615577 w 1703295"/>
                <a:gd name="connsiteY10" fmla="*/ 651435 h 1135533"/>
                <a:gd name="connsiteX11" fmla="*/ 711200 w 1703295"/>
                <a:gd name="connsiteY11" fmla="*/ 657412 h 1135533"/>
                <a:gd name="connsiteX12" fmla="*/ 914400 w 1703295"/>
                <a:gd name="connsiteY12" fmla="*/ 705223 h 1135533"/>
                <a:gd name="connsiteX13" fmla="*/ 932330 w 1703295"/>
                <a:gd name="connsiteY13" fmla="*/ 717176 h 1135533"/>
                <a:gd name="connsiteX14" fmla="*/ 926353 w 1703295"/>
                <a:gd name="connsiteY14" fmla="*/ 830729 h 1135533"/>
                <a:gd name="connsiteX15" fmla="*/ 950259 w 1703295"/>
                <a:gd name="connsiteY15" fmla="*/ 860612 h 1135533"/>
                <a:gd name="connsiteX16" fmla="*/ 968189 w 1703295"/>
                <a:gd name="connsiteY16" fmla="*/ 866588 h 1135533"/>
                <a:gd name="connsiteX17" fmla="*/ 1010024 w 1703295"/>
                <a:gd name="connsiteY17" fmla="*/ 872565 h 1135533"/>
                <a:gd name="connsiteX18" fmla="*/ 1219200 w 1703295"/>
                <a:gd name="connsiteY18" fmla="*/ 848659 h 1135533"/>
                <a:gd name="connsiteX19" fmla="*/ 1368612 w 1703295"/>
                <a:gd name="connsiteY19" fmla="*/ 836706 h 1135533"/>
                <a:gd name="connsiteX20" fmla="*/ 1356659 w 1703295"/>
                <a:gd name="connsiteY20" fmla="*/ 878541 h 1135533"/>
                <a:gd name="connsiteX21" fmla="*/ 1344706 w 1703295"/>
                <a:gd name="connsiteY21" fmla="*/ 962212 h 1135533"/>
                <a:gd name="connsiteX22" fmla="*/ 1314824 w 1703295"/>
                <a:gd name="connsiteY22" fmla="*/ 1075765 h 1135533"/>
                <a:gd name="connsiteX23" fmla="*/ 1332753 w 1703295"/>
                <a:gd name="connsiteY23" fmla="*/ 836706 h 1135533"/>
                <a:gd name="connsiteX24" fmla="*/ 1368612 w 1703295"/>
                <a:gd name="connsiteY24" fmla="*/ 747059 h 1135533"/>
                <a:gd name="connsiteX25" fmla="*/ 1404471 w 1703295"/>
                <a:gd name="connsiteY25" fmla="*/ 788894 h 1135533"/>
                <a:gd name="connsiteX26" fmla="*/ 1494118 w 1703295"/>
                <a:gd name="connsiteY26" fmla="*/ 938306 h 1135533"/>
                <a:gd name="connsiteX27" fmla="*/ 1553883 w 1703295"/>
                <a:gd name="connsiteY27" fmla="*/ 1004047 h 1135533"/>
                <a:gd name="connsiteX28" fmla="*/ 1667436 w 1703295"/>
                <a:gd name="connsiteY28" fmla="*/ 1087718 h 1135533"/>
                <a:gd name="connsiteX29" fmla="*/ 1703295 w 1703295"/>
                <a:gd name="connsiteY29" fmla="*/ 1105647 h 1135533"/>
                <a:gd name="connsiteX30" fmla="*/ 1398495 w 1703295"/>
                <a:gd name="connsiteY30" fmla="*/ 1117600 h 1135533"/>
                <a:gd name="connsiteX31" fmla="*/ 1344706 w 1703295"/>
                <a:gd name="connsiteY31" fmla="*/ 1129553 h 1135533"/>
                <a:gd name="connsiteX32" fmla="*/ 1308848 w 1703295"/>
                <a:gd name="connsiteY32"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7412 w 1703295"/>
                <a:gd name="connsiteY7" fmla="*/ 573741 h 1135533"/>
                <a:gd name="connsiteX8" fmla="*/ 639530 w 1703295"/>
                <a:gd name="connsiteY8" fmla="*/ 609460 h 1135533"/>
                <a:gd name="connsiteX9" fmla="*/ 508000 w 1703295"/>
                <a:gd name="connsiteY9" fmla="*/ 633506 h 1135533"/>
                <a:gd name="connsiteX10" fmla="*/ 615577 w 1703295"/>
                <a:gd name="connsiteY10" fmla="*/ 651435 h 1135533"/>
                <a:gd name="connsiteX11" fmla="*/ 711200 w 1703295"/>
                <a:gd name="connsiteY11" fmla="*/ 657412 h 1135533"/>
                <a:gd name="connsiteX12" fmla="*/ 914400 w 1703295"/>
                <a:gd name="connsiteY12" fmla="*/ 705223 h 1135533"/>
                <a:gd name="connsiteX13" fmla="*/ 932330 w 1703295"/>
                <a:gd name="connsiteY13" fmla="*/ 717176 h 1135533"/>
                <a:gd name="connsiteX14" fmla="*/ 926353 w 1703295"/>
                <a:gd name="connsiteY14" fmla="*/ 830729 h 1135533"/>
                <a:gd name="connsiteX15" fmla="*/ 950259 w 1703295"/>
                <a:gd name="connsiteY15" fmla="*/ 860612 h 1135533"/>
                <a:gd name="connsiteX16" fmla="*/ 968189 w 1703295"/>
                <a:gd name="connsiteY16" fmla="*/ 866588 h 1135533"/>
                <a:gd name="connsiteX17" fmla="*/ 1010024 w 1703295"/>
                <a:gd name="connsiteY17" fmla="*/ 872565 h 1135533"/>
                <a:gd name="connsiteX18" fmla="*/ 1219200 w 1703295"/>
                <a:gd name="connsiteY18" fmla="*/ 848659 h 1135533"/>
                <a:gd name="connsiteX19" fmla="*/ 1368612 w 1703295"/>
                <a:gd name="connsiteY19" fmla="*/ 836706 h 1135533"/>
                <a:gd name="connsiteX20" fmla="*/ 1356659 w 1703295"/>
                <a:gd name="connsiteY20" fmla="*/ 878541 h 1135533"/>
                <a:gd name="connsiteX21" fmla="*/ 1344706 w 1703295"/>
                <a:gd name="connsiteY21" fmla="*/ 962212 h 1135533"/>
                <a:gd name="connsiteX22" fmla="*/ 1314824 w 1703295"/>
                <a:gd name="connsiteY22" fmla="*/ 1075765 h 1135533"/>
                <a:gd name="connsiteX23" fmla="*/ 1332753 w 1703295"/>
                <a:gd name="connsiteY23" fmla="*/ 836706 h 1135533"/>
                <a:gd name="connsiteX24" fmla="*/ 1368612 w 1703295"/>
                <a:gd name="connsiteY24" fmla="*/ 747059 h 1135533"/>
                <a:gd name="connsiteX25" fmla="*/ 1404471 w 1703295"/>
                <a:gd name="connsiteY25" fmla="*/ 788894 h 1135533"/>
                <a:gd name="connsiteX26" fmla="*/ 1494118 w 1703295"/>
                <a:gd name="connsiteY26" fmla="*/ 938306 h 1135533"/>
                <a:gd name="connsiteX27" fmla="*/ 1553883 w 1703295"/>
                <a:gd name="connsiteY27" fmla="*/ 1004047 h 1135533"/>
                <a:gd name="connsiteX28" fmla="*/ 1667436 w 1703295"/>
                <a:gd name="connsiteY28" fmla="*/ 1087718 h 1135533"/>
                <a:gd name="connsiteX29" fmla="*/ 1703295 w 1703295"/>
                <a:gd name="connsiteY29" fmla="*/ 1105647 h 1135533"/>
                <a:gd name="connsiteX30" fmla="*/ 1398495 w 1703295"/>
                <a:gd name="connsiteY30" fmla="*/ 1117600 h 1135533"/>
                <a:gd name="connsiteX31" fmla="*/ 1344706 w 1703295"/>
                <a:gd name="connsiteY31" fmla="*/ 1129553 h 1135533"/>
                <a:gd name="connsiteX32" fmla="*/ 1308848 w 1703295"/>
                <a:gd name="connsiteY32"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15577 w 1703295"/>
                <a:gd name="connsiteY10" fmla="*/ 651435 h 1135533"/>
                <a:gd name="connsiteX11" fmla="*/ 711200 w 1703295"/>
                <a:gd name="connsiteY11" fmla="*/ 657412 h 1135533"/>
                <a:gd name="connsiteX12" fmla="*/ 914400 w 1703295"/>
                <a:gd name="connsiteY12" fmla="*/ 705223 h 1135533"/>
                <a:gd name="connsiteX13" fmla="*/ 932330 w 1703295"/>
                <a:gd name="connsiteY13" fmla="*/ 717176 h 1135533"/>
                <a:gd name="connsiteX14" fmla="*/ 926353 w 1703295"/>
                <a:gd name="connsiteY14" fmla="*/ 830729 h 1135533"/>
                <a:gd name="connsiteX15" fmla="*/ 950259 w 1703295"/>
                <a:gd name="connsiteY15" fmla="*/ 860612 h 1135533"/>
                <a:gd name="connsiteX16" fmla="*/ 968189 w 1703295"/>
                <a:gd name="connsiteY16" fmla="*/ 866588 h 1135533"/>
                <a:gd name="connsiteX17" fmla="*/ 1010024 w 1703295"/>
                <a:gd name="connsiteY17" fmla="*/ 872565 h 1135533"/>
                <a:gd name="connsiteX18" fmla="*/ 1219200 w 1703295"/>
                <a:gd name="connsiteY18" fmla="*/ 848659 h 1135533"/>
                <a:gd name="connsiteX19" fmla="*/ 1368612 w 1703295"/>
                <a:gd name="connsiteY19" fmla="*/ 836706 h 1135533"/>
                <a:gd name="connsiteX20" fmla="*/ 1356659 w 1703295"/>
                <a:gd name="connsiteY20" fmla="*/ 878541 h 1135533"/>
                <a:gd name="connsiteX21" fmla="*/ 1344706 w 1703295"/>
                <a:gd name="connsiteY21" fmla="*/ 962212 h 1135533"/>
                <a:gd name="connsiteX22" fmla="*/ 1314824 w 1703295"/>
                <a:gd name="connsiteY22" fmla="*/ 1075765 h 1135533"/>
                <a:gd name="connsiteX23" fmla="*/ 1332753 w 1703295"/>
                <a:gd name="connsiteY23" fmla="*/ 836706 h 1135533"/>
                <a:gd name="connsiteX24" fmla="*/ 1368612 w 1703295"/>
                <a:gd name="connsiteY24" fmla="*/ 747059 h 1135533"/>
                <a:gd name="connsiteX25" fmla="*/ 1404471 w 1703295"/>
                <a:gd name="connsiteY25" fmla="*/ 788894 h 1135533"/>
                <a:gd name="connsiteX26" fmla="*/ 1494118 w 1703295"/>
                <a:gd name="connsiteY26" fmla="*/ 938306 h 1135533"/>
                <a:gd name="connsiteX27" fmla="*/ 1553883 w 1703295"/>
                <a:gd name="connsiteY27" fmla="*/ 1004047 h 1135533"/>
                <a:gd name="connsiteX28" fmla="*/ 1667436 w 1703295"/>
                <a:gd name="connsiteY28" fmla="*/ 1087718 h 1135533"/>
                <a:gd name="connsiteX29" fmla="*/ 1703295 w 1703295"/>
                <a:gd name="connsiteY29" fmla="*/ 1105647 h 1135533"/>
                <a:gd name="connsiteX30" fmla="*/ 1398495 w 1703295"/>
                <a:gd name="connsiteY30" fmla="*/ 1117600 h 1135533"/>
                <a:gd name="connsiteX31" fmla="*/ 1344706 w 1703295"/>
                <a:gd name="connsiteY31" fmla="*/ 1129553 h 1135533"/>
                <a:gd name="connsiteX32" fmla="*/ 1308848 w 1703295"/>
                <a:gd name="connsiteY32"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15577 w 1703295"/>
                <a:gd name="connsiteY10" fmla="*/ 651435 h 1135533"/>
                <a:gd name="connsiteX11" fmla="*/ 711200 w 1703295"/>
                <a:gd name="connsiteY11" fmla="*/ 657412 h 1135533"/>
                <a:gd name="connsiteX12" fmla="*/ 914400 w 1703295"/>
                <a:gd name="connsiteY12" fmla="*/ 705223 h 1135533"/>
                <a:gd name="connsiteX13" fmla="*/ 932330 w 1703295"/>
                <a:gd name="connsiteY13" fmla="*/ 717176 h 1135533"/>
                <a:gd name="connsiteX14" fmla="*/ 926353 w 1703295"/>
                <a:gd name="connsiteY14" fmla="*/ 830729 h 1135533"/>
                <a:gd name="connsiteX15" fmla="*/ 950259 w 1703295"/>
                <a:gd name="connsiteY15" fmla="*/ 860612 h 1135533"/>
                <a:gd name="connsiteX16" fmla="*/ 968189 w 1703295"/>
                <a:gd name="connsiteY16" fmla="*/ 866588 h 1135533"/>
                <a:gd name="connsiteX17" fmla="*/ 1010024 w 1703295"/>
                <a:gd name="connsiteY17" fmla="*/ 872565 h 1135533"/>
                <a:gd name="connsiteX18" fmla="*/ 1219200 w 1703295"/>
                <a:gd name="connsiteY18" fmla="*/ 848659 h 1135533"/>
                <a:gd name="connsiteX19" fmla="*/ 1368612 w 1703295"/>
                <a:gd name="connsiteY19" fmla="*/ 836706 h 1135533"/>
                <a:gd name="connsiteX20" fmla="*/ 1356659 w 1703295"/>
                <a:gd name="connsiteY20" fmla="*/ 878541 h 1135533"/>
                <a:gd name="connsiteX21" fmla="*/ 1344706 w 1703295"/>
                <a:gd name="connsiteY21" fmla="*/ 962212 h 1135533"/>
                <a:gd name="connsiteX22" fmla="*/ 1314824 w 1703295"/>
                <a:gd name="connsiteY22" fmla="*/ 1075765 h 1135533"/>
                <a:gd name="connsiteX23" fmla="*/ 1332753 w 1703295"/>
                <a:gd name="connsiteY23" fmla="*/ 836706 h 1135533"/>
                <a:gd name="connsiteX24" fmla="*/ 1368612 w 1703295"/>
                <a:gd name="connsiteY24" fmla="*/ 747059 h 1135533"/>
                <a:gd name="connsiteX25" fmla="*/ 1404471 w 1703295"/>
                <a:gd name="connsiteY25" fmla="*/ 788894 h 1135533"/>
                <a:gd name="connsiteX26" fmla="*/ 1494118 w 1703295"/>
                <a:gd name="connsiteY26" fmla="*/ 938306 h 1135533"/>
                <a:gd name="connsiteX27" fmla="*/ 1553883 w 1703295"/>
                <a:gd name="connsiteY27" fmla="*/ 1004047 h 1135533"/>
                <a:gd name="connsiteX28" fmla="*/ 1667436 w 1703295"/>
                <a:gd name="connsiteY28" fmla="*/ 1087718 h 1135533"/>
                <a:gd name="connsiteX29" fmla="*/ 1703295 w 1703295"/>
                <a:gd name="connsiteY29" fmla="*/ 1105647 h 1135533"/>
                <a:gd name="connsiteX30" fmla="*/ 1398495 w 1703295"/>
                <a:gd name="connsiteY30" fmla="*/ 1117600 h 1135533"/>
                <a:gd name="connsiteX31" fmla="*/ 1344706 w 1703295"/>
                <a:gd name="connsiteY31" fmla="*/ 1129553 h 1135533"/>
                <a:gd name="connsiteX32" fmla="*/ 1308848 w 1703295"/>
                <a:gd name="connsiteY32"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15577 w 1703295"/>
                <a:gd name="connsiteY10" fmla="*/ 651435 h 1135533"/>
                <a:gd name="connsiteX11" fmla="*/ 711200 w 1703295"/>
                <a:gd name="connsiteY11" fmla="*/ 657412 h 1135533"/>
                <a:gd name="connsiteX12" fmla="*/ 914400 w 1703295"/>
                <a:gd name="connsiteY12" fmla="*/ 705223 h 1135533"/>
                <a:gd name="connsiteX13" fmla="*/ 932330 w 1703295"/>
                <a:gd name="connsiteY13" fmla="*/ 717176 h 1135533"/>
                <a:gd name="connsiteX14" fmla="*/ 926353 w 1703295"/>
                <a:gd name="connsiteY14" fmla="*/ 830729 h 1135533"/>
                <a:gd name="connsiteX15" fmla="*/ 950259 w 1703295"/>
                <a:gd name="connsiteY15" fmla="*/ 860612 h 1135533"/>
                <a:gd name="connsiteX16" fmla="*/ 968189 w 1703295"/>
                <a:gd name="connsiteY16" fmla="*/ 866588 h 1135533"/>
                <a:gd name="connsiteX17" fmla="*/ 1010024 w 1703295"/>
                <a:gd name="connsiteY17" fmla="*/ 872565 h 1135533"/>
                <a:gd name="connsiteX18" fmla="*/ 1219200 w 1703295"/>
                <a:gd name="connsiteY18" fmla="*/ 848659 h 1135533"/>
                <a:gd name="connsiteX19" fmla="*/ 1368612 w 1703295"/>
                <a:gd name="connsiteY19" fmla="*/ 836706 h 1135533"/>
                <a:gd name="connsiteX20" fmla="*/ 1356659 w 1703295"/>
                <a:gd name="connsiteY20" fmla="*/ 878541 h 1135533"/>
                <a:gd name="connsiteX21" fmla="*/ 1344706 w 1703295"/>
                <a:gd name="connsiteY21" fmla="*/ 962212 h 1135533"/>
                <a:gd name="connsiteX22" fmla="*/ 1314824 w 1703295"/>
                <a:gd name="connsiteY22" fmla="*/ 1075765 h 1135533"/>
                <a:gd name="connsiteX23" fmla="*/ 1332753 w 1703295"/>
                <a:gd name="connsiteY23" fmla="*/ 836706 h 1135533"/>
                <a:gd name="connsiteX24" fmla="*/ 1368612 w 1703295"/>
                <a:gd name="connsiteY24" fmla="*/ 747059 h 1135533"/>
                <a:gd name="connsiteX25" fmla="*/ 1404471 w 1703295"/>
                <a:gd name="connsiteY25" fmla="*/ 788894 h 1135533"/>
                <a:gd name="connsiteX26" fmla="*/ 1494118 w 1703295"/>
                <a:gd name="connsiteY26" fmla="*/ 938306 h 1135533"/>
                <a:gd name="connsiteX27" fmla="*/ 1553883 w 1703295"/>
                <a:gd name="connsiteY27" fmla="*/ 1004047 h 1135533"/>
                <a:gd name="connsiteX28" fmla="*/ 1667436 w 1703295"/>
                <a:gd name="connsiteY28" fmla="*/ 1087718 h 1135533"/>
                <a:gd name="connsiteX29" fmla="*/ 1703295 w 1703295"/>
                <a:gd name="connsiteY29" fmla="*/ 1105647 h 1135533"/>
                <a:gd name="connsiteX30" fmla="*/ 1398495 w 1703295"/>
                <a:gd name="connsiteY30" fmla="*/ 1117600 h 1135533"/>
                <a:gd name="connsiteX31" fmla="*/ 1344706 w 1703295"/>
                <a:gd name="connsiteY31" fmla="*/ 1129553 h 1135533"/>
                <a:gd name="connsiteX32" fmla="*/ 1308848 w 1703295"/>
                <a:gd name="connsiteY32"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15577 w 1703295"/>
                <a:gd name="connsiteY10" fmla="*/ 651435 h 1135533"/>
                <a:gd name="connsiteX11" fmla="*/ 711200 w 1703295"/>
                <a:gd name="connsiteY11" fmla="*/ 657412 h 1135533"/>
                <a:gd name="connsiteX12" fmla="*/ 914400 w 1703295"/>
                <a:gd name="connsiteY12" fmla="*/ 705223 h 1135533"/>
                <a:gd name="connsiteX13" fmla="*/ 932330 w 1703295"/>
                <a:gd name="connsiteY13" fmla="*/ 717176 h 1135533"/>
                <a:gd name="connsiteX14" fmla="*/ 926353 w 1703295"/>
                <a:gd name="connsiteY14" fmla="*/ 830729 h 1135533"/>
                <a:gd name="connsiteX15" fmla="*/ 950259 w 1703295"/>
                <a:gd name="connsiteY15" fmla="*/ 860612 h 1135533"/>
                <a:gd name="connsiteX16" fmla="*/ 968189 w 1703295"/>
                <a:gd name="connsiteY16" fmla="*/ 866588 h 1135533"/>
                <a:gd name="connsiteX17" fmla="*/ 1010024 w 1703295"/>
                <a:gd name="connsiteY17" fmla="*/ 872565 h 1135533"/>
                <a:gd name="connsiteX18" fmla="*/ 1219200 w 1703295"/>
                <a:gd name="connsiteY18" fmla="*/ 848659 h 1135533"/>
                <a:gd name="connsiteX19" fmla="*/ 1368612 w 1703295"/>
                <a:gd name="connsiteY19" fmla="*/ 836706 h 1135533"/>
                <a:gd name="connsiteX20" fmla="*/ 1356659 w 1703295"/>
                <a:gd name="connsiteY20" fmla="*/ 878541 h 1135533"/>
                <a:gd name="connsiteX21" fmla="*/ 1344706 w 1703295"/>
                <a:gd name="connsiteY21" fmla="*/ 962212 h 1135533"/>
                <a:gd name="connsiteX22" fmla="*/ 1314824 w 1703295"/>
                <a:gd name="connsiteY22" fmla="*/ 1075765 h 1135533"/>
                <a:gd name="connsiteX23" fmla="*/ 1332753 w 1703295"/>
                <a:gd name="connsiteY23" fmla="*/ 836706 h 1135533"/>
                <a:gd name="connsiteX24" fmla="*/ 1368612 w 1703295"/>
                <a:gd name="connsiteY24" fmla="*/ 747059 h 1135533"/>
                <a:gd name="connsiteX25" fmla="*/ 1404471 w 1703295"/>
                <a:gd name="connsiteY25" fmla="*/ 788894 h 1135533"/>
                <a:gd name="connsiteX26" fmla="*/ 1494118 w 1703295"/>
                <a:gd name="connsiteY26" fmla="*/ 938306 h 1135533"/>
                <a:gd name="connsiteX27" fmla="*/ 1553883 w 1703295"/>
                <a:gd name="connsiteY27" fmla="*/ 1004047 h 1135533"/>
                <a:gd name="connsiteX28" fmla="*/ 1667436 w 1703295"/>
                <a:gd name="connsiteY28" fmla="*/ 1087718 h 1135533"/>
                <a:gd name="connsiteX29" fmla="*/ 1703295 w 1703295"/>
                <a:gd name="connsiteY29" fmla="*/ 1105647 h 1135533"/>
                <a:gd name="connsiteX30" fmla="*/ 1398495 w 1703295"/>
                <a:gd name="connsiteY30" fmla="*/ 1117600 h 1135533"/>
                <a:gd name="connsiteX31" fmla="*/ 1344706 w 1703295"/>
                <a:gd name="connsiteY31" fmla="*/ 1129553 h 1135533"/>
                <a:gd name="connsiteX32" fmla="*/ 1308848 w 1703295"/>
                <a:gd name="connsiteY32"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15577 w 1703295"/>
                <a:gd name="connsiteY10" fmla="*/ 651435 h 1135533"/>
                <a:gd name="connsiteX11" fmla="*/ 914400 w 1703295"/>
                <a:gd name="connsiteY11" fmla="*/ 705223 h 1135533"/>
                <a:gd name="connsiteX12" fmla="*/ 932330 w 1703295"/>
                <a:gd name="connsiteY12" fmla="*/ 717176 h 1135533"/>
                <a:gd name="connsiteX13" fmla="*/ 926353 w 1703295"/>
                <a:gd name="connsiteY13" fmla="*/ 830729 h 1135533"/>
                <a:gd name="connsiteX14" fmla="*/ 950259 w 1703295"/>
                <a:gd name="connsiteY14" fmla="*/ 860612 h 1135533"/>
                <a:gd name="connsiteX15" fmla="*/ 968189 w 1703295"/>
                <a:gd name="connsiteY15" fmla="*/ 866588 h 1135533"/>
                <a:gd name="connsiteX16" fmla="*/ 1010024 w 1703295"/>
                <a:gd name="connsiteY16" fmla="*/ 872565 h 1135533"/>
                <a:gd name="connsiteX17" fmla="*/ 1219200 w 1703295"/>
                <a:gd name="connsiteY17" fmla="*/ 848659 h 1135533"/>
                <a:gd name="connsiteX18" fmla="*/ 1368612 w 1703295"/>
                <a:gd name="connsiteY18" fmla="*/ 836706 h 1135533"/>
                <a:gd name="connsiteX19" fmla="*/ 1356659 w 1703295"/>
                <a:gd name="connsiteY19" fmla="*/ 878541 h 1135533"/>
                <a:gd name="connsiteX20" fmla="*/ 1344706 w 1703295"/>
                <a:gd name="connsiteY20" fmla="*/ 962212 h 1135533"/>
                <a:gd name="connsiteX21" fmla="*/ 1314824 w 1703295"/>
                <a:gd name="connsiteY21" fmla="*/ 1075765 h 1135533"/>
                <a:gd name="connsiteX22" fmla="*/ 1332753 w 1703295"/>
                <a:gd name="connsiteY22" fmla="*/ 836706 h 1135533"/>
                <a:gd name="connsiteX23" fmla="*/ 1368612 w 1703295"/>
                <a:gd name="connsiteY23" fmla="*/ 747059 h 1135533"/>
                <a:gd name="connsiteX24" fmla="*/ 1404471 w 1703295"/>
                <a:gd name="connsiteY24" fmla="*/ 788894 h 1135533"/>
                <a:gd name="connsiteX25" fmla="*/ 1494118 w 1703295"/>
                <a:gd name="connsiteY25" fmla="*/ 938306 h 1135533"/>
                <a:gd name="connsiteX26" fmla="*/ 1553883 w 1703295"/>
                <a:gd name="connsiteY26" fmla="*/ 1004047 h 1135533"/>
                <a:gd name="connsiteX27" fmla="*/ 1667436 w 1703295"/>
                <a:gd name="connsiteY27" fmla="*/ 1087718 h 1135533"/>
                <a:gd name="connsiteX28" fmla="*/ 1703295 w 1703295"/>
                <a:gd name="connsiteY28" fmla="*/ 1105647 h 1135533"/>
                <a:gd name="connsiteX29" fmla="*/ 1398495 w 1703295"/>
                <a:gd name="connsiteY29" fmla="*/ 1117600 h 1135533"/>
                <a:gd name="connsiteX30" fmla="*/ 1344706 w 1703295"/>
                <a:gd name="connsiteY30" fmla="*/ 1129553 h 1135533"/>
                <a:gd name="connsiteX31" fmla="*/ 1308848 w 1703295"/>
                <a:gd name="connsiteY31"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15577 w 1703295"/>
                <a:gd name="connsiteY10" fmla="*/ 651435 h 1135533"/>
                <a:gd name="connsiteX11" fmla="*/ 914400 w 1703295"/>
                <a:gd name="connsiteY11" fmla="*/ 705223 h 1135533"/>
                <a:gd name="connsiteX12" fmla="*/ 932330 w 1703295"/>
                <a:gd name="connsiteY12" fmla="*/ 717176 h 1135533"/>
                <a:gd name="connsiteX13" fmla="*/ 926353 w 1703295"/>
                <a:gd name="connsiteY13" fmla="*/ 830729 h 1135533"/>
                <a:gd name="connsiteX14" fmla="*/ 950259 w 1703295"/>
                <a:gd name="connsiteY14" fmla="*/ 860612 h 1135533"/>
                <a:gd name="connsiteX15" fmla="*/ 968189 w 1703295"/>
                <a:gd name="connsiteY15" fmla="*/ 866588 h 1135533"/>
                <a:gd name="connsiteX16" fmla="*/ 1010024 w 1703295"/>
                <a:gd name="connsiteY16" fmla="*/ 872565 h 1135533"/>
                <a:gd name="connsiteX17" fmla="*/ 1219200 w 1703295"/>
                <a:gd name="connsiteY17" fmla="*/ 848659 h 1135533"/>
                <a:gd name="connsiteX18" fmla="*/ 1368612 w 1703295"/>
                <a:gd name="connsiteY18" fmla="*/ 836706 h 1135533"/>
                <a:gd name="connsiteX19" fmla="*/ 1356659 w 1703295"/>
                <a:gd name="connsiteY19" fmla="*/ 878541 h 1135533"/>
                <a:gd name="connsiteX20" fmla="*/ 1344706 w 1703295"/>
                <a:gd name="connsiteY20" fmla="*/ 962212 h 1135533"/>
                <a:gd name="connsiteX21" fmla="*/ 1314824 w 1703295"/>
                <a:gd name="connsiteY21" fmla="*/ 1075765 h 1135533"/>
                <a:gd name="connsiteX22" fmla="*/ 1332753 w 1703295"/>
                <a:gd name="connsiteY22" fmla="*/ 836706 h 1135533"/>
                <a:gd name="connsiteX23" fmla="*/ 1368612 w 1703295"/>
                <a:gd name="connsiteY23" fmla="*/ 747059 h 1135533"/>
                <a:gd name="connsiteX24" fmla="*/ 1404471 w 1703295"/>
                <a:gd name="connsiteY24" fmla="*/ 788894 h 1135533"/>
                <a:gd name="connsiteX25" fmla="*/ 1494118 w 1703295"/>
                <a:gd name="connsiteY25" fmla="*/ 938306 h 1135533"/>
                <a:gd name="connsiteX26" fmla="*/ 1553883 w 1703295"/>
                <a:gd name="connsiteY26" fmla="*/ 1004047 h 1135533"/>
                <a:gd name="connsiteX27" fmla="*/ 1667436 w 1703295"/>
                <a:gd name="connsiteY27" fmla="*/ 1087718 h 1135533"/>
                <a:gd name="connsiteX28" fmla="*/ 1703295 w 1703295"/>
                <a:gd name="connsiteY28" fmla="*/ 1105647 h 1135533"/>
                <a:gd name="connsiteX29" fmla="*/ 1398495 w 1703295"/>
                <a:gd name="connsiteY29" fmla="*/ 1117600 h 1135533"/>
                <a:gd name="connsiteX30" fmla="*/ 1344706 w 1703295"/>
                <a:gd name="connsiteY30" fmla="*/ 1129553 h 1135533"/>
                <a:gd name="connsiteX31" fmla="*/ 1308848 w 1703295"/>
                <a:gd name="connsiteY31"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32330 w 1703295"/>
                <a:gd name="connsiteY12" fmla="*/ 717176 h 1135533"/>
                <a:gd name="connsiteX13" fmla="*/ 926353 w 1703295"/>
                <a:gd name="connsiteY13" fmla="*/ 830729 h 1135533"/>
                <a:gd name="connsiteX14" fmla="*/ 950259 w 1703295"/>
                <a:gd name="connsiteY14" fmla="*/ 860612 h 1135533"/>
                <a:gd name="connsiteX15" fmla="*/ 968189 w 1703295"/>
                <a:gd name="connsiteY15" fmla="*/ 866588 h 1135533"/>
                <a:gd name="connsiteX16" fmla="*/ 1010024 w 1703295"/>
                <a:gd name="connsiteY16" fmla="*/ 872565 h 1135533"/>
                <a:gd name="connsiteX17" fmla="*/ 1219200 w 1703295"/>
                <a:gd name="connsiteY17" fmla="*/ 848659 h 1135533"/>
                <a:gd name="connsiteX18" fmla="*/ 1368612 w 1703295"/>
                <a:gd name="connsiteY18" fmla="*/ 836706 h 1135533"/>
                <a:gd name="connsiteX19" fmla="*/ 1356659 w 1703295"/>
                <a:gd name="connsiteY19" fmla="*/ 878541 h 1135533"/>
                <a:gd name="connsiteX20" fmla="*/ 1344706 w 1703295"/>
                <a:gd name="connsiteY20" fmla="*/ 962212 h 1135533"/>
                <a:gd name="connsiteX21" fmla="*/ 1314824 w 1703295"/>
                <a:gd name="connsiteY21" fmla="*/ 1075765 h 1135533"/>
                <a:gd name="connsiteX22" fmla="*/ 1332753 w 1703295"/>
                <a:gd name="connsiteY22" fmla="*/ 836706 h 1135533"/>
                <a:gd name="connsiteX23" fmla="*/ 1368612 w 1703295"/>
                <a:gd name="connsiteY23" fmla="*/ 747059 h 1135533"/>
                <a:gd name="connsiteX24" fmla="*/ 1404471 w 1703295"/>
                <a:gd name="connsiteY24" fmla="*/ 788894 h 1135533"/>
                <a:gd name="connsiteX25" fmla="*/ 1494118 w 1703295"/>
                <a:gd name="connsiteY25" fmla="*/ 938306 h 1135533"/>
                <a:gd name="connsiteX26" fmla="*/ 1553883 w 1703295"/>
                <a:gd name="connsiteY26" fmla="*/ 1004047 h 1135533"/>
                <a:gd name="connsiteX27" fmla="*/ 1667436 w 1703295"/>
                <a:gd name="connsiteY27" fmla="*/ 1087718 h 1135533"/>
                <a:gd name="connsiteX28" fmla="*/ 1703295 w 1703295"/>
                <a:gd name="connsiteY28" fmla="*/ 1105647 h 1135533"/>
                <a:gd name="connsiteX29" fmla="*/ 1398495 w 1703295"/>
                <a:gd name="connsiteY29" fmla="*/ 1117600 h 1135533"/>
                <a:gd name="connsiteX30" fmla="*/ 1344706 w 1703295"/>
                <a:gd name="connsiteY30" fmla="*/ 1129553 h 1135533"/>
                <a:gd name="connsiteX31" fmla="*/ 1308848 w 1703295"/>
                <a:gd name="connsiteY31"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32330 w 1703295"/>
                <a:gd name="connsiteY12" fmla="*/ 717176 h 1135533"/>
                <a:gd name="connsiteX13" fmla="*/ 926353 w 1703295"/>
                <a:gd name="connsiteY13" fmla="*/ 830729 h 1135533"/>
                <a:gd name="connsiteX14" fmla="*/ 950259 w 1703295"/>
                <a:gd name="connsiteY14" fmla="*/ 860612 h 1135533"/>
                <a:gd name="connsiteX15" fmla="*/ 968189 w 1703295"/>
                <a:gd name="connsiteY15" fmla="*/ 866588 h 1135533"/>
                <a:gd name="connsiteX16" fmla="*/ 1010024 w 1703295"/>
                <a:gd name="connsiteY16" fmla="*/ 872565 h 1135533"/>
                <a:gd name="connsiteX17" fmla="*/ 1219200 w 1703295"/>
                <a:gd name="connsiteY17" fmla="*/ 848659 h 1135533"/>
                <a:gd name="connsiteX18" fmla="*/ 1368612 w 1703295"/>
                <a:gd name="connsiteY18" fmla="*/ 836706 h 1135533"/>
                <a:gd name="connsiteX19" fmla="*/ 1356659 w 1703295"/>
                <a:gd name="connsiteY19" fmla="*/ 878541 h 1135533"/>
                <a:gd name="connsiteX20" fmla="*/ 1344706 w 1703295"/>
                <a:gd name="connsiteY20" fmla="*/ 962212 h 1135533"/>
                <a:gd name="connsiteX21" fmla="*/ 1314824 w 1703295"/>
                <a:gd name="connsiteY21" fmla="*/ 1075765 h 1135533"/>
                <a:gd name="connsiteX22" fmla="*/ 1332753 w 1703295"/>
                <a:gd name="connsiteY22" fmla="*/ 836706 h 1135533"/>
                <a:gd name="connsiteX23" fmla="*/ 1368612 w 1703295"/>
                <a:gd name="connsiteY23" fmla="*/ 747059 h 1135533"/>
                <a:gd name="connsiteX24" fmla="*/ 1404471 w 1703295"/>
                <a:gd name="connsiteY24" fmla="*/ 788894 h 1135533"/>
                <a:gd name="connsiteX25" fmla="*/ 1494118 w 1703295"/>
                <a:gd name="connsiteY25" fmla="*/ 938306 h 1135533"/>
                <a:gd name="connsiteX26" fmla="*/ 1553883 w 1703295"/>
                <a:gd name="connsiteY26" fmla="*/ 1004047 h 1135533"/>
                <a:gd name="connsiteX27" fmla="*/ 1667436 w 1703295"/>
                <a:gd name="connsiteY27" fmla="*/ 1087718 h 1135533"/>
                <a:gd name="connsiteX28" fmla="*/ 1703295 w 1703295"/>
                <a:gd name="connsiteY28" fmla="*/ 1105647 h 1135533"/>
                <a:gd name="connsiteX29" fmla="*/ 1398495 w 1703295"/>
                <a:gd name="connsiteY29" fmla="*/ 1117600 h 1135533"/>
                <a:gd name="connsiteX30" fmla="*/ 1344706 w 1703295"/>
                <a:gd name="connsiteY30" fmla="*/ 1129553 h 1135533"/>
                <a:gd name="connsiteX31" fmla="*/ 1308848 w 1703295"/>
                <a:gd name="connsiteY31"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32330 w 1703295"/>
                <a:gd name="connsiteY12" fmla="*/ 717176 h 1135533"/>
                <a:gd name="connsiteX13" fmla="*/ 926353 w 1703295"/>
                <a:gd name="connsiteY13" fmla="*/ 830729 h 1135533"/>
                <a:gd name="connsiteX14" fmla="*/ 950259 w 1703295"/>
                <a:gd name="connsiteY14" fmla="*/ 860612 h 1135533"/>
                <a:gd name="connsiteX15" fmla="*/ 968189 w 1703295"/>
                <a:gd name="connsiteY15" fmla="*/ 866588 h 1135533"/>
                <a:gd name="connsiteX16" fmla="*/ 1010024 w 1703295"/>
                <a:gd name="connsiteY16" fmla="*/ 872565 h 1135533"/>
                <a:gd name="connsiteX17" fmla="*/ 1219200 w 1703295"/>
                <a:gd name="connsiteY17" fmla="*/ 848659 h 1135533"/>
                <a:gd name="connsiteX18" fmla="*/ 1368612 w 1703295"/>
                <a:gd name="connsiteY18" fmla="*/ 836706 h 1135533"/>
                <a:gd name="connsiteX19" fmla="*/ 1356659 w 1703295"/>
                <a:gd name="connsiteY19" fmla="*/ 878541 h 1135533"/>
                <a:gd name="connsiteX20" fmla="*/ 1344706 w 1703295"/>
                <a:gd name="connsiteY20" fmla="*/ 962212 h 1135533"/>
                <a:gd name="connsiteX21" fmla="*/ 1314824 w 1703295"/>
                <a:gd name="connsiteY21" fmla="*/ 1075765 h 1135533"/>
                <a:gd name="connsiteX22" fmla="*/ 1332753 w 1703295"/>
                <a:gd name="connsiteY22" fmla="*/ 836706 h 1135533"/>
                <a:gd name="connsiteX23" fmla="*/ 1368612 w 1703295"/>
                <a:gd name="connsiteY23" fmla="*/ 747059 h 1135533"/>
                <a:gd name="connsiteX24" fmla="*/ 1404471 w 1703295"/>
                <a:gd name="connsiteY24" fmla="*/ 788894 h 1135533"/>
                <a:gd name="connsiteX25" fmla="*/ 1494118 w 1703295"/>
                <a:gd name="connsiteY25" fmla="*/ 938306 h 1135533"/>
                <a:gd name="connsiteX26" fmla="*/ 1553883 w 1703295"/>
                <a:gd name="connsiteY26" fmla="*/ 1004047 h 1135533"/>
                <a:gd name="connsiteX27" fmla="*/ 1667436 w 1703295"/>
                <a:gd name="connsiteY27" fmla="*/ 1087718 h 1135533"/>
                <a:gd name="connsiteX28" fmla="*/ 1703295 w 1703295"/>
                <a:gd name="connsiteY28" fmla="*/ 1105647 h 1135533"/>
                <a:gd name="connsiteX29" fmla="*/ 1398495 w 1703295"/>
                <a:gd name="connsiteY29" fmla="*/ 1117600 h 1135533"/>
                <a:gd name="connsiteX30" fmla="*/ 1344706 w 1703295"/>
                <a:gd name="connsiteY30" fmla="*/ 1129553 h 1135533"/>
                <a:gd name="connsiteX31" fmla="*/ 1308848 w 1703295"/>
                <a:gd name="connsiteY31"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32330 w 1703295"/>
                <a:gd name="connsiteY12" fmla="*/ 717176 h 1135533"/>
                <a:gd name="connsiteX13" fmla="*/ 926353 w 1703295"/>
                <a:gd name="connsiteY13" fmla="*/ 830729 h 1135533"/>
                <a:gd name="connsiteX14" fmla="*/ 950259 w 1703295"/>
                <a:gd name="connsiteY14" fmla="*/ 860612 h 1135533"/>
                <a:gd name="connsiteX15" fmla="*/ 968189 w 1703295"/>
                <a:gd name="connsiteY15" fmla="*/ 866588 h 1135533"/>
                <a:gd name="connsiteX16" fmla="*/ 1010024 w 1703295"/>
                <a:gd name="connsiteY16" fmla="*/ 872565 h 1135533"/>
                <a:gd name="connsiteX17" fmla="*/ 1219200 w 1703295"/>
                <a:gd name="connsiteY17" fmla="*/ 848659 h 1135533"/>
                <a:gd name="connsiteX18" fmla="*/ 1368612 w 1703295"/>
                <a:gd name="connsiteY18" fmla="*/ 836706 h 1135533"/>
                <a:gd name="connsiteX19" fmla="*/ 1356659 w 1703295"/>
                <a:gd name="connsiteY19" fmla="*/ 878541 h 1135533"/>
                <a:gd name="connsiteX20" fmla="*/ 1344706 w 1703295"/>
                <a:gd name="connsiteY20" fmla="*/ 962212 h 1135533"/>
                <a:gd name="connsiteX21" fmla="*/ 1314824 w 1703295"/>
                <a:gd name="connsiteY21" fmla="*/ 1075765 h 1135533"/>
                <a:gd name="connsiteX22" fmla="*/ 1332753 w 1703295"/>
                <a:gd name="connsiteY22" fmla="*/ 836706 h 1135533"/>
                <a:gd name="connsiteX23" fmla="*/ 1368612 w 1703295"/>
                <a:gd name="connsiteY23" fmla="*/ 747059 h 1135533"/>
                <a:gd name="connsiteX24" fmla="*/ 1404471 w 1703295"/>
                <a:gd name="connsiteY24" fmla="*/ 788894 h 1135533"/>
                <a:gd name="connsiteX25" fmla="*/ 1494118 w 1703295"/>
                <a:gd name="connsiteY25" fmla="*/ 938306 h 1135533"/>
                <a:gd name="connsiteX26" fmla="*/ 1553883 w 1703295"/>
                <a:gd name="connsiteY26" fmla="*/ 1004047 h 1135533"/>
                <a:gd name="connsiteX27" fmla="*/ 1667436 w 1703295"/>
                <a:gd name="connsiteY27" fmla="*/ 1087718 h 1135533"/>
                <a:gd name="connsiteX28" fmla="*/ 1703295 w 1703295"/>
                <a:gd name="connsiteY28" fmla="*/ 1105647 h 1135533"/>
                <a:gd name="connsiteX29" fmla="*/ 1398495 w 1703295"/>
                <a:gd name="connsiteY29" fmla="*/ 1117600 h 1135533"/>
                <a:gd name="connsiteX30" fmla="*/ 1344706 w 1703295"/>
                <a:gd name="connsiteY30" fmla="*/ 1129553 h 1135533"/>
                <a:gd name="connsiteX31" fmla="*/ 1308848 w 1703295"/>
                <a:gd name="connsiteY31"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32330 w 1703295"/>
                <a:gd name="connsiteY12" fmla="*/ 717176 h 1135533"/>
                <a:gd name="connsiteX13" fmla="*/ 926353 w 1703295"/>
                <a:gd name="connsiteY13" fmla="*/ 830729 h 1135533"/>
                <a:gd name="connsiteX14" fmla="*/ 950259 w 1703295"/>
                <a:gd name="connsiteY14" fmla="*/ 860612 h 1135533"/>
                <a:gd name="connsiteX15" fmla="*/ 968189 w 1703295"/>
                <a:gd name="connsiteY15" fmla="*/ 866588 h 1135533"/>
                <a:gd name="connsiteX16" fmla="*/ 1010024 w 1703295"/>
                <a:gd name="connsiteY16" fmla="*/ 872565 h 1135533"/>
                <a:gd name="connsiteX17" fmla="*/ 1219200 w 1703295"/>
                <a:gd name="connsiteY17" fmla="*/ 848659 h 1135533"/>
                <a:gd name="connsiteX18" fmla="*/ 1368612 w 1703295"/>
                <a:gd name="connsiteY18" fmla="*/ 836706 h 1135533"/>
                <a:gd name="connsiteX19" fmla="*/ 1356659 w 1703295"/>
                <a:gd name="connsiteY19" fmla="*/ 878541 h 1135533"/>
                <a:gd name="connsiteX20" fmla="*/ 1344706 w 1703295"/>
                <a:gd name="connsiteY20" fmla="*/ 962212 h 1135533"/>
                <a:gd name="connsiteX21" fmla="*/ 1314824 w 1703295"/>
                <a:gd name="connsiteY21" fmla="*/ 1075765 h 1135533"/>
                <a:gd name="connsiteX22" fmla="*/ 1332753 w 1703295"/>
                <a:gd name="connsiteY22" fmla="*/ 836706 h 1135533"/>
                <a:gd name="connsiteX23" fmla="*/ 1368612 w 1703295"/>
                <a:gd name="connsiteY23" fmla="*/ 747059 h 1135533"/>
                <a:gd name="connsiteX24" fmla="*/ 1404471 w 1703295"/>
                <a:gd name="connsiteY24" fmla="*/ 788894 h 1135533"/>
                <a:gd name="connsiteX25" fmla="*/ 1494118 w 1703295"/>
                <a:gd name="connsiteY25" fmla="*/ 938306 h 1135533"/>
                <a:gd name="connsiteX26" fmla="*/ 1553883 w 1703295"/>
                <a:gd name="connsiteY26" fmla="*/ 1004047 h 1135533"/>
                <a:gd name="connsiteX27" fmla="*/ 1667436 w 1703295"/>
                <a:gd name="connsiteY27" fmla="*/ 1087718 h 1135533"/>
                <a:gd name="connsiteX28" fmla="*/ 1703295 w 1703295"/>
                <a:gd name="connsiteY28" fmla="*/ 1105647 h 1135533"/>
                <a:gd name="connsiteX29" fmla="*/ 1398495 w 1703295"/>
                <a:gd name="connsiteY29" fmla="*/ 1117600 h 1135533"/>
                <a:gd name="connsiteX30" fmla="*/ 1344706 w 1703295"/>
                <a:gd name="connsiteY30" fmla="*/ 1129553 h 1135533"/>
                <a:gd name="connsiteX31" fmla="*/ 1308848 w 1703295"/>
                <a:gd name="connsiteY31"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32330 w 1703295"/>
                <a:gd name="connsiteY12" fmla="*/ 717176 h 1135533"/>
                <a:gd name="connsiteX13" fmla="*/ 926353 w 1703295"/>
                <a:gd name="connsiteY13" fmla="*/ 830729 h 1135533"/>
                <a:gd name="connsiteX14" fmla="*/ 950259 w 1703295"/>
                <a:gd name="connsiteY14" fmla="*/ 860612 h 1135533"/>
                <a:gd name="connsiteX15" fmla="*/ 968189 w 1703295"/>
                <a:gd name="connsiteY15" fmla="*/ 866588 h 1135533"/>
                <a:gd name="connsiteX16" fmla="*/ 1010024 w 1703295"/>
                <a:gd name="connsiteY16" fmla="*/ 872565 h 1135533"/>
                <a:gd name="connsiteX17" fmla="*/ 1219200 w 1703295"/>
                <a:gd name="connsiteY17" fmla="*/ 848659 h 1135533"/>
                <a:gd name="connsiteX18" fmla="*/ 1368612 w 1703295"/>
                <a:gd name="connsiteY18" fmla="*/ 836706 h 1135533"/>
                <a:gd name="connsiteX19" fmla="*/ 1356659 w 1703295"/>
                <a:gd name="connsiteY19" fmla="*/ 878541 h 1135533"/>
                <a:gd name="connsiteX20" fmla="*/ 1344706 w 1703295"/>
                <a:gd name="connsiteY20" fmla="*/ 962212 h 1135533"/>
                <a:gd name="connsiteX21" fmla="*/ 1314824 w 1703295"/>
                <a:gd name="connsiteY21" fmla="*/ 1075765 h 1135533"/>
                <a:gd name="connsiteX22" fmla="*/ 1332753 w 1703295"/>
                <a:gd name="connsiteY22" fmla="*/ 836706 h 1135533"/>
                <a:gd name="connsiteX23" fmla="*/ 1368612 w 1703295"/>
                <a:gd name="connsiteY23" fmla="*/ 747059 h 1135533"/>
                <a:gd name="connsiteX24" fmla="*/ 1404471 w 1703295"/>
                <a:gd name="connsiteY24" fmla="*/ 788894 h 1135533"/>
                <a:gd name="connsiteX25" fmla="*/ 1494118 w 1703295"/>
                <a:gd name="connsiteY25" fmla="*/ 938306 h 1135533"/>
                <a:gd name="connsiteX26" fmla="*/ 1553883 w 1703295"/>
                <a:gd name="connsiteY26" fmla="*/ 1004047 h 1135533"/>
                <a:gd name="connsiteX27" fmla="*/ 1667436 w 1703295"/>
                <a:gd name="connsiteY27" fmla="*/ 1087718 h 1135533"/>
                <a:gd name="connsiteX28" fmla="*/ 1703295 w 1703295"/>
                <a:gd name="connsiteY28" fmla="*/ 1105647 h 1135533"/>
                <a:gd name="connsiteX29" fmla="*/ 1398495 w 1703295"/>
                <a:gd name="connsiteY29" fmla="*/ 1117600 h 1135533"/>
                <a:gd name="connsiteX30" fmla="*/ 1344706 w 1703295"/>
                <a:gd name="connsiteY30" fmla="*/ 1129553 h 1135533"/>
                <a:gd name="connsiteX31" fmla="*/ 1308848 w 1703295"/>
                <a:gd name="connsiteY31"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950259 w 1703295"/>
                <a:gd name="connsiteY13" fmla="*/ 860612 h 1135533"/>
                <a:gd name="connsiteX14" fmla="*/ 968189 w 1703295"/>
                <a:gd name="connsiteY14" fmla="*/ 866588 h 1135533"/>
                <a:gd name="connsiteX15" fmla="*/ 1010024 w 1703295"/>
                <a:gd name="connsiteY15" fmla="*/ 872565 h 1135533"/>
                <a:gd name="connsiteX16" fmla="*/ 1219200 w 1703295"/>
                <a:gd name="connsiteY16" fmla="*/ 848659 h 1135533"/>
                <a:gd name="connsiteX17" fmla="*/ 1368612 w 1703295"/>
                <a:gd name="connsiteY17" fmla="*/ 836706 h 1135533"/>
                <a:gd name="connsiteX18" fmla="*/ 1356659 w 1703295"/>
                <a:gd name="connsiteY18" fmla="*/ 878541 h 1135533"/>
                <a:gd name="connsiteX19" fmla="*/ 1344706 w 1703295"/>
                <a:gd name="connsiteY19" fmla="*/ 962212 h 1135533"/>
                <a:gd name="connsiteX20" fmla="*/ 1314824 w 1703295"/>
                <a:gd name="connsiteY20" fmla="*/ 1075765 h 1135533"/>
                <a:gd name="connsiteX21" fmla="*/ 1332753 w 1703295"/>
                <a:gd name="connsiteY21" fmla="*/ 836706 h 1135533"/>
                <a:gd name="connsiteX22" fmla="*/ 1368612 w 1703295"/>
                <a:gd name="connsiteY22" fmla="*/ 747059 h 1135533"/>
                <a:gd name="connsiteX23" fmla="*/ 1404471 w 1703295"/>
                <a:gd name="connsiteY23" fmla="*/ 788894 h 1135533"/>
                <a:gd name="connsiteX24" fmla="*/ 1494118 w 1703295"/>
                <a:gd name="connsiteY24" fmla="*/ 938306 h 1135533"/>
                <a:gd name="connsiteX25" fmla="*/ 1553883 w 1703295"/>
                <a:gd name="connsiteY25" fmla="*/ 1004047 h 1135533"/>
                <a:gd name="connsiteX26" fmla="*/ 1667436 w 1703295"/>
                <a:gd name="connsiteY26" fmla="*/ 1087718 h 1135533"/>
                <a:gd name="connsiteX27" fmla="*/ 1703295 w 1703295"/>
                <a:gd name="connsiteY27" fmla="*/ 1105647 h 1135533"/>
                <a:gd name="connsiteX28" fmla="*/ 1398495 w 1703295"/>
                <a:gd name="connsiteY28" fmla="*/ 1117600 h 1135533"/>
                <a:gd name="connsiteX29" fmla="*/ 1344706 w 1703295"/>
                <a:gd name="connsiteY29" fmla="*/ 1129553 h 1135533"/>
                <a:gd name="connsiteX30" fmla="*/ 1308848 w 1703295"/>
                <a:gd name="connsiteY30"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968189 w 1703295"/>
                <a:gd name="connsiteY13" fmla="*/ 866588 h 1135533"/>
                <a:gd name="connsiteX14" fmla="*/ 1010024 w 1703295"/>
                <a:gd name="connsiteY14" fmla="*/ 872565 h 1135533"/>
                <a:gd name="connsiteX15" fmla="*/ 1219200 w 1703295"/>
                <a:gd name="connsiteY15" fmla="*/ 848659 h 1135533"/>
                <a:gd name="connsiteX16" fmla="*/ 1368612 w 1703295"/>
                <a:gd name="connsiteY16" fmla="*/ 836706 h 1135533"/>
                <a:gd name="connsiteX17" fmla="*/ 1356659 w 1703295"/>
                <a:gd name="connsiteY17" fmla="*/ 878541 h 1135533"/>
                <a:gd name="connsiteX18" fmla="*/ 1344706 w 1703295"/>
                <a:gd name="connsiteY18" fmla="*/ 962212 h 1135533"/>
                <a:gd name="connsiteX19" fmla="*/ 1314824 w 1703295"/>
                <a:gd name="connsiteY19" fmla="*/ 1075765 h 1135533"/>
                <a:gd name="connsiteX20" fmla="*/ 1332753 w 1703295"/>
                <a:gd name="connsiteY20" fmla="*/ 836706 h 1135533"/>
                <a:gd name="connsiteX21" fmla="*/ 1368612 w 1703295"/>
                <a:gd name="connsiteY21" fmla="*/ 747059 h 1135533"/>
                <a:gd name="connsiteX22" fmla="*/ 1404471 w 1703295"/>
                <a:gd name="connsiteY22" fmla="*/ 788894 h 1135533"/>
                <a:gd name="connsiteX23" fmla="*/ 1494118 w 1703295"/>
                <a:gd name="connsiteY23" fmla="*/ 938306 h 1135533"/>
                <a:gd name="connsiteX24" fmla="*/ 1553883 w 1703295"/>
                <a:gd name="connsiteY24" fmla="*/ 1004047 h 1135533"/>
                <a:gd name="connsiteX25" fmla="*/ 1667436 w 1703295"/>
                <a:gd name="connsiteY25" fmla="*/ 1087718 h 1135533"/>
                <a:gd name="connsiteX26" fmla="*/ 1703295 w 1703295"/>
                <a:gd name="connsiteY26" fmla="*/ 1105647 h 1135533"/>
                <a:gd name="connsiteX27" fmla="*/ 1398495 w 1703295"/>
                <a:gd name="connsiteY27" fmla="*/ 1117600 h 1135533"/>
                <a:gd name="connsiteX28" fmla="*/ 1344706 w 1703295"/>
                <a:gd name="connsiteY28" fmla="*/ 1129553 h 1135533"/>
                <a:gd name="connsiteX29" fmla="*/ 1308848 w 1703295"/>
                <a:gd name="connsiteY29"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219200 w 1703295"/>
                <a:gd name="connsiteY14" fmla="*/ 848659 h 1135533"/>
                <a:gd name="connsiteX15" fmla="*/ 1368612 w 1703295"/>
                <a:gd name="connsiteY15" fmla="*/ 836706 h 1135533"/>
                <a:gd name="connsiteX16" fmla="*/ 1356659 w 1703295"/>
                <a:gd name="connsiteY16" fmla="*/ 878541 h 1135533"/>
                <a:gd name="connsiteX17" fmla="*/ 1344706 w 1703295"/>
                <a:gd name="connsiteY17" fmla="*/ 962212 h 1135533"/>
                <a:gd name="connsiteX18" fmla="*/ 1314824 w 1703295"/>
                <a:gd name="connsiteY18" fmla="*/ 1075765 h 1135533"/>
                <a:gd name="connsiteX19" fmla="*/ 1332753 w 1703295"/>
                <a:gd name="connsiteY19" fmla="*/ 836706 h 1135533"/>
                <a:gd name="connsiteX20" fmla="*/ 1368612 w 1703295"/>
                <a:gd name="connsiteY20" fmla="*/ 747059 h 1135533"/>
                <a:gd name="connsiteX21" fmla="*/ 1404471 w 1703295"/>
                <a:gd name="connsiteY21" fmla="*/ 788894 h 1135533"/>
                <a:gd name="connsiteX22" fmla="*/ 1494118 w 1703295"/>
                <a:gd name="connsiteY22" fmla="*/ 938306 h 1135533"/>
                <a:gd name="connsiteX23" fmla="*/ 1553883 w 1703295"/>
                <a:gd name="connsiteY23" fmla="*/ 1004047 h 1135533"/>
                <a:gd name="connsiteX24" fmla="*/ 1667436 w 1703295"/>
                <a:gd name="connsiteY24" fmla="*/ 1087718 h 1135533"/>
                <a:gd name="connsiteX25" fmla="*/ 1703295 w 1703295"/>
                <a:gd name="connsiteY25" fmla="*/ 1105647 h 1135533"/>
                <a:gd name="connsiteX26" fmla="*/ 1398495 w 1703295"/>
                <a:gd name="connsiteY26" fmla="*/ 1117600 h 1135533"/>
                <a:gd name="connsiteX27" fmla="*/ 1344706 w 1703295"/>
                <a:gd name="connsiteY27" fmla="*/ 1129553 h 1135533"/>
                <a:gd name="connsiteX28" fmla="*/ 1308848 w 1703295"/>
                <a:gd name="connsiteY28"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219200 w 1703295"/>
                <a:gd name="connsiteY14" fmla="*/ 848659 h 1135533"/>
                <a:gd name="connsiteX15" fmla="*/ 1368612 w 1703295"/>
                <a:gd name="connsiteY15" fmla="*/ 836706 h 1135533"/>
                <a:gd name="connsiteX16" fmla="*/ 1356659 w 1703295"/>
                <a:gd name="connsiteY16" fmla="*/ 878541 h 1135533"/>
                <a:gd name="connsiteX17" fmla="*/ 1344706 w 1703295"/>
                <a:gd name="connsiteY17" fmla="*/ 962212 h 1135533"/>
                <a:gd name="connsiteX18" fmla="*/ 1314824 w 1703295"/>
                <a:gd name="connsiteY18" fmla="*/ 1075765 h 1135533"/>
                <a:gd name="connsiteX19" fmla="*/ 1332753 w 1703295"/>
                <a:gd name="connsiteY19" fmla="*/ 836706 h 1135533"/>
                <a:gd name="connsiteX20" fmla="*/ 1368612 w 1703295"/>
                <a:gd name="connsiteY20" fmla="*/ 747059 h 1135533"/>
                <a:gd name="connsiteX21" fmla="*/ 1404471 w 1703295"/>
                <a:gd name="connsiteY21" fmla="*/ 788894 h 1135533"/>
                <a:gd name="connsiteX22" fmla="*/ 1494118 w 1703295"/>
                <a:gd name="connsiteY22" fmla="*/ 938306 h 1135533"/>
                <a:gd name="connsiteX23" fmla="*/ 1553883 w 1703295"/>
                <a:gd name="connsiteY23" fmla="*/ 1004047 h 1135533"/>
                <a:gd name="connsiteX24" fmla="*/ 1667436 w 1703295"/>
                <a:gd name="connsiteY24" fmla="*/ 1087718 h 1135533"/>
                <a:gd name="connsiteX25" fmla="*/ 1703295 w 1703295"/>
                <a:gd name="connsiteY25" fmla="*/ 1105647 h 1135533"/>
                <a:gd name="connsiteX26" fmla="*/ 1398495 w 1703295"/>
                <a:gd name="connsiteY26" fmla="*/ 1117600 h 1135533"/>
                <a:gd name="connsiteX27" fmla="*/ 1344706 w 1703295"/>
                <a:gd name="connsiteY27" fmla="*/ 1129553 h 1135533"/>
                <a:gd name="connsiteX28" fmla="*/ 1308848 w 1703295"/>
                <a:gd name="connsiteY28"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219200 w 1703295"/>
                <a:gd name="connsiteY14" fmla="*/ 848659 h 1135533"/>
                <a:gd name="connsiteX15" fmla="*/ 1368612 w 1703295"/>
                <a:gd name="connsiteY15" fmla="*/ 836706 h 1135533"/>
                <a:gd name="connsiteX16" fmla="*/ 1356659 w 1703295"/>
                <a:gd name="connsiteY16" fmla="*/ 878541 h 1135533"/>
                <a:gd name="connsiteX17" fmla="*/ 1344706 w 1703295"/>
                <a:gd name="connsiteY17" fmla="*/ 962212 h 1135533"/>
                <a:gd name="connsiteX18" fmla="*/ 1314824 w 1703295"/>
                <a:gd name="connsiteY18" fmla="*/ 1075765 h 1135533"/>
                <a:gd name="connsiteX19" fmla="*/ 1332753 w 1703295"/>
                <a:gd name="connsiteY19" fmla="*/ 836706 h 1135533"/>
                <a:gd name="connsiteX20" fmla="*/ 1368612 w 1703295"/>
                <a:gd name="connsiteY20" fmla="*/ 747059 h 1135533"/>
                <a:gd name="connsiteX21" fmla="*/ 1404471 w 1703295"/>
                <a:gd name="connsiteY21" fmla="*/ 788894 h 1135533"/>
                <a:gd name="connsiteX22" fmla="*/ 1494118 w 1703295"/>
                <a:gd name="connsiteY22" fmla="*/ 938306 h 1135533"/>
                <a:gd name="connsiteX23" fmla="*/ 1553883 w 1703295"/>
                <a:gd name="connsiteY23" fmla="*/ 1004047 h 1135533"/>
                <a:gd name="connsiteX24" fmla="*/ 1667436 w 1703295"/>
                <a:gd name="connsiteY24" fmla="*/ 1087718 h 1135533"/>
                <a:gd name="connsiteX25" fmla="*/ 1703295 w 1703295"/>
                <a:gd name="connsiteY25" fmla="*/ 1105647 h 1135533"/>
                <a:gd name="connsiteX26" fmla="*/ 1398495 w 1703295"/>
                <a:gd name="connsiteY26" fmla="*/ 1117600 h 1135533"/>
                <a:gd name="connsiteX27" fmla="*/ 1344706 w 1703295"/>
                <a:gd name="connsiteY27" fmla="*/ 1129553 h 1135533"/>
                <a:gd name="connsiteX28" fmla="*/ 1308848 w 1703295"/>
                <a:gd name="connsiteY28"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219200 w 1703295"/>
                <a:gd name="connsiteY14" fmla="*/ 848659 h 1135533"/>
                <a:gd name="connsiteX15" fmla="*/ 1368612 w 1703295"/>
                <a:gd name="connsiteY15" fmla="*/ 836706 h 1135533"/>
                <a:gd name="connsiteX16" fmla="*/ 1356659 w 1703295"/>
                <a:gd name="connsiteY16" fmla="*/ 878541 h 1135533"/>
                <a:gd name="connsiteX17" fmla="*/ 1344706 w 1703295"/>
                <a:gd name="connsiteY17" fmla="*/ 962212 h 1135533"/>
                <a:gd name="connsiteX18" fmla="*/ 1314824 w 1703295"/>
                <a:gd name="connsiteY18" fmla="*/ 1075765 h 1135533"/>
                <a:gd name="connsiteX19" fmla="*/ 1332753 w 1703295"/>
                <a:gd name="connsiteY19" fmla="*/ 836706 h 1135533"/>
                <a:gd name="connsiteX20" fmla="*/ 1368612 w 1703295"/>
                <a:gd name="connsiteY20" fmla="*/ 747059 h 1135533"/>
                <a:gd name="connsiteX21" fmla="*/ 1404471 w 1703295"/>
                <a:gd name="connsiteY21" fmla="*/ 788894 h 1135533"/>
                <a:gd name="connsiteX22" fmla="*/ 1494118 w 1703295"/>
                <a:gd name="connsiteY22" fmla="*/ 938306 h 1135533"/>
                <a:gd name="connsiteX23" fmla="*/ 1553883 w 1703295"/>
                <a:gd name="connsiteY23" fmla="*/ 1004047 h 1135533"/>
                <a:gd name="connsiteX24" fmla="*/ 1667436 w 1703295"/>
                <a:gd name="connsiteY24" fmla="*/ 1087718 h 1135533"/>
                <a:gd name="connsiteX25" fmla="*/ 1703295 w 1703295"/>
                <a:gd name="connsiteY25" fmla="*/ 1105647 h 1135533"/>
                <a:gd name="connsiteX26" fmla="*/ 1398495 w 1703295"/>
                <a:gd name="connsiteY26" fmla="*/ 1117600 h 1135533"/>
                <a:gd name="connsiteX27" fmla="*/ 1344706 w 1703295"/>
                <a:gd name="connsiteY27" fmla="*/ 1129553 h 1135533"/>
                <a:gd name="connsiteX28" fmla="*/ 1308848 w 1703295"/>
                <a:gd name="connsiteY28"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219200 w 1703295"/>
                <a:gd name="connsiteY14" fmla="*/ 848659 h 1135533"/>
                <a:gd name="connsiteX15" fmla="*/ 1368612 w 1703295"/>
                <a:gd name="connsiteY15" fmla="*/ 836706 h 1135533"/>
                <a:gd name="connsiteX16" fmla="*/ 1356659 w 1703295"/>
                <a:gd name="connsiteY16" fmla="*/ 878541 h 1135533"/>
                <a:gd name="connsiteX17" fmla="*/ 1344706 w 1703295"/>
                <a:gd name="connsiteY17" fmla="*/ 962212 h 1135533"/>
                <a:gd name="connsiteX18" fmla="*/ 1314824 w 1703295"/>
                <a:gd name="connsiteY18" fmla="*/ 1075765 h 1135533"/>
                <a:gd name="connsiteX19" fmla="*/ 1332753 w 1703295"/>
                <a:gd name="connsiteY19" fmla="*/ 836706 h 1135533"/>
                <a:gd name="connsiteX20" fmla="*/ 1368612 w 1703295"/>
                <a:gd name="connsiteY20" fmla="*/ 747059 h 1135533"/>
                <a:gd name="connsiteX21" fmla="*/ 1404471 w 1703295"/>
                <a:gd name="connsiteY21" fmla="*/ 788894 h 1135533"/>
                <a:gd name="connsiteX22" fmla="*/ 1494118 w 1703295"/>
                <a:gd name="connsiteY22" fmla="*/ 938306 h 1135533"/>
                <a:gd name="connsiteX23" fmla="*/ 1553883 w 1703295"/>
                <a:gd name="connsiteY23" fmla="*/ 1004047 h 1135533"/>
                <a:gd name="connsiteX24" fmla="*/ 1667436 w 1703295"/>
                <a:gd name="connsiteY24" fmla="*/ 1087718 h 1135533"/>
                <a:gd name="connsiteX25" fmla="*/ 1703295 w 1703295"/>
                <a:gd name="connsiteY25" fmla="*/ 1105647 h 1135533"/>
                <a:gd name="connsiteX26" fmla="*/ 1398495 w 1703295"/>
                <a:gd name="connsiteY26" fmla="*/ 1117600 h 1135533"/>
                <a:gd name="connsiteX27" fmla="*/ 1344706 w 1703295"/>
                <a:gd name="connsiteY27" fmla="*/ 1129553 h 1135533"/>
                <a:gd name="connsiteX28" fmla="*/ 1308848 w 1703295"/>
                <a:gd name="connsiteY28"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219200 w 1703295"/>
                <a:gd name="connsiteY14" fmla="*/ 848659 h 1135533"/>
                <a:gd name="connsiteX15" fmla="*/ 1368612 w 1703295"/>
                <a:gd name="connsiteY15" fmla="*/ 836706 h 1135533"/>
                <a:gd name="connsiteX16" fmla="*/ 1356659 w 1703295"/>
                <a:gd name="connsiteY16" fmla="*/ 878541 h 1135533"/>
                <a:gd name="connsiteX17" fmla="*/ 1344706 w 1703295"/>
                <a:gd name="connsiteY17" fmla="*/ 962212 h 1135533"/>
                <a:gd name="connsiteX18" fmla="*/ 1314824 w 1703295"/>
                <a:gd name="connsiteY18" fmla="*/ 1075765 h 1135533"/>
                <a:gd name="connsiteX19" fmla="*/ 1332753 w 1703295"/>
                <a:gd name="connsiteY19" fmla="*/ 836706 h 1135533"/>
                <a:gd name="connsiteX20" fmla="*/ 1368612 w 1703295"/>
                <a:gd name="connsiteY20" fmla="*/ 747059 h 1135533"/>
                <a:gd name="connsiteX21" fmla="*/ 1404471 w 1703295"/>
                <a:gd name="connsiteY21" fmla="*/ 788894 h 1135533"/>
                <a:gd name="connsiteX22" fmla="*/ 1494118 w 1703295"/>
                <a:gd name="connsiteY22" fmla="*/ 938306 h 1135533"/>
                <a:gd name="connsiteX23" fmla="*/ 1553883 w 1703295"/>
                <a:gd name="connsiteY23" fmla="*/ 1004047 h 1135533"/>
                <a:gd name="connsiteX24" fmla="*/ 1667436 w 1703295"/>
                <a:gd name="connsiteY24" fmla="*/ 1087718 h 1135533"/>
                <a:gd name="connsiteX25" fmla="*/ 1703295 w 1703295"/>
                <a:gd name="connsiteY25" fmla="*/ 1105647 h 1135533"/>
                <a:gd name="connsiteX26" fmla="*/ 1398495 w 1703295"/>
                <a:gd name="connsiteY26" fmla="*/ 1117600 h 1135533"/>
                <a:gd name="connsiteX27" fmla="*/ 1344706 w 1703295"/>
                <a:gd name="connsiteY27" fmla="*/ 1129553 h 1135533"/>
                <a:gd name="connsiteX28" fmla="*/ 1308848 w 1703295"/>
                <a:gd name="connsiteY28"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219200 w 1703295"/>
                <a:gd name="connsiteY14" fmla="*/ 848659 h 1135533"/>
                <a:gd name="connsiteX15" fmla="*/ 1368612 w 1703295"/>
                <a:gd name="connsiteY15" fmla="*/ 836706 h 1135533"/>
                <a:gd name="connsiteX16" fmla="*/ 1356659 w 1703295"/>
                <a:gd name="connsiteY16" fmla="*/ 878541 h 1135533"/>
                <a:gd name="connsiteX17" fmla="*/ 1344706 w 1703295"/>
                <a:gd name="connsiteY17" fmla="*/ 962212 h 1135533"/>
                <a:gd name="connsiteX18" fmla="*/ 1314824 w 1703295"/>
                <a:gd name="connsiteY18" fmla="*/ 1075765 h 1135533"/>
                <a:gd name="connsiteX19" fmla="*/ 1332753 w 1703295"/>
                <a:gd name="connsiteY19" fmla="*/ 836706 h 1135533"/>
                <a:gd name="connsiteX20" fmla="*/ 1368612 w 1703295"/>
                <a:gd name="connsiteY20" fmla="*/ 747059 h 1135533"/>
                <a:gd name="connsiteX21" fmla="*/ 1404471 w 1703295"/>
                <a:gd name="connsiteY21" fmla="*/ 788894 h 1135533"/>
                <a:gd name="connsiteX22" fmla="*/ 1494118 w 1703295"/>
                <a:gd name="connsiteY22" fmla="*/ 938306 h 1135533"/>
                <a:gd name="connsiteX23" fmla="*/ 1553883 w 1703295"/>
                <a:gd name="connsiteY23" fmla="*/ 1004047 h 1135533"/>
                <a:gd name="connsiteX24" fmla="*/ 1667436 w 1703295"/>
                <a:gd name="connsiteY24" fmla="*/ 1087718 h 1135533"/>
                <a:gd name="connsiteX25" fmla="*/ 1703295 w 1703295"/>
                <a:gd name="connsiteY25" fmla="*/ 1105647 h 1135533"/>
                <a:gd name="connsiteX26" fmla="*/ 1398495 w 1703295"/>
                <a:gd name="connsiteY26" fmla="*/ 1117600 h 1135533"/>
                <a:gd name="connsiteX27" fmla="*/ 1344706 w 1703295"/>
                <a:gd name="connsiteY27" fmla="*/ 1129553 h 1135533"/>
                <a:gd name="connsiteX28" fmla="*/ 1308848 w 1703295"/>
                <a:gd name="connsiteY28"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219200 w 1703295"/>
                <a:gd name="connsiteY14" fmla="*/ 848659 h 1135533"/>
                <a:gd name="connsiteX15" fmla="*/ 1368612 w 1703295"/>
                <a:gd name="connsiteY15" fmla="*/ 836706 h 1135533"/>
                <a:gd name="connsiteX16" fmla="*/ 1356659 w 1703295"/>
                <a:gd name="connsiteY16" fmla="*/ 878541 h 1135533"/>
                <a:gd name="connsiteX17" fmla="*/ 1344706 w 1703295"/>
                <a:gd name="connsiteY17" fmla="*/ 962212 h 1135533"/>
                <a:gd name="connsiteX18" fmla="*/ 1314824 w 1703295"/>
                <a:gd name="connsiteY18" fmla="*/ 1075765 h 1135533"/>
                <a:gd name="connsiteX19" fmla="*/ 1332753 w 1703295"/>
                <a:gd name="connsiteY19" fmla="*/ 836706 h 1135533"/>
                <a:gd name="connsiteX20" fmla="*/ 1368612 w 1703295"/>
                <a:gd name="connsiteY20" fmla="*/ 747059 h 1135533"/>
                <a:gd name="connsiteX21" fmla="*/ 1404471 w 1703295"/>
                <a:gd name="connsiteY21" fmla="*/ 788894 h 1135533"/>
                <a:gd name="connsiteX22" fmla="*/ 1494118 w 1703295"/>
                <a:gd name="connsiteY22" fmla="*/ 938306 h 1135533"/>
                <a:gd name="connsiteX23" fmla="*/ 1553883 w 1703295"/>
                <a:gd name="connsiteY23" fmla="*/ 1004047 h 1135533"/>
                <a:gd name="connsiteX24" fmla="*/ 1667436 w 1703295"/>
                <a:gd name="connsiteY24" fmla="*/ 1087718 h 1135533"/>
                <a:gd name="connsiteX25" fmla="*/ 1703295 w 1703295"/>
                <a:gd name="connsiteY25" fmla="*/ 1105647 h 1135533"/>
                <a:gd name="connsiteX26" fmla="*/ 1398495 w 1703295"/>
                <a:gd name="connsiteY26" fmla="*/ 1117600 h 1135533"/>
                <a:gd name="connsiteX27" fmla="*/ 1344706 w 1703295"/>
                <a:gd name="connsiteY27" fmla="*/ 1129553 h 1135533"/>
                <a:gd name="connsiteX28" fmla="*/ 1308848 w 1703295"/>
                <a:gd name="connsiteY28"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368612 w 1703295"/>
                <a:gd name="connsiteY14" fmla="*/ 836706 h 1135533"/>
                <a:gd name="connsiteX15" fmla="*/ 1356659 w 1703295"/>
                <a:gd name="connsiteY15" fmla="*/ 878541 h 1135533"/>
                <a:gd name="connsiteX16" fmla="*/ 1344706 w 1703295"/>
                <a:gd name="connsiteY16" fmla="*/ 962212 h 1135533"/>
                <a:gd name="connsiteX17" fmla="*/ 1314824 w 1703295"/>
                <a:gd name="connsiteY17" fmla="*/ 1075765 h 1135533"/>
                <a:gd name="connsiteX18" fmla="*/ 1332753 w 1703295"/>
                <a:gd name="connsiteY18" fmla="*/ 836706 h 1135533"/>
                <a:gd name="connsiteX19" fmla="*/ 1368612 w 1703295"/>
                <a:gd name="connsiteY19" fmla="*/ 747059 h 1135533"/>
                <a:gd name="connsiteX20" fmla="*/ 1404471 w 1703295"/>
                <a:gd name="connsiteY20" fmla="*/ 788894 h 1135533"/>
                <a:gd name="connsiteX21" fmla="*/ 1494118 w 1703295"/>
                <a:gd name="connsiteY21" fmla="*/ 938306 h 1135533"/>
                <a:gd name="connsiteX22" fmla="*/ 1553883 w 1703295"/>
                <a:gd name="connsiteY22" fmla="*/ 1004047 h 1135533"/>
                <a:gd name="connsiteX23" fmla="*/ 1667436 w 1703295"/>
                <a:gd name="connsiteY23" fmla="*/ 1087718 h 1135533"/>
                <a:gd name="connsiteX24" fmla="*/ 1703295 w 1703295"/>
                <a:gd name="connsiteY24" fmla="*/ 1105647 h 1135533"/>
                <a:gd name="connsiteX25" fmla="*/ 1398495 w 1703295"/>
                <a:gd name="connsiteY25" fmla="*/ 1117600 h 1135533"/>
                <a:gd name="connsiteX26" fmla="*/ 1344706 w 1703295"/>
                <a:gd name="connsiteY26" fmla="*/ 1129553 h 1135533"/>
                <a:gd name="connsiteX27" fmla="*/ 1308848 w 1703295"/>
                <a:gd name="connsiteY27"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368612 w 1703295"/>
                <a:gd name="connsiteY14" fmla="*/ 836706 h 1135533"/>
                <a:gd name="connsiteX15" fmla="*/ 1344706 w 1703295"/>
                <a:gd name="connsiteY15" fmla="*/ 962212 h 1135533"/>
                <a:gd name="connsiteX16" fmla="*/ 1314824 w 1703295"/>
                <a:gd name="connsiteY16" fmla="*/ 1075765 h 1135533"/>
                <a:gd name="connsiteX17" fmla="*/ 1332753 w 1703295"/>
                <a:gd name="connsiteY17" fmla="*/ 836706 h 1135533"/>
                <a:gd name="connsiteX18" fmla="*/ 1368612 w 1703295"/>
                <a:gd name="connsiteY18" fmla="*/ 747059 h 1135533"/>
                <a:gd name="connsiteX19" fmla="*/ 1404471 w 1703295"/>
                <a:gd name="connsiteY19" fmla="*/ 788894 h 1135533"/>
                <a:gd name="connsiteX20" fmla="*/ 1494118 w 1703295"/>
                <a:gd name="connsiteY20" fmla="*/ 938306 h 1135533"/>
                <a:gd name="connsiteX21" fmla="*/ 1553883 w 1703295"/>
                <a:gd name="connsiteY21" fmla="*/ 1004047 h 1135533"/>
                <a:gd name="connsiteX22" fmla="*/ 1667436 w 1703295"/>
                <a:gd name="connsiteY22" fmla="*/ 1087718 h 1135533"/>
                <a:gd name="connsiteX23" fmla="*/ 1703295 w 1703295"/>
                <a:gd name="connsiteY23" fmla="*/ 1105647 h 1135533"/>
                <a:gd name="connsiteX24" fmla="*/ 1398495 w 1703295"/>
                <a:gd name="connsiteY24" fmla="*/ 1117600 h 1135533"/>
                <a:gd name="connsiteX25" fmla="*/ 1344706 w 1703295"/>
                <a:gd name="connsiteY25" fmla="*/ 1129553 h 1135533"/>
                <a:gd name="connsiteX26" fmla="*/ 1308848 w 1703295"/>
                <a:gd name="connsiteY26"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368612 w 1703295"/>
                <a:gd name="connsiteY14" fmla="*/ 836706 h 1135533"/>
                <a:gd name="connsiteX15" fmla="*/ 1314824 w 1703295"/>
                <a:gd name="connsiteY15" fmla="*/ 1075765 h 1135533"/>
                <a:gd name="connsiteX16" fmla="*/ 1332753 w 1703295"/>
                <a:gd name="connsiteY16" fmla="*/ 836706 h 1135533"/>
                <a:gd name="connsiteX17" fmla="*/ 1368612 w 1703295"/>
                <a:gd name="connsiteY17" fmla="*/ 747059 h 1135533"/>
                <a:gd name="connsiteX18" fmla="*/ 1404471 w 1703295"/>
                <a:gd name="connsiteY18" fmla="*/ 788894 h 1135533"/>
                <a:gd name="connsiteX19" fmla="*/ 1494118 w 1703295"/>
                <a:gd name="connsiteY19" fmla="*/ 938306 h 1135533"/>
                <a:gd name="connsiteX20" fmla="*/ 1553883 w 1703295"/>
                <a:gd name="connsiteY20" fmla="*/ 1004047 h 1135533"/>
                <a:gd name="connsiteX21" fmla="*/ 1667436 w 1703295"/>
                <a:gd name="connsiteY21" fmla="*/ 1087718 h 1135533"/>
                <a:gd name="connsiteX22" fmla="*/ 1703295 w 1703295"/>
                <a:gd name="connsiteY22" fmla="*/ 1105647 h 1135533"/>
                <a:gd name="connsiteX23" fmla="*/ 1398495 w 1703295"/>
                <a:gd name="connsiteY23" fmla="*/ 1117600 h 1135533"/>
                <a:gd name="connsiteX24" fmla="*/ 1344706 w 1703295"/>
                <a:gd name="connsiteY24" fmla="*/ 1129553 h 1135533"/>
                <a:gd name="connsiteX25" fmla="*/ 1308848 w 1703295"/>
                <a:gd name="connsiteY25"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368612 w 1703295"/>
                <a:gd name="connsiteY14" fmla="*/ 836706 h 1135533"/>
                <a:gd name="connsiteX15" fmla="*/ 1314824 w 1703295"/>
                <a:gd name="connsiteY15" fmla="*/ 1075765 h 1135533"/>
                <a:gd name="connsiteX16" fmla="*/ 1332753 w 1703295"/>
                <a:gd name="connsiteY16" fmla="*/ 836706 h 1135533"/>
                <a:gd name="connsiteX17" fmla="*/ 1368612 w 1703295"/>
                <a:gd name="connsiteY17" fmla="*/ 747059 h 1135533"/>
                <a:gd name="connsiteX18" fmla="*/ 1404471 w 1703295"/>
                <a:gd name="connsiteY18" fmla="*/ 788894 h 1135533"/>
                <a:gd name="connsiteX19" fmla="*/ 1494118 w 1703295"/>
                <a:gd name="connsiteY19" fmla="*/ 938306 h 1135533"/>
                <a:gd name="connsiteX20" fmla="*/ 1553883 w 1703295"/>
                <a:gd name="connsiteY20" fmla="*/ 1004047 h 1135533"/>
                <a:gd name="connsiteX21" fmla="*/ 1667436 w 1703295"/>
                <a:gd name="connsiteY21" fmla="*/ 1087718 h 1135533"/>
                <a:gd name="connsiteX22" fmla="*/ 1703295 w 1703295"/>
                <a:gd name="connsiteY22" fmla="*/ 1105647 h 1135533"/>
                <a:gd name="connsiteX23" fmla="*/ 1398495 w 1703295"/>
                <a:gd name="connsiteY23" fmla="*/ 1117600 h 1135533"/>
                <a:gd name="connsiteX24" fmla="*/ 1344706 w 1703295"/>
                <a:gd name="connsiteY24" fmla="*/ 1129553 h 1135533"/>
                <a:gd name="connsiteX25" fmla="*/ 1308848 w 1703295"/>
                <a:gd name="connsiteY25"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368612 w 1703295"/>
                <a:gd name="connsiteY14" fmla="*/ 836706 h 1135533"/>
                <a:gd name="connsiteX15" fmla="*/ 1314824 w 1703295"/>
                <a:gd name="connsiteY15" fmla="*/ 1075765 h 1135533"/>
                <a:gd name="connsiteX16" fmla="*/ 1266078 w 1703295"/>
                <a:gd name="connsiteY16" fmla="*/ 839087 h 1135533"/>
                <a:gd name="connsiteX17" fmla="*/ 1368612 w 1703295"/>
                <a:gd name="connsiteY17" fmla="*/ 747059 h 1135533"/>
                <a:gd name="connsiteX18" fmla="*/ 1404471 w 1703295"/>
                <a:gd name="connsiteY18" fmla="*/ 788894 h 1135533"/>
                <a:gd name="connsiteX19" fmla="*/ 1494118 w 1703295"/>
                <a:gd name="connsiteY19" fmla="*/ 938306 h 1135533"/>
                <a:gd name="connsiteX20" fmla="*/ 1553883 w 1703295"/>
                <a:gd name="connsiteY20" fmla="*/ 1004047 h 1135533"/>
                <a:gd name="connsiteX21" fmla="*/ 1667436 w 1703295"/>
                <a:gd name="connsiteY21" fmla="*/ 1087718 h 1135533"/>
                <a:gd name="connsiteX22" fmla="*/ 1703295 w 1703295"/>
                <a:gd name="connsiteY22" fmla="*/ 1105647 h 1135533"/>
                <a:gd name="connsiteX23" fmla="*/ 1398495 w 1703295"/>
                <a:gd name="connsiteY23" fmla="*/ 1117600 h 1135533"/>
                <a:gd name="connsiteX24" fmla="*/ 1344706 w 1703295"/>
                <a:gd name="connsiteY24" fmla="*/ 1129553 h 1135533"/>
                <a:gd name="connsiteX25" fmla="*/ 1308848 w 1703295"/>
                <a:gd name="connsiteY25"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368612 w 1703295"/>
                <a:gd name="connsiteY14" fmla="*/ 836706 h 1135533"/>
                <a:gd name="connsiteX15" fmla="*/ 1314824 w 1703295"/>
                <a:gd name="connsiteY15" fmla="*/ 1075765 h 1135533"/>
                <a:gd name="connsiteX16" fmla="*/ 1266078 w 1703295"/>
                <a:gd name="connsiteY16" fmla="*/ 839087 h 1135533"/>
                <a:gd name="connsiteX17" fmla="*/ 1368612 w 1703295"/>
                <a:gd name="connsiteY17" fmla="*/ 747059 h 1135533"/>
                <a:gd name="connsiteX18" fmla="*/ 1404471 w 1703295"/>
                <a:gd name="connsiteY18" fmla="*/ 788894 h 1135533"/>
                <a:gd name="connsiteX19" fmla="*/ 1494118 w 1703295"/>
                <a:gd name="connsiteY19" fmla="*/ 938306 h 1135533"/>
                <a:gd name="connsiteX20" fmla="*/ 1553883 w 1703295"/>
                <a:gd name="connsiteY20" fmla="*/ 1004047 h 1135533"/>
                <a:gd name="connsiteX21" fmla="*/ 1667436 w 1703295"/>
                <a:gd name="connsiteY21" fmla="*/ 1087718 h 1135533"/>
                <a:gd name="connsiteX22" fmla="*/ 1703295 w 1703295"/>
                <a:gd name="connsiteY22" fmla="*/ 1105647 h 1135533"/>
                <a:gd name="connsiteX23" fmla="*/ 1398495 w 1703295"/>
                <a:gd name="connsiteY23" fmla="*/ 1117600 h 1135533"/>
                <a:gd name="connsiteX24" fmla="*/ 1344706 w 1703295"/>
                <a:gd name="connsiteY24" fmla="*/ 1129553 h 1135533"/>
                <a:gd name="connsiteX25" fmla="*/ 1308848 w 1703295"/>
                <a:gd name="connsiteY25"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368612 w 1703295"/>
                <a:gd name="connsiteY14" fmla="*/ 836706 h 1135533"/>
                <a:gd name="connsiteX15" fmla="*/ 1314824 w 1703295"/>
                <a:gd name="connsiteY15" fmla="*/ 1075765 h 1135533"/>
                <a:gd name="connsiteX16" fmla="*/ 1273222 w 1703295"/>
                <a:gd name="connsiteY16" fmla="*/ 910524 h 1135533"/>
                <a:gd name="connsiteX17" fmla="*/ 1368612 w 1703295"/>
                <a:gd name="connsiteY17" fmla="*/ 747059 h 1135533"/>
                <a:gd name="connsiteX18" fmla="*/ 1404471 w 1703295"/>
                <a:gd name="connsiteY18" fmla="*/ 788894 h 1135533"/>
                <a:gd name="connsiteX19" fmla="*/ 1494118 w 1703295"/>
                <a:gd name="connsiteY19" fmla="*/ 938306 h 1135533"/>
                <a:gd name="connsiteX20" fmla="*/ 1553883 w 1703295"/>
                <a:gd name="connsiteY20" fmla="*/ 1004047 h 1135533"/>
                <a:gd name="connsiteX21" fmla="*/ 1667436 w 1703295"/>
                <a:gd name="connsiteY21" fmla="*/ 1087718 h 1135533"/>
                <a:gd name="connsiteX22" fmla="*/ 1703295 w 1703295"/>
                <a:gd name="connsiteY22" fmla="*/ 1105647 h 1135533"/>
                <a:gd name="connsiteX23" fmla="*/ 1398495 w 1703295"/>
                <a:gd name="connsiteY23" fmla="*/ 1117600 h 1135533"/>
                <a:gd name="connsiteX24" fmla="*/ 1344706 w 1703295"/>
                <a:gd name="connsiteY24" fmla="*/ 1129553 h 1135533"/>
                <a:gd name="connsiteX25" fmla="*/ 1308848 w 1703295"/>
                <a:gd name="connsiteY25"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368612 w 1703295"/>
                <a:gd name="connsiteY14" fmla="*/ 836706 h 1135533"/>
                <a:gd name="connsiteX15" fmla="*/ 1314824 w 1703295"/>
                <a:gd name="connsiteY15" fmla="*/ 1075765 h 1135533"/>
                <a:gd name="connsiteX16" fmla="*/ 1273222 w 1703295"/>
                <a:gd name="connsiteY16" fmla="*/ 910524 h 1135533"/>
                <a:gd name="connsiteX17" fmla="*/ 1368612 w 1703295"/>
                <a:gd name="connsiteY17" fmla="*/ 747059 h 1135533"/>
                <a:gd name="connsiteX18" fmla="*/ 1404471 w 1703295"/>
                <a:gd name="connsiteY18" fmla="*/ 788894 h 1135533"/>
                <a:gd name="connsiteX19" fmla="*/ 1494118 w 1703295"/>
                <a:gd name="connsiteY19" fmla="*/ 938306 h 1135533"/>
                <a:gd name="connsiteX20" fmla="*/ 1553883 w 1703295"/>
                <a:gd name="connsiteY20" fmla="*/ 1004047 h 1135533"/>
                <a:gd name="connsiteX21" fmla="*/ 1667436 w 1703295"/>
                <a:gd name="connsiteY21" fmla="*/ 1087718 h 1135533"/>
                <a:gd name="connsiteX22" fmla="*/ 1703295 w 1703295"/>
                <a:gd name="connsiteY22" fmla="*/ 1105647 h 1135533"/>
                <a:gd name="connsiteX23" fmla="*/ 1398495 w 1703295"/>
                <a:gd name="connsiteY23" fmla="*/ 1117600 h 1135533"/>
                <a:gd name="connsiteX24" fmla="*/ 1344706 w 1703295"/>
                <a:gd name="connsiteY24" fmla="*/ 1129553 h 1135533"/>
                <a:gd name="connsiteX25" fmla="*/ 1308848 w 1703295"/>
                <a:gd name="connsiteY25"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368612 w 1703295"/>
                <a:gd name="connsiteY14" fmla="*/ 836706 h 1135533"/>
                <a:gd name="connsiteX15" fmla="*/ 1314824 w 1703295"/>
                <a:gd name="connsiteY15" fmla="*/ 1075765 h 1135533"/>
                <a:gd name="connsiteX16" fmla="*/ 1273222 w 1703295"/>
                <a:gd name="connsiteY16" fmla="*/ 910524 h 1135533"/>
                <a:gd name="connsiteX17" fmla="*/ 1368612 w 1703295"/>
                <a:gd name="connsiteY17" fmla="*/ 747059 h 1135533"/>
                <a:gd name="connsiteX18" fmla="*/ 1404471 w 1703295"/>
                <a:gd name="connsiteY18" fmla="*/ 788894 h 1135533"/>
                <a:gd name="connsiteX19" fmla="*/ 1494118 w 1703295"/>
                <a:gd name="connsiteY19" fmla="*/ 938306 h 1135533"/>
                <a:gd name="connsiteX20" fmla="*/ 1553883 w 1703295"/>
                <a:gd name="connsiteY20" fmla="*/ 1004047 h 1135533"/>
                <a:gd name="connsiteX21" fmla="*/ 1667436 w 1703295"/>
                <a:gd name="connsiteY21" fmla="*/ 1087718 h 1135533"/>
                <a:gd name="connsiteX22" fmla="*/ 1703295 w 1703295"/>
                <a:gd name="connsiteY22" fmla="*/ 1105647 h 1135533"/>
                <a:gd name="connsiteX23" fmla="*/ 1398495 w 1703295"/>
                <a:gd name="connsiteY23" fmla="*/ 1117600 h 1135533"/>
                <a:gd name="connsiteX24" fmla="*/ 1344706 w 1703295"/>
                <a:gd name="connsiteY24" fmla="*/ 1129553 h 1135533"/>
                <a:gd name="connsiteX25" fmla="*/ 1308848 w 1703295"/>
                <a:gd name="connsiteY25"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368612 w 1703295"/>
                <a:gd name="connsiteY14" fmla="*/ 836706 h 1135533"/>
                <a:gd name="connsiteX15" fmla="*/ 1314824 w 1703295"/>
                <a:gd name="connsiteY15" fmla="*/ 1075765 h 1135533"/>
                <a:gd name="connsiteX16" fmla="*/ 1273222 w 1703295"/>
                <a:gd name="connsiteY16" fmla="*/ 910524 h 1135533"/>
                <a:gd name="connsiteX17" fmla="*/ 1368612 w 1703295"/>
                <a:gd name="connsiteY17" fmla="*/ 747059 h 1135533"/>
                <a:gd name="connsiteX18" fmla="*/ 1404471 w 1703295"/>
                <a:gd name="connsiteY18" fmla="*/ 788894 h 1135533"/>
                <a:gd name="connsiteX19" fmla="*/ 1494118 w 1703295"/>
                <a:gd name="connsiteY19" fmla="*/ 938306 h 1135533"/>
                <a:gd name="connsiteX20" fmla="*/ 1553883 w 1703295"/>
                <a:gd name="connsiteY20" fmla="*/ 1004047 h 1135533"/>
                <a:gd name="connsiteX21" fmla="*/ 1667436 w 1703295"/>
                <a:gd name="connsiteY21" fmla="*/ 1087718 h 1135533"/>
                <a:gd name="connsiteX22" fmla="*/ 1703295 w 1703295"/>
                <a:gd name="connsiteY22" fmla="*/ 1105647 h 1135533"/>
                <a:gd name="connsiteX23" fmla="*/ 1398495 w 1703295"/>
                <a:gd name="connsiteY23" fmla="*/ 1117600 h 1135533"/>
                <a:gd name="connsiteX24" fmla="*/ 1344706 w 1703295"/>
                <a:gd name="connsiteY24" fmla="*/ 1129553 h 1135533"/>
                <a:gd name="connsiteX25" fmla="*/ 1308848 w 1703295"/>
                <a:gd name="connsiteY25"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368612 w 1703295"/>
                <a:gd name="connsiteY14" fmla="*/ 836706 h 1135533"/>
                <a:gd name="connsiteX15" fmla="*/ 1314824 w 1703295"/>
                <a:gd name="connsiteY15" fmla="*/ 1075765 h 1135533"/>
                <a:gd name="connsiteX16" fmla="*/ 1273222 w 1703295"/>
                <a:gd name="connsiteY16" fmla="*/ 910524 h 1135533"/>
                <a:gd name="connsiteX17" fmla="*/ 1368612 w 1703295"/>
                <a:gd name="connsiteY17" fmla="*/ 747059 h 1135533"/>
                <a:gd name="connsiteX18" fmla="*/ 1494118 w 1703295"/>
                <a:gd name="connsiteY18" fmla="*/ 938306 h 1135533"/>
                <a:gd name="connsiteX19" fmla="*/ 1553883 w 1703295"/>
                <a:gd name="connsiteY19" fmla="*/ 1004047 h 1135533"/>
                <a:gd name="connsiteX20" fmla="*/ 1667436 w 1703295"/>
                <a:gd name="connsiteY20" fmla="*/ 1087718 h 1135533"/>
                <a:gd name="connsiteX21" fmla="*/ 1703295 w 1703295"/>
                <a:gd name="connsiteY21" fmla="*/ 1105647 h 1135533"/>
                <a:gd name="connsiteX22" fmla="*/ 1398495 w 1703295"/>
                <a:gd name="connsiteY22" fmla="*/ 1117600 h 1135533"/>
                <a:gd name="connsiteX23" fmla="*/ 1344706 w 1703295"/>
                <a:gd name="connsiteY23" fmla="*/ 1129553 h 1135533"/>
                <a:gd name="connsiteX24" fmla="*/ 1308848 w 1703295"/>
                <a:gd name="connsiteY24" fmla="*/ 1135529 h 1135533"/>
                <a:gd name="connsiteX0" fmla="*/ 0 w 1703295"/>
                <a:gd name="connsiteY0" fmla="*/ 11953 h 1135533"/>
                <a:gd name="connsiteX1" fmla="*/ 167342 w 1703295"/>
                <a:gd name="connsiteY1" fmla="*/ 0 h 1135533"/>
                <a:gd name="connsiteX2" fmla="*/ 185271 w 1703295"/>
                <a:gd name="connsiteY2" fmla="*/ 167341 h 1135533"/>
                <a:gd name="connsiteX3" fmla="*/ 420734 w 1703295"/>
                <a:gd name="connsiteY3" fmla="*/ 117148 h 1135533"/>
                <a:gd name="connsiteX4" fmla="*/ 316753 w 1703295"/>
                <a:gd name="connsiteY4" fmla="*/ 304800 h 1135533"/>
                <a:gd name="connsiteX5" fmla="*/ 454212 w 1703295"/>
                <a:gd name="connsiteY5" fmla="*/ 262965 h 1135533"/>
                <a:gd name="connsiteX6" fmla="*/ 466165 w 1703295"/>
                <a:gd name="connsiteY6" fmla="*/ 555812 h 1135533"/>
                <a:gd name="connsiteX7" fmla="*/ 652650 w 1703295"/>
                <a:gd name="connsiteY7" fmla="*/ 571360 h 1135533"/>
                <a:gd name="connsiteX8" fmla="*/ 639530 w 1703295"/>
                <a:gd name="connsiteY8" fmla="*/ 609460 h 1135533"/>
                <a:gd name="connsiteX9" fmla="*/ 508000 w 1703295"/>
                <a:gd name="connsiteY9" fmla="*/ 633506 h 1135533"/>
                <a:gd name="connsiteX10" fmla="*/ 622721 w 1703295"/>
                <a:gd name="connsiteY10" fmla="*/ 727635 h 1135533"/>
                <a:gd name="connsiteX11" fmla="*/ 914400 w 1703295"/>
                <a:gd name="connsiteY11" fmla="*/ 705223 h 1135533"/>
                <a:gd name="connsiteX12" fmla="*/ 926353 w 1703295"/>
                <a:gd name="connsiteY12" fmla="*/ 830729 h 1135533"/>
                <a:gd name="connsiteX13" fmla="*/ 1010024 w 1703295"/>
                <a:gd name="connsiteY13" fmla="*/ 872565 h 1135533"/>
                <a:gd name="connsiteX14" fmla="*/ 1368612 w 1703295"/>
                <a:gd name="connsiteY14" fmla="*/ 836706 h 1135533"/>
                <a:gd name="connsiteX15" fmla="*/ 1314824 w 1703295"/>
                <a:gd name="connsiteY15" fmla="*/ 1075765 h 1135533"/>
                <a:gd name="connsiteX16" fmla="*/ 1273222 w 1703295"/>
                <a:gd name="connsiteY16" fmla="*/ 910524 h 1135533"/>
                <a:gd name="connsiteX17" fmla="*/ 1368612 w 1703295"/>
                <a:gd name="connsiteY17" fmla="*/ 747059 h 1135533"/>
                <a:gd name="connsiteX18" fmla="*/ 1553883 w 1703295"/>
                <a:gd name="connsiteY18" fmla="*/ 1004047 h 1135533"/>
                <a:gd name="connsiteX19" fmla="*/ 1667436 w 1703295"/>
                <a:gd name="connsiteY19" fmla="*/ 1087718 h 1135533"/>
                <a:gd name="connsiteX20" fmla="*/ 1703295 w 1703295"/>
                <a:gd name="connsiteY20" fmla="*/ 1105647 h 1135533"/>
                <a:gd name="connsiteX21" fmla="*/ 1398495 w 1703295"/>
                <a:gd name="connsiteY21" fmla="*/ 1117600 h 1135533"/>
                <a:gd name="connsiteX22" fmla="*/ 1344706 w 1703295"/>
                <a:gd name="connsiteY22" fmla="*/ 1129553 h 1135533"/>
                <a:gd name="connsiteX23" fmla="*/ 1308848 w 1703295"/>
                <a:gd name="connsiteY23" fmla="*/ 1135529 h 1135533"/>
                <a:gd name="connsiteX0" fmla="*/ 0 w 1706917"/>
                <a:gd name="connsiteY0" fmla="*/ 11953 h 1135533"/>
                <a:gd name="connsiteX1" fmla="*/ 167342 w 1706917"/>
                <a:gd name="connsiteY1" fmla="*/ 0 h 1135533"/>
                <a:gd name="connsiteX2" fmla="*/ 185271 w 1706917"/>
                <a:gd name="connsiteY2" fmla="*/ 167341 h 1135533"/>
                <a:gd name="connsiteX3" fmla="*/ 420734 w 1706917"/>
                <a:gd name="connsiteY3" fmla="*/ 117148 h 1135533"/>
                <a:gd name="connsiteX4" fmla="*/ 316753 w 1706917"/>
                <a:gd name="connsiteY4" fmla="*/ 304800 h 1135533"/>
                <a:gd name="connsiteX5" fmla="*/ 454212 w 1706917"/>
                <a:gd name="connsiteY5" fmla="*/ 262965 h 1135533"/>
                <a:gd name="connsiteX6" fmla="*/ 466165 w 1706917"/>
                <a:gd name="connsiteY6" fmla="*/ 555812 h 1135533"/>
                <a:gd name="connsiteX7" fmla="*/ 652650 w 1706917"/>
                <a:gd name="connsiteY7" fmla="*/ 571360 h 1135533"/>
                <a:gd name="connsiteX8" fmla="*/ 639530 w 1706917"/>
                <a:gd name="connsiteY8" fmla="*/ 609460 h 1135533"/>
                <a:gd name="connsiteX9" fmla="*/ 508000 w 1706917"/>
                <a:gd name="connsiteY9" fmla="*/ 633506 h 1135533"/>
                <a:gd name="connsiteX10" fmla="*/ 622721 w 1706917"/>
                <a:gd name="connsiteY10" fmla="*/ 727635 h 1135533"/>
                <a:gd name="connsiteX11" fmla="*/ 914400 w 1706917"/>
                <a:gd name="connsiteY11" fmla="*/ 705223 h 1135533"/>
                <a:gd name="connsiteX12" fmla="*/ 926353 w 1706917"/>
                <a:gd name="connsiteY12" fmla="*/ 830729 h 1135533"/>
                <a:gd name="connsiteX13" fmla="*/ 1010024 w 1706917"/>
                <a:gd name="connsiteY13" fmla="*/ 872565 h 1135533"/>
                <a:gd name="connsiteX14" fmla="*/ 1368612 w 1706917"/>
                <a:gd name="connsiteY14" fmla="*/ 836706 h 1135533"/>
                <a:gd name="connsiteX15" fmla="*/ 1314824 w 1706917"/>
                <a:gd name="connsiteY15" fmla="*/ 1075765 h 1135533"/>
                <a:gd name="connsiteX16" fmla="*/ 1273222 w 1706917"/>
                <a:gd name="connsiteY16" fmla="*/ 910524 h 1135533"/>
                <a:gd name="connsiteX17" fmla="*/ 1368612 w 1706917"/>
                <a:gd name="connsiteY17" fmla="*/ 747059 h 1135533"/>
                <a:gd name="connsiteX18" fmla="*/ 1553883 w 1706917"/>
                <a:gd name="connsiteY18" fmla="*/ 1004047 h 1135533"/>
                <a:gd name="connsiteX19" fmla="*/ 1703295 w 1706917"/>
                <a:gd name="connsiteY19" fmla="*/ 1105647 h 1135533"/>
                <a:gd name="connsiteX20" fmla="*/ 1398495 w 1706917"/>
                <a:gd name="connsiteY20" fmla="*/ 1117600 h 1135533"/>
                <a:gd name="connsiteX21" fmla="*/ 1344706 w 1706917"/>
                <a:gd name="connsiteY21" fmla="*/ 1129553 h 1135533"/>
                <a:gd name="connsiteX22" fmla="*/ 1308848 w 1706917"/>
                <a:gd name="connsiteY22" fmla="*/ 1135529 h 1135533"/>
                <a:gd name="connsiteX0" fmla="*/ 0 w 1554027"/>
                <a:gd name="connsiteY0" fmla="*/ 11953 h 1135533"/>
                <a:gd name="connsiteX1" fmla="*/ 167342 w 1554027"/>
                <a:gd name="connsiteY1" fmla="*/ 0 h 1135533"/>
                <a:gd name="connsiteX2" fmla="*/ 185271 w 1554027"/>
                <a:gd name="connsiteY2" fmla="*/ 167341 h 1135533"/>
                <a:gd name="connsiteX3" fmla="*/ 420734 w 1554027"/>
                <a:gd name="connsiteY3" fmla="*/ 117148 h 1135533"/>
                <a:gd name="connsiteX4" fmla="*/ 316753 w 1554027"/>
                <a:gd name="connsiteY4" fmla="*/ 304800 h 1135533"/>
                <a:gd name="connsiteX5" fmla="*/ 454212 w 1554027"/>
                <a:gd name="connsiteY5" fmla="*/ 262965 h 1135533"/>
                <a:gd name="connsiteX6" fmla="*/ 466165 w 1554027"/>
                <a:gd name="connsiteY6" fmla="*/ 555812 h 1135533"/>
                <a:gd name="connsiteX7" fmla="*/ 652650 w 1554027"/>
                <a:gd name="connsiteY7" fmla="*/ 571360 h 1135533"/>
                <a:gd name="connsiteX8" fmla="*/ 639530 w 1554027"/>
                <a:gd name="connsiteY8" fmla="*/ 609460 h 1135533"/>
                <a:gd name="connsiteX9" fmla="*/ 508000 w 1554027"/>
                <a:gd name="connsiteY9" fmla="*/ 633506 h 1135533"/>
                <a:gd name="connsiteX10" fmla="*/ 622721 w 1554027"/>
                <a:gd name="connsiteY10" fmla="*/ 727635 h 1135533"/>
                <a:gd name="connsiteX11" fmla="*/ 914400 w 1554027"/>
                <a:gd name="connsiteY11" fmla="*/ 705223 h 1135533"/>
                <a:gd name="connsiteX12" fmla="*/ 926353 w 1554027"/>
                <a:gd name="connsiteY12" fmla="*/ 830729 h 1135533"/>
                <a:gd name="connsiteX13" fmla="*/ 1010024 w 1554027"/>
                <a:gd name="connsiteY13" fmla="*/ 872565 h 1135533"/>
                <a:gd name="connsiteX14" fmla="*/ 1368612 w 1554027"/>
                <a:gd name="connsiteY14" fmla="*/ 836706 h 1135533"/>
                <a:gd name="connsiteX15" fmla="*/ 1314824 w 1554027"/>
                <a:gd name="connsiteY15" fmla="*/ 1075765 h 1135533"/>
                <a:gd name="connsiteX16" fmla="*/ 1273222 w 1554027"/>
                <a:gd name="connsiteY16" fmla="*/ 910524 h 1135533"/>
                <a:gd name="connsiteX17" fmla="*/ 1368612 w 1554027"/>
                <a:gd name="connsiteY17" fmla="*/ 747059 h 1135533"/>
                <a:gd name="connsiteX18" fmla="*/ 1553883 w 1554027"/>
                <a:gd name="connsiteY18" fmla="*/ 1004047 h 1135533"/>
                <a:gd name="connsiteX19" fmla="*/ 1398495 w 1554027"/>
                <a:gd name="connsiteY19" fmla="*/ 1117600 h 1135533"/>
                <a:gd name="connsiteX20" fmla="*/ 1344706 w 1554027"/>
                <a:gd name="connsiteY20" fmla="*/ 1129553 h 1135533"/>
                <a:gd name="connsiteX21" fmla="*/ 1308848 w 1554027"/>
                <a:gd name="connsiteY21" fmla="*/ 1135529 h 1135533"/>
                <a:gd name="connsiteX0" fmla="*/ 0 w 1554027"/>
                <a:gd name="connsiteY0" fmla="*/ 11953 h 1135533"/>
                <a:gd name="connsiteX1" fmla="*/ 167342 w 1554027"/>
                <a:gd name="connsiteY1" fmla="*/ 0 h 1135533"/>
                <a:gd name="connsiteX2" fmla="*/ 185271 w 1554027"/>
                <a:gd name="connsiteY2" fmla="*/ 167341 h 1135533"/>
                <a:gd name="connsiteX3" fmla="*/ 420734 w 1554027"/>
                <a:gd name="connsiteY3" fmla="*/ 117148 h 1135533"/>
                <a:gd name="connsiteX4" fmla="*/ 316753 w 1554027"/>
                <a:gd name="connsiteY4" fmla="*/ 304800 h 1135533"/>
                <a:gd name="connsiteX5" fmla="*/ 454212 w 1554027"/>
                <a:gd name="connsiteY5" fmla="*/ 262965 h 1135533"/>
                <a:gd name="connsiteX6" fmla="*/ 466165 w 1554027"/>
                <a:gd name="connsiteY6" fmla="*/ 555812 h 1135533"/>
                <a:gd name="connsiteX7" fmla="*/ 652650 w 1554027"/>
                <a:gd name="connsiteY7" fmla="*/ 571360 h 1135533"/>
                <a:gd name="connsiteX8" fmla="*/ 639530 w 1554027"/>
                <a:gd name="connsiteY8" fmla="*/ 609460 h 1135533"/>
                <a:gd name="connsiteX9" fmla="*/ 508000 w 1554027"/>
                <a:gd name="connsiteY9" fmla="*/ 633506 h 1135533"/>
                <a:gd name="connsiteX10" fmla="*/ 622721 w 1554027"/>
                <a:gd name="connsiteY10" fmla="*/ 727635 h 1135533"/>
                <a:gd name="connsiteX11" fmla="*/ 914400 w 1554027"/>
                <a:gd name="connsiteY11" fmla="*/ 705223 h 1135533"/>
                <a:gd name="connsiteX12" fmla="*/ 926353 w 1554027"/>
                <a:gd name="connsiteY12" fmla="*/ 830729 h 1135533"/>
                <a:gd name="connsiteX13" fmla="*/ 1010024 w 1554027"/>
                <a:gd name="connsiteY13" fmla="*/ 872565 h 1135533"/>
                <a:gd name="connsiteX14" fmla="*/ 1368612 w 1554027"/>
                <a:gd name="connsiteY14" fmla="*/ 836706 h 1135533"/>
                <a:gd name="connsiteX15" fmla="*/ 1314824 w 1554027"/>
                <a:gd name="connsiteY15" fmla="*/ 1075765 h 1135533"/>
                <a:gd name="connsiteX16" fmla="*/ 1273222 w 1554027"/>
                <a:gd name="connsiteY16" fmla="*/ 910524 h 1135533"/>
                <a:gd name="connsiteX17" fmla="*/ 1368612 w 1554027"/>
                <a:gd name="connsiteY17" fmla="*/ 747059 h 1135533"/>
                <a:gd name="connsiteX18" fmla="*/ 1553883 w 1554027"/>
                <a:gd name="connsiteY18" fmla="*/ 1004047 h 1135533"/>
                <a:gd name="connsiteX19" fmla="*/ 1398495 w 1554027"/>
                <a:gd name="connsiteY19" fmla="*/ 1117600 h 1135533"/>
                <a:gd name="connsiteX20" fmla="*/ 1344706 w 1554027"/>
                <a:gd name="connsiteY20" fmla="*/ 1129553 h 1135533"/>
                <a:gd name="connsiteX21" fmla="*/ 1308848 w 1554027"/>
                <a:gd name="connsiteY21" fmla="*/ 1135529 h 1135533"/>
                <a:gd name="connsiteX0" fmla="*/ 0 w 1554027"/>
                <a:gd name="connsiteY0" fmla="*/ 11953 h 1152197"/>
                <a:gd name="connsiteX1" fmla="*/ 167342 w 1554027"/>
                <a:gd name="connsiteY1" fmla="*/ 0 h 1152197"/>
                <a:gd name="connsiteX2" fmla="*/ 185271 w 1554027"/>
                <a:gd name="connsiteY2" fmla="*/ 167341 h 1152197"/>
                <a:gd name="connsiteX3" fmla="*/ 420734 w 1554027"/>
                <a:gd name="connsiteY3" fmla="*/ 117148 h 1152197"/>
                <a:gd name="connsiteX4" fmla="*/ 316753 w 1554027"/>
                <a:gd name="connsiteY4" fmla="*/ 304800 h 1152197"/>
                <a:gd name="connsiteX5" fmla="*/ 454212 w 1554027"/>
                <a:gd name="connsiteY5" fmla="*/ 262965 h 1152197"/>
                <a:gd name="connsiteX6" fmla="*/ 466165 w 1554027"/>
                <a:gd name="connsiteY6" fmla="*/ 555812 h 1152197"/>
                <a:gd name="connsiteX7" fmla="*/ 652650 w 1554027"/>
                <a:gd name="connsiteY7" fmla="*/ 571360 h 1152197"/>
                <a:gd name="connsiteX8" fmla="*/ 639530 w 1554027"/>
                <a:gd name="connsiteY8" fmla="*/ 609460 h 1152197"/>
                <a:gd name="connsiteX9" fmla="*/ 508000 w 1554027"/>
                <a:gd name="connsiteY9" fmla="*/ 633506 h 1152197"/>
                <a:gd name="connsiteX10" fmla="*/ 622721 w 1554027"/>
                <a:gd name="connsiteY10" fmla="*/ 727635 h 1152197"/>
                <a:gd name="connsiteX11" fmla="*/ 914400 w 1554027"/>
                <a:gd name="connsiteY11" fmla="*/ 705223 h 1152197"/>
                <a:gd name="connsiteX12" fmla="*/ 926353 w 1554027"/>
                <a:gd name="connsiteY12" fmla="*/ 830729 h 1152197"/>
                <a:gd name="connsiteX13" fmla="*/ 1010024 w 1554027"/>
                <a:gd name="connsiteY13" fmla="*/ 872565 h 1152197"/>
                <a:gd name="connsiteX14" fmla="*/ 1368612 w 1554027"/>
                <a:gd name="connsiteY14" fmla="*/ 836706 h 1152197"/>
                <a:gd name="connsiteX15" fmla="*/ 1314824 w 1554027"/>
                <a:gd name="connsiteY15" fmla="*/ 1075765 h 1152197"/>
                <a:gd name="connsiteX16" fmla="*/ 1273222 w 1554027"/>
                <a:gd name="connsiteY16" fmla="*/ 910524 h 1152197"/>
                <a:gd name="connsiteX17" fmla="*/ 1368612 w 1554027"/>
                <a:gd name="connsiteY17" fmla="*/ 747059 h 1152197"/>
                <a:gd name="connsiteX18" fmla="*/ 1553883 w 1554027"/>
                <a:gd name="connsiteY18" fmla="*/ 1004047 h 1152197"/>
                <a:gd name="connsiteX19" fmla="*/ 1398495 w 1554027"/>
                <a:gd name="connsiteY19" fmla="*/ 1117600 h 1152197"/>
                <a:gd name="connsiteX20" fmla="*/ 1344706 w 1554027"/>
                <a:gd name="connsiteY20" fmla="*/ 1129553 h 1152197"/>
                <a:gd name="connsiteX21" fmla="*/ 1454104 w 1554027"/>
                <a:gd name="connsiteY21" fmla="*/ 1152197 h 1152197"/>
                <a:gd name="connsiteX0" fmla="*/ 0 w 1554009"/>
                <a:gd name="connsiteY0" fmla="*/ 11953 h 1152197"/>
                <a:gd name="connsiteX1" fmla="*/ 167342 w 1554009"/>
                <a:gd name="connsiteY1" fmla="*/ 0 h 1152197"/>
                <a:gd name="connsiteX2" fmla="*/ 185271 w 1554009"/>
                <a:gd name="connsiteY2" fmla="*/ 167341 h 1152197"/>
                <a:gd name="connsiteX3" fmla="*/ 420734 w 1554009"/>
                <a:gd name="connsiteY3" fmla="*/ 117148 h 1152197"/>
                <a:gd name="connsiteX4" fmla="*/ 316753 w 1554009"/>
                <a:gd name="connsiteY4" fmla="*/ 304800 h 1152197"/>
                <a:gd name="connsiteX5" fmla="*/ 454212 w 1554009"/>
                <a:gd name="connsiteY5" fmla="*/ 262965 h 1152197"/>
                <a:gd name="connsiteX6" fmla="*/ 466165 w 1554009"/>
                <a:gd name="connsiteY6" fmla="*/ 555812 h 1152197"/>
                <a:gd name="connsiteX7" fmla="*/ 652650 w 1554009"/>
                <a:gd name="connsiteY7" fmla="*/ 571360 h 1152197"/>
                <a:gd name="connsiteX8" fmla="*/ 639530 w 1554009"/>
                <a:gd name="connsiteY8" fmla="*/ 609460 h 1152197"/>
                <a:gd name="connsiteX9" fmla="*/ 508000 w 1554009"/>
                <a:gd name="connsiteY9" fmla="*/ 633506 h 1152197"/>
                <a:gd name="connsiteX10" fmla="*/ 622721 w 1554009"/>
                <a:gd name="connsiteY10" fmla="*/ 727635 h 1152197"/>
                <a:gd name="connsiteX11" fmla="*/ 914400 w 1554009"/>
                <a:gd name="connsiteY11" fmla="*/ 705223 h 1152197"/>
                <a:gd name="connsiteX12" fmla="*/ 926353 w 1554009"/>
                <a:gd name="connsiteY12" fmla="*/ 830729 h 1152197"/>
                <a:gd name="connsiteX13" fmla="*/ 1010024 w 1554009"/>
                <a:gd name="connsiteY13" fmla="*/ 872565 h 1152197"/>
                <a:gd name="connsiteX14" fmla="*/ 1368612 w 1554009"/>
                <a:gd name="connsiteY14" fmla="*/ 836706 h 1152197"/>
                <a:gd name="connsiteX15" fmla="*/ 1314824 w 1554009"/>
                <a:gd name="connsiteY15" fmla="*/ 1075765 h 1152197"/>
                <a:gd name="connsiteX16" fmla="*/ 1273222 w 1554009"/>
                <a:gd name="connsiteY16" fmla="*/ 910524 h 1152197"/>
                <a:gd name="connsiteX17" fmla="*/ 1368612 w 1554009"/>
                <a:gd name="connsiteY17" fmla="*/ 747059 h 1152197"/>
                <a:gd name="connsiteX18" fmla="*/ 1553883 w 1554009"/>
                <a:gd name="connsiteY18" fmla="*/ 1004047 h 1152197"/>
                <a:gd name="connsiteX19" fmla="*/ 1398495 w 1554009"/>
                <a:gd name="connsiteY19" fmla="*/ 1117600 h 1152197"/>
                <a:gd name="connsiteX20" fmla="*/ 1454104 w 1554009"/>
                <a:gd name="connsiteY20" fmla="*/ 1152197 h 1152197"/>
                <a:gd name="connsiteX0" fmla="*/ 0 w 1555356"/>
                <a:gd name="connsiteY0" fmla="*/ 11953 h 1152197"/>
                <a:gd name="connsiteX1" fmla="*/ 167342 w 1555356"/>
                <a:gd name="connsiteY1" fmla="*/ 0 h 1152197"/>
                <a:gd name="connsiteX2" fmla="*/ 185271 w 1555356"/>
                <a:gd name="connsiteY2" fmla="*/ 167341 h 1152197"/>
                <a:gd name="connsiteX3" fmla="*/ 420734 w 1555356"/>
                <a:gd name="connsiteY3" fmla="*/ 117148 h 1152197"/>
                <a:gd name="connsiteX4" fmla="*/ 316753 w 1555356"/>
                <a:gd name="connsiteY4" fmla="*/ 304800 h 1152197"/>
                <a:gd name="connsiteX5" fmla="*/ 454212 w 1555356"/>
                <a:gd name="connsiteY5" fmla="*/ 262965 h 1152197"/>
                <a:gd name="connsiteX6" fmla="*/ 466165 w 1555356"/>
                <a:gd name="connsiteY6" fmla="*/ 555812 h 1152197"/>
                <a:gd name="connsiteX7" fmla="*/ 652650 w 1555356"/>
                <a:gd name="connsiteY7" fmla="*/ 571360 h 1152197"/>
                <a:gd name="connsiteX8" fmla="*/ 639530 w 1555356"/>
                <a:gd name="connsiteY8" fmla="*/ 609460 h 1152197"/>
                <a:gd name="connsiteX9" fmla="*/ 508000 w 1555356"/>
                <a:gd name="connsiteY9" fmla="*/ 633506 h 1152197"/>
                <a:gd name="connsiteX10" fmla="*/ 622721 w 1555356"/>
                <a:gd name="connsiteY10" fmla="*/ 727635 h 1152197"/>
                <a:gd name="connsiteX11" fmla="*/ 914400 w 1555356"/>
                <a:gd name="connsiteY11" fmla="*/ 705223 h 1152197"/>
                <a:gd name="connsiteX12" fmla="*/ 926353 w 1555356"/>
                <a:gd name="connsiteY12" fmla="*/ 830729 h 1152197"/>
                <a:gd name="connsiteX13" fmla="*/ 1010024 w 1555356"/>
                <a:gd name="connsiteY13" fmla="*/ 872565 h 1152197"/>
                <a:gd name="connsiteX14" fmla="*/ 1368612 w 1555356"/>
                <a:gd name="connsiteY14" fmla="*/ 836706 h 1152197"/>
                <a:gd name="connsiteX15" fmla="*/ 1314824 w 1555356"/>
                <a:gd name="connsiteY15" fmla="*/ 1075765 h 1152197"/>
                <a:gd name="connsiteX16" fmla="*/ 1273222 w 1555356"/>
                <a:gd name="connsiteY16" fmla="*/ 910524 h 1152197"/>
                <a:gd name="connsiteX17" fmla="*/ 1368612 w 1555356"/>
                <a:gd name="connsiteY17" fmla="*/ 747059 h 1152197"/>
                <a:gd name="connsiteX18" fmla="*/ 1553883 w 1555356"/>
                <a:gd name="connsiteY18" fmla="*/ 1004047 h 1152197"/>
                <a:gd name="connsiteX19" fmla="*/ 1454104 w 1555356"/>
                <a:gd name="connsiteY19" fmla="*/ 1152197 h 1152197"/>
                <a:gd name="connsiteX0" fmla="*/ 0 w 1555966"/>
                <a:gd name="connsiteY0" fmla="*/ 11953 h 1159341"/>
                <a:gd name="connsiteX1" fmla="*/ 167342 w 1555966"/>
                <a:gd name="connsiteY1" fmla="*/ 0 h 1159341"/>
                <a:gd name="connsiteX2" fmla="*/ 185271 w 1555966"/>
                <a:gd name="connsiteY2" fmla="*/ 167341 h 1159341"/>
                <a:gd name="connsiteX3" fmla="*/ 420734 w 1555966"/>
                <a:gd name="connsiteY3" fmla="*/ 117148 h 1159341"/>
                <a:gd name="connsiteX4" fmla="*/ 316753 w 1555966"/>
                <a:gd name="connsiteY4" fmla="*/ 304800 h 1159341"/>
                <a:gd name="connsiteX5" fmla="*/ 454212 w 1555966"/>
                <a:gd name="connsiteY5" fmla="*/ 262965 h 1159341"/>
                <a:gd name="connsiteX6" fmla="*/ 466165 w 1555966"/>
                <a:gd name="connsiteY6" fmla="*/ 555812 h 1159341"/>
                <a:gd name="connsiteX7" fmla="*/ 652650 w 1555966"/>
                <a:gd name="connsiteY7" fmla="*/ 571360 h 1159341"/>
                <a:gd name="connsiteX8" fmla="*/ 639530 w 1555966"/>
                <a:gd name="connsiteY8" fmla="*/ 609460 h 1159341"/>
                <a:gd name="connsiteX9" fmla="*/ 508000 w 1555966"/>
                <a:gd name="connsiteY9" fmla="*/ 633506 h 1159341"/>
                <a:gd name="connsiteX10" fmla="*/ 622721 w 1555966"/>
                <a:gd name="connsiteY10" fmla="*/ 727635 h 1159341"/>
                <a:gd name="connsiteX11" fmla="*/ 914400 w 1555966"/>
                <a:gd name="connsiteY11" fmla="*/ 705223 h 1159341"/>
                <a:gd name="connsiteX12" fmla="*/ 926353 w 1555966"/>
                <a:gd name="connsiteY12" fmla="*/ 830729 h 1159341"/>
                <a:gd name="connsiteX13" fmla="*/ 1010024 w 1555966"/>
                <a:gd name="connsiteY13" fmla="*/ 872565 h 1159341"/>
                <a:gd name="connsiteX14" fmla="*/ 1368612 w 1555966"/>
                <a:gd name="connsiteY14" fmla="*/ 836706 h 1159341"/>
                <a:gd name="connsiteX15" fmla="*/ 1314824 w 1555966"/>
                <a:gd name="connsiteY15" fmla="*/ 1075765 h 1159341"/>
                <a:gd name="connsiteX16" fmla="*/ 1273222 w 1555966"/>
                <a:gd name="connsiteY16" fmla="*/ 910524 h 1159341"/>
                <a:gd name="connsiteX17" fmla="*/ 1368612 w 1555966"/>
                <a:gd name="connsiteY17" fmla="*/ 747059 h 1159341"/>
                <a:gd name="connsiteX18" fmla="*/ 1553883 w 1555966"/>
                <a:gd name="connsiteY18" fmla="*/ 1004047 h 1159341"/>
                <a:gd name="connsiteX19" fmla="*/ 1466010 w 1555966"/>
                <a:gd name="connsiteY19" fmla="*/ 1159341 h 1159341"/>
                <a:gd name="connsiteX0" fmla="*/ 0 w 1555966"/>
                <a:gd name="connsiteY0" fmla="*/ 11953 h 1159341"/>
                <a:gd name="connsiteX1" fmla="*/ 167342 w 1555966"/>
                <a:gd name="connsiteY1" fmla="*/ 0 h 1159341"/>
                <a:gd name="connsiteX2" fmla="*/ 185271 w 1555966"/>
                <a:gd name="connsiteY2" fmla="*/ 167341 h 1159341"/>
                <a:gd name="connsiteX3" fmla="*/ 420734 w 1555966"/>
                <a:gd name="connsiteY3" fmla="*/ 117148 h 1159341"/>
                <a:gd name="connsiteX4" fmla="*/ 316753 w 1555966"/>
                <a:gd name="connsiteY4" fmla="*/ 304800 h 1159341"/>
                <a:gd name="connsiteX5" fmla="*/ 454212 w 1555966"/>
                <a:gd name="connsiteY5" fmla="*/ 262965 h 1159341"/>
                <a:gd name="connsiteX6" fmla="*/ 466165 w 1555966"/>
                <a:gd name="connsiteY6" fmla="*/ 555812 h 1159341"/>
                <a:gd name="connsiteX7" fmla="*/ 652650 w 1555966"/>
                <a:gd name="connsiteY7" fmla="*/ 571360 h 1159341"/>
                <a:gd name="connsiteX8" fmla="*/ 639530 w 1555966"/>
                <a:gd name="connsiteY8" fmla="*/ 609460 h 1159341"/>
                <a:gd name="connsiteX9" fmla="*/ 508000 w 1555966"/>
                <a:gd name="connsiteY9" fmla="*/ 633506 h 1159341"/>
                <a:gd name="connsiteX10" fmla="*/ 622721 w 1555966"/>
                <a:gd name="connsiteY10" fmla="*/ 727635 h 1159341"/>
                <a:gd name="connsiteX11" fmla="*/ 914400 w 1555966"/>
                <a:gd name="connsiteY11" fmla="*/ 705223 h 1159341"/>
                <a:gd name="connsiteX12" fmla="*/ 926353 w 1555966"/>
                <a:gd name="connsiteY12" fmla="*/ 830729 h 1159341"/>
                <a:gd name="connsiteX13" fmla="*/ 1010024 w 1555966"/>
                <a:gd name="connsiteY13" fmla="*/ 872565 h 1159341"/>
                <a:gd name="connsiteX14" fmla="*/ 1368612 w 1555966"/>
                <a:gd name="connsiteY14" fmla="*/ 836706 h 1159341"/>
                <a:gd name="connsiteX15" fmla="*/ 1314824 w 1555966"/>
                <a:gd name="connsiteY15" fmla="*/ 1075765 h 1159341"/>
                <a:gd name="connsiteX16" fmla="*/ 1273222 w 1555966"/>
                <a:gd name="connsiteY16" fmla="*/ 910524 h 1159341"/>
                <a:gd name="connsiteX17" fmla="*/ 1368612 w 1555966"/>
                <a:gd name="connsiteY17" fmla="*/ 747059 h 1159341"/>
                <a:gd name="connsiteX18" fmla="*/ 1553883 w 1555966"/>
                <a:gd name="connsiteY18" fmla="*/ 1004047 h 1159341"/>
                <a:gd name="connsiteX19" fmla="*/ 1466010 w 1555966"/>
                <a:gd name="connsiteY19" fmla="*/ 1159341 h 1159341"/>
                <a:gd name="connsiteX0" fmla="*/ 0 w 1553883"/>
                <a:gd name="connsiteY0" fmla="*/ 11953 h 1159341"/>
                <a:gd name="connsiteX1" fmla="*/ 167342 w 1553883"/>
                <a:gd name="connsiteY1" fmla="*/ 0 h 1159341"/>
                <a:gd name="connsiteX2" fmla="*/ 185271 w 1553883"/>
                <a:gd name="connsiteY2" fmla="*/ 167341 h 1159341"/>
                <a:gd name="connsiteX3" fmla="*/ 420734 w 1553883"/>
                <a:gd name="connsiteY3" fmla="*/ 117148 h 1159341"/>
                <a:gd name="connsiteX4" fmla="*/ 316753 w 1553883"/>
                <a:gd name="connsiteY4" fmla="*/ 304800 h 1159341"/>
                <a:gd name="connsiteX5" fmla="*/ 454212 w 1553883"/>
                <a:gd name="connsiteY5" fmla="*/ 262965 h 1159341"/>
                <a:gd name="connsiteX6" fmla="*/ 466165 w 1553883"/>
                <a:gd name="connsiteY6" fmla="*/ 555812 h 1159341"/>
                <a:gd name="connsiteX7" fmla="*/ 652650 w 1553883"/>
                <a:gd name="connsiteY7" fmla="*/ 571360 h 1159341"/>
                <a:gd name="connsiteX8" fmla="*/ 639530 w 1553883"/>
                <a:gd name="connsiteY8" fmla="*/ 609460 h 1159341"/>
                <a:gd name="connsiteX9" fmla="*/ 508000 w 1553883"/>
                <a:gd name="connsiteY9" fmla="*/ 633506 h 1159341"/>
                <a:gd name="connsiteX10" fmla="*/ 622721 w 1553883"/>
                <a:gd name="connsiteY10" fmla="*/ 727635 h 1159341"/>
                <a:gd name="connsiteX11" fmla="*/ 914400 w 1553883"/>
                <a:gd name="connsiteY11" fmla="*/ 705223 h 1159341"/>
                <a:gd name="connsiteX12" fmla="*/ 926353 w 1553883"/>
                <a:gd name="connsiteY12" fmla="*/ 830729 h 1159341"/>
                <a:gd name="connsiteX13" fmla="*/ 1010024 w 1553883"/>
                <a:gd name="connsiteY13" fmla="*/ 872565 h 1159341"/>
                <a:gd name="connsiteX14" fmla="*/ 1368612 w 1553883"/>
                <a:gd name="connsiteY14" fmla="*/ 836706 h 1159341"/>
                <a:gd name="connsiteX15" fmla="*/ 1314824 w 1553883"/>
                <a:gd name="connsiteY15" fmla="*/ 1075765 h 1159341"/>
                <a:gd name="connsiteX16" fmla="*/ 1273222 w 1553883"/>
                <a:gd name="connsiteY16" fmla="*/ 910524 h 1159341"/>
                <a:gd name="connsiteX17" fmla="*/ 1368612 w 1553883"/>
                <a:gd name="connsiteY17" fmla="*/ 747059 h 1159341"/>
                <a:gd name="connsiteX18" fmla="*/ 1553883 w 1553883"/>
                <a:gd name="connsiteY18" fmla="*/ 1004047 h 1159341"/>
                <a:gd name="connsiteX19" fmla="*/ 1466010 w 1553883"/>
                <a:gd name="connsiteY19" fmla="*/ 1159341 h 1159341"/>
                <a:gd name="connsiteX0" fmla="*/ 0 w 1553883"/>
                <a:gd name="connsiteY0" fmla="*/ 11953 h 1159341"/>
                <a:gd name="connsiteX1" fmla="*/ 167342 w 1553883"/>
                <a:gd name="connsiteY1" fmla="*/ 0 h 1159341"/>
                <a:gd name="connsiteX2" fmla="*/ 185271 w 1553883"/>
                <a:gd name="connsiteY2" fmla="*/ 167341 h 1159341"/>
                <a:gd name="connsiteX3" fmla="*/ 420734 w 1553883"/>
                <a:gd name="connsiteY3" fmla="*/ 117148 h 1159341"/>
                <a:gd name="connsiteX4" fmla="*/ 316753 w 1553883"/>
                <a:gd name="connsiteY4" fmla="*/ 304800 h 1159341"/>
                <a:gd name="connsiteX5" fmla="*/ 454212 w 1553883"/>
                <a:gd name="connsiteY5" fmla="*/ 262965 h 1159341"/>
                <a:gd name="connsiteX6" fmla="*/ 466165 w 1553883"/>
                <a:gd name="connsiteY6" fmla="*/ 555812 h 1159341"/>
                <a:gd name="connsiteX7" fmla="*/ 652650 w 1553883"/>
                <a:gd name="connsiteY7" fmla="*/ 571360 h 1159341"/>
                <a:gd name="connsiteX8" fmla="*/ 639530 w 1553883"/>
                <a:gd name="connsiteY8" fmla="*/ 609460 h 1159341"/>
                <a:gd name="connsiteX9" fmla="*/ 508000 w 1553883"/>
                <a:gd name="connsiteY9" fmla="*/ 633506 h 1159341"/>
                <a:gd name="connsiteX10" fmla="*/ 622721 w 1553883"/>
                <a:gd name="connsiteY10" fmla="*/ 727635 h 1159341"/>
                <a:gd name="connsiteX11" fmla="*/ 914400 w 1553883"/>
                <a:gd name="connsiteY11" fmla="*/ 705223 h 1159341"/>
                <a:gd name="connsiteX12" fmla="*/ 926353 w 1553883"/>
                <a:gd name="connsiteY12" fmla="*/ 830729 h 1159341"/>
                <a:gd name="connsiteX13" fmla="*/ 1010024 w 1553883"/>
                <a:gd name="connsiteY13" fmla="*/ 872565 h 1159341"/>
                <a:gd name="connsiteX14" fmla="*/ 1368612 w 1553883"/>
                <a:gd name="connsiteY14" fmla="*/ 836706 h 1159341"/>
                <a:gd name="connsiteX15" fmla="*/ 1314824 w 1553883"/>
                <a:gd name="connsiteY15" fmla="*/ 1075765 h 1159341"/>
                <a:gd name="connsiteX16" fmla="*/ 1273222 w 1553883"/>
                <a:gd name="connsiteY16" fmla="*/ 910524 h 1159341"/>
                <a:gd name="connsiteX17" fmla="*/ 1368612 w 1553883"/>
                <a:gd name="connsiteY17" fmla="*/ 747059 h 1159341"/>
                <a:gd name="connsiteX18" fmla="*/ 1553883 w 1553883"/>
                <a:gd name="connsiteY18" fmla="*/ 1004047 h 1159341"/>
                <a:gd name="connsiteX19" fmla="*/ 1466010 w 1553883"/>
                <a:gd name="connsiteY19" fmla="*/ 1159341 h 1159341"/>
                <a:gd name="connsiteX0" fmla="*/ 0 w 1553883"/>
                <a:gd name="connsiteY0" fmla="*/ 11953 h 1159341"/>
                <a:gd name="connsiteX1" fmla="*/ 167342 w 1553883"/>
                <a:gd name="connsiteY1" fmla="*/ 0 h 1159341"/>
                <a:gd name="connsiteX2" fmla="*/ 185271 w 1553883"/>
                <a:gd name="connsiteY2" fmla="*/ 167341 h 1159341"/>
                <a:gd name="connsiteX3" fmla="*/ 420734 w 1553883"/>
                <a:gd name="connsiteY3" fmla="*/ 117148 h 1159341"/>
                <a:gd name="connsiteX4" fmla="*/ 316753 w 1553883"/>
                <a:gd name="connsiteY4" fmla="*/ 304800 h 1159341"/>
                <a:gd name="connsiteX5" fmla="*/ 454212 w 1553883"/>
                <a:gd name="connsiteY5" fmla="*/ 262965 h 1159341"/>
                <a:gd name="connsiteX6" fmla="*/ 466165 w 1553883"/>
                <a:gd name="connsiteY6" fmla="*/ 555812 h 1159341"/>
                <a:gd name="connsiteX7" fmla="*/ 652650 w 1553883"/>
                <a:gd name="connsiteY7" fmla="*/ 571360 h 1159341"/>
                <a:gd name="connsiteX8" fmla="*/ 639530 w 1553883"/>
                <a:gd name="connsiteY8" fmla="*/ 609460 h 1159341"/>
                <a:gd name="connsiteX9" fmla="*/ 508000 w 1553883"/>
                <a:gd name="connsiteY9" fmla="*/ 633506 h 1159341"/>
                <a:gd name="connsiteX10" fmla="*/ 622721 w 1553883"/>
                <a:gd name="connsiteY10" fmla="*/ 727635 h 1159341"/>
                <a:gd name="connsiteX11" fmla="*/ 914400 w 1553883"/>
                <a:gd name="connsiteY11" fmla="*/ 705223 h 1159341"/>
                <a:gd name="connsiteX12" fmla="*/ 926353 w 1553883"/>
                <a:gd name="connsiteY12" fmla="*/ 830729 h 1159341"/>
                <a:gd name="connsiteX13" fmla="*/ 1010024 w 1553883"/>
                <a:gd name="connsiteY13" fmla="*/ 872565 h 1159341"/>
                <a:gd name="connsiteX14" fmla="*/ 1368612 w 1553883"/>
                <a:gd name="connsiteY14" fmla="*/ 836706 h 1159341"/>
                <a:gd name="connsiteX15" fmla="*/ 1314824 w 1553883"/>
                <a:gd name="connsiteY15" fmla="*/ 1075765 h 1159341"/>
                <a:gd name="connsiteX16" fmla="*/ 1273222 w 1553883"/>
                <a:gd name="connsiteY16" fmla="*/ 910524 h 1159341"/>
                <a:gd name="connsiteX17" fmla="*/ 1368612 w 1553883"/>
                <a:gd name="connsiteY17" fmla="*/ 747059 h 1159341"/>
                <a:gd name="connsiteX18" fmla="*/ 1553883 w 1553883"/>
                <a:gd name="connsiteY18" fmla="*/ 1004047 h 1159341"/>
                <a:gd name="connsiteX19" fmla="*/ 1466010 w 1553883"/>
                <a:gd name="connsiteY19" fmla="*/ 1159341 h 1159341"/>
                <a:gd name="connsiteX0" fmla="*/ 0 w 1553883"/>
                <a:gd name="connsiteY0" fmla="*/ 11953 h 1159341"/>
                <a:gd name="connsiteX1" fmla="*/ 167342 w 1553883"/>
                <a:gd name="connsiteY1" fmla="*/ 0 h 1159341"/>
                <a:gd name="connsiteX2" fmla="*/ 185271 w 1553883"/>
                <a:gd name="connsiteY2" fmla="*/ 167341 h 1159341"/>
                <a:gd name="connsiteX3" fmla="*/ 420734 w 1553883"/>
                <a:gd name="connsiteY3" fmla="*/ 117148 h 1159341"/>
                <a:gd name="connsiteX4" fmla="*/ 316753 w 1553883"/>
                <a:gd name="connsiteY4" fmla="*/ 304800 h 1159341"/>
                <a:gd name="connsiteX5" fmla="*/ 454212 w 1553883"/>
                <a:gd name="connsiteY5" fmla="*/ 262965 h 1159341"/>
                <a:gd name="connsiteX6" fmla="*/ 466165 w 1553883"/>
                <a:gd name="connsiteY6" fmla="*/ 555812 h 1159341"/>
                <a:gd name="connsiteX7" fmla="*/ 652650 w 1553883"/>
                <a:gd name="connsiteY7" fmla="*/ 571360 h 1159341"/>
                <a:gd name="connsiteX8" fmla="*/ 639530 w 1553883"/>
                <a:gd name="connsiteY8" fmla="*/ 609460 h 1159341"/>
                <a:gd name="connsiteX9" fmla="*/ 508000 w 1553883"/>
                <a:gd name="connsiteY9" fmla="*/ 633506 h 1159341"/>
                <a:gd name="connsiteX10" fmla="*/ 622721 w 1553883"/>
                <a:gd name="connsiteY10" fmla="*/ 727635 h 1159341"/>
                <a:gd name="connsiteX11" fmla="*/ 914400 w 1553883"/>
                <a:gd name="connsiteY11" fmla="*/ 705223 h 1159341"/>
                <a:gd name="connsiteX12" fmla="*/ 926353 w 1553883"/>
                <a:gd name="connsiteY12" fmla="*/ 830729 h 1159341"/>
                <a:gd name="connsiteX13" fmla="*/ 1010024 w 1553883"/>
                <a:gd name="connsiteY13" fmla="*/ 872565 h 1159341"/>
                <a:gd name="connsiteX14" fmla="*/ 1368612 w 1553883"/>
                <a:gd name="connsiteY14" fmla="*/ 836706 h 1159341"/>
                <a:gd name="connsiteX15" fmla="*/ 1314824 w 1553883"/>
                <a:gd name="connsiteY15" fmla="*/ 1075765 h 1159341"/>
                <a:gd name="connsiteX16" fmla="*/ 1273222 w 1553883"/>
                <a:gd name="connsiteY16" fmla="*/ 910524 h 1159341"/>
                <a:gd name="connsiteX17" fmla="*/ 1368612 w 1553883"/>
                <a:gd name="connsiteY17" fmla="*/ 747059 h 1159341"/>
                <a:gd name="connsiteX18" fmla="*/ 1553883 w 1553883"/>
                <a:gd name="connsiteY18" fmla="*/ 1004047 h 1159341"/>
                <a:gd name="connsiteX19" fmla="*/ 1466010 w 1553883"/>
                <a:gd name="connsiteY19" fmla="*/ 1159341 h 1159341"/>
                <a:gd name="connsiteX0" fmla="*/ 0 w 1553883"/>
                <a:gd name="connsiteY0" fmla="*/ 3285 h 1150673"/>
                <a:gd name="connsiteX1" fmla="*/ 319020 w 1553883"/>
                <a:gd name="connsiteY1" fmla="*/ 0 h 1150673"/>
                <a:gd name="connsiteX2" fmla="*/ 185271 w 1553883"/>
                <a:gd name="connsiteY2" fmla="*/ 158673 h 1150673"/>
                <a:gd name="connsiteX3" fmla="*/ 420734 w 1553883"/>
                <a:gd name="connsiteY3" fmla="*/ 108480 h 1150673"/>
                <a:gd name="connsiteX4" fmla="*/ 316753 w 1553883"/>
                <a:gd name="connsiteY4" fmla="*/ 296132 h 1150673"/>
                <a:gd name="connsiteX5" fmla="*/ 454212 w 1553883"/>
                <a:gd name="connsiteY5" fmla="*/ 254297 h 1150673"/>
                <a:gd name="connsiteX6" fmla="*/ 466165 w 1553883"/>
                <a:gd name="connsiteY6" fmla="*/ 547144 h 1150673"/>
                <a:gd name="connsiteX7" fmla="*/ 652650 w 1553883"/>
                <a:gd name="connsiteY7" fmla="*/ 562692 h 1150673"/>
                <a:gd name="connsiteX8" fmla="*/ 639530 w 1553883"/>
                <a:gd name="connsiteY8" fmla="*/ 600792 h 1150673"/>
                <a:gd name="connsiteX9" fmla="*/ 508000 w 1553883"/>
                <a:gd name="connsiteY9" fmla="*/ 624838 h 1150673"/>
                <a:gd name="connsiteX10" fmla="*/ 622721 w 1553883"/>
                <a:gd name="connsiteY10" fmla="*/ 718967 h 1150673"/>
                <a:gd name="connsiteX11" fmla="*/ 914400 w 1553883"/>
                <a:gd name="connsiteY11" fmla="*/ 696555 h 1150673"/>
                <a:gd name="connsiteX12" fmla="*/ 926353 w 1553883"/>
                <a:gd name="connsiteY12" fmla="*/ 822061 h 1150673"/>
                <a:gd name="connsiteX13" fmla="*/ 1010024 w 1553883"/>
                <a:gd name="connsiteY13" fmla="*/ 863897 h 1150673"/>
                <a:gd name="connsiteX14" fmla="*/ 1368612 w 1553883"/>
                <a:gd name="connsiteY14" fmla="*/ 828038 h 1150673"/>
                <a:gd name="connsiteX15" fmla="*/ 1314824 w 1553883"/>
                <a:gd name="connsiteY15" fmla="*/ 1067097 h 1150673"/>
                <a:gd name="connsiteX16" fmla="*/ 1273222 w 1553883"/>
                <a:gd name="connsiteY16" fmla="*/ 901856 h 1150673"/>
                <a:gd name="connsiteX17" fmla="*/ 1368612 w 1553883"/>
                <a:gd name="connsiteY17" fmla="*/ 738391 h 1150673"/>
                <a:gd name="connsiteX18" fmla="*/ 1553883 w 1553883"/>
                <a:gd name="connsiteY18" fmla="*/ 995379 h 1150673"/>
                <a:gd name="connsiteX19" fmla="*/ 1466010 w 1553883"/>
                <a:gd name="connsiteY19" fmla="*/ 1150673 h 1150673"/>
                <a:gd name="connsiteX0" fmla="*/ 0 w 1553883"/>
                <a:gd name="connsiteY0" fmla="*/ 3285 h 1150673"/>
                <a:gd name="connsiteX1" fmla="*/ 319020 w 1553883"/>
                <a:gd name="connsiteY1" fmla="*/ 0 h 1150673"/>
                <a:gd name="connsiteX2" fmla="*/ 358617 w 1553883"/>
                <a:gd name="connsiteY2" fmla="*/ 163006 h 1150673"/>
                <a:gd name="connsiteX3" fmla="*/ 420734 w 1553883"/>
                <a:gd name="connsiteY3" fmla="*/ 108480 h 1150673"/>
                <a:gd name="connsiteX4" fmla="*/ 316753 w 1553883"/>
                <a:gd name="connsiteY4" fmla="*/ 296132 h 1150673"/>
                <a:gd name="connsiteX5" fmla="*/ 454212 w 1553883"/>
                <a:gd name="connsiteY5" fmla="*/ 254297 h 1150673"/>
                <a:gd name="connsiteX6" fmla="*/ 466165 w 1553883"/>
                <a:gd name="connsiteY6" fmla="*/ 547144 h 1150673"/>
                <a:gd name="connsiteX7" fmla="*/ 652650 w 1553883"/>
                <a:gd name="connsiteY7" fmla="*/ 562692 h 1150673"/>
                <a:gd name="connsiteX8" fmla="*/ 639530 w 1553883"/>
                <a:gd name="connsiteY8" fmla="*/ 600792 h 1150673"/>
                <a:gd name="connsiteX9" fmla="*/ 508000 w 1553883"/>
                <a:gd name="connsiteY9" fmla="*/ 624838 h 1150673"/>
                <a:gd name="connsiteX10" fmla="*/ 622721 w 1553883"/>
                <a:gd name="connsiteY10" fmla="*/ 718967 h 1150673"/>
                <a:gd name="connsiteX11" fmla="*/ 914400 w 1553883"/>
                <a:gd name="connsiteY11" fmla="*/ 696555 h 1150673"/>
                <a:gd name="connsiteX12" fmla="*/ 926353 w 1553883"/>
                <a:gd name="connsiteY12" fmla="*/ 822061 h 1150673"/>
                <a:gd name="connsiteX13" fmla="*/ 1010024 w 1553883"/>
                <a:gd name="connsiteY13" fmla="*/ 863897 h 1150673"/>
                <a:gd name="connsiteX14" fmla="*/ 1368612 w 1553883"/>
                <a:gd name="connsiteY14" fmla="*/ 828038 h 1150673"/>
                <a:gd name="connsiteX15" fmla="*/ 1314824 w 1553883"/>
                <a:gd name="connsiteY15" fmla="*/ 1067097 h 1150673"/>
                <a:gd name="connsiteX16" fmla="*/ 1273222 w 1553883"/>
                <a:gd name="connsiteY16" fmla="*/ 901856 h 1150673"/>
                <a:gd name="connsiteX17" fmla="*/ 1368612 w 1553883"/>
                <a:gd name="connsiteY17" fmla="*/ 738391 h 1150673"/>
                <a:gd name="connsiteX18" fmla="*/ 1553883 w 1553883"/>
                <a:gd name="connsiteY18" fmla="*/ 995379 h 1150673"/>
                <a:gd name="connsiteX19" fmla="*/ 1466010 w 1553883"/>
                <a:gd name="connsiteY19" fmla="*/ 1150673 h 1150673"/>
                <a:gd name="connsiteX0" fmla="*/ 0 w 1553883"/>
                <a:gd name="connsiteY0" fmla="*/ 3285 h 1150673"/>
                <a:gd name="connsiteX1" fmla="*/ 319020 w 1553883"/>
                <a:gd name="connsiteY1" fmla="*/ 0 h 1150673"/>
                <a:gd name="connsiteX2" fmla="*/ 358617 w 1553883"/>
                <a:gd name="connsiteY2" fmla="*/ 163006 h 1150673"/>
                <a:gd name="connsiteX3" fmla="*/ 633082 w 1553883"/>
                <a:gd name="connsiteY3" fmla="*/ 125814 h 1150673"/>
                <a:gd name="connsiteX4" fmla="*/ 316753 w 1553883"/>
                <a:gd name="connsiteY4" fmla="*/ 296132 h 1150673"/>
                <a:gd name="connsiteX5" fmla="*/ 454212 w 1553883"/>
                <a:gd name="connsiteY5" fmla="*/ 254297 h 1150673"/>
                <a:gd name="connsiteX6" fmla="*/ 466165 w 1553883"/>
                <a:gd name="connsiteY6" fmla="*/ 547144 h 1150673"/>
                <a:gd name="connsiteX7" fmla="*/ 652650 w 1553883"/>
                <a:gd name="connsiteY7" fmla="*/ 562692 h 1150673"/>
                <a:gd name="connsiteX8" fmla="*/ 639530 w 1553883"/>
                <a:gd name="connsiteY8" fmla="*/ 600792 h 1150673"/>
                <a:gd name="connsiteX9" fmla="*/ 508000 w 1553883"/>
                <a:gd name="connsiteY9" fmla="*/ 624838 h 1150673"/>
                <a:gd name="connsiteX10" fmla="*/ 622721 w 1553883"/>
                <a:gd name="connsiteY10" fmla="*/ 718967 h 1150673"/>
                <a:gd name="connsiteX11" fmla="*/ 914400 w 1553883"/>
                <a:gd name="connsiteY11" fmla="*/ 696555 h 1150673"/>
                <a:gd name="connsiteX12" fmla="*/ 926353 w 1553883"/>
                <a:gd name="connsiteY12" fmla="*/ 822061 h 1150673"/>
                <a:gd name="connsiteX13" fmla="*/ 1010024 w 1553883"/>
                <a:gd name="connsiteY13" fmla="*/ 863897 h 1150673"/>
                <a:gd name="connsiteX14" fmla="*/ 1368612 w 1553883"/>
                <a:gd name="connsiteY14" fmla="*/ 828038 h 1150673"/>
                <a:gd name="connsiteX15" fmla="*/ 1314824 w 1553883"/>
                <a:gd name="connsiteY15" fmla="*/ 1067097 h 1150673"/>
                <a:gd name="connsiteX16" fmla="*/ 1273222 w 1553883"/>
                <a:gd name="connsiteY16" fmla="*/ 901856 h 1150673"/>
                <a:gd name="connsiteX17" fmla="*/ 1368612 w 1553883"/>
                <a:gd name="connsiteY17" fmla="*/ 738391 h 1150673"/>
                <a:gd name="connsiteX18" fmla="*/ 1553883 w 1553883"/>
                <a:gd name="connsiteY18" fmla="*/ 995379 h 1150673"/>
                <a:gd name="connsiteX19" fmla="*/ 1466010 w 1553883"/>
                <a:gd name="connsiteY19" fmla="*/ 1150673 h 1150673"/>
                <a:gd name="connsiteX0" fmla="*/ 0 w 1553883"/>
                <a:gd name="connsiteY0" fmla="*/ 3285 h 1150673"/>
                <a:gd name="connsiteX1" fmla="*/ 319020 w 1553883"/>
                <a:gd name="connsiteY1" fmla="*/ 0 h 1150673"/>
                <a:gd name="connsiteX2" fmla="*/ 358617 w 1553883"/>
                <a:gd name="connsiteY2" fmla="*/ 163006 h 1150673"/>
                <a:gd name="connsiteX3" fmla="*/ 633082 w 1553883"/>
                <a:gd name="connsiteY3" fmla="*/ 125814 h 1150673"/>
                <a:gd name="connsiteX4" fmla="*/ 316753 w 1553883"/>
                <a:gd name="connsiteY4" fmla="*/ 296132 h 1150673"/>
                <a:gd name="connsiteX5" fmla="*/ 454212 w 1553883"/>
                <a:gd name="connsiteY5" fmla="*/ 254297 h 1150673"/>
                <a:gd name="connsiteX6" fmla="*/ 466165 w 1553883"/>
                <a:gd name="connsiteY6" fmla="*/ 547144 h 1150673"/>
                <a:gd name="connsiteX7" fmla="*/ 652650 w 1553883"/>
                <a:gd name="connsiteY7" fmla="*/ 562692 h 1150673"/>
                <a:gd name="connsiteX8" fmla="*/ 639530 w 1553883"/>
                <a:gd name="connsiteY8" fmla="*/ 600792 h 1150673"/>
                <a:gd name="connsiteX9" fmla="*/ 508000 w 1553883"/>
                <a:gd name="connsiteY9" fmla="*/ 624838 h 1150673"/>
                <a:gd name="connsiteX10" fmla="*/ 622721 w 1553883"/>
                <a:gd name="connsiteY10" fmla="*/ 718967 h 1150673"/>
                <a:gd name="connsiteX11" fmla="*/ 914400 w 1553883"/>
                <a:gd name="connsiteY11" fmla="*/ 696555 h 1150673"/>
                <a:gd name="connsiteX12" fmla="*/ 926353 w 1553883"/>
                <a:gd name="connsiteY12" fmla="*/ 822061 h 1150673"/>
                <a:gd name="connsiteX13" fmla="*/ 1010024 w 1553883"/>
                <a:gd name="connsiteY13" fmla="*/ 863897 h 1150673"/>
                <a:gd name="connsiteX14" fmla="*/ 1368612 w 1553883"/>
                <a:gd name="connsiteY14" fmla="*/ 828038 h 1150673"/>
                <a:gd name="connsiteX15" fmla="*/ 1314824 w 1553883"/>
                <a:gd name="connsiteY15" fmla="*/ 1067097 h 1150673"/>
                <a:gd name="connsiteX16" fmla="*/ 1273222 w 1553883"/>
                <a:gd name="connsiteY16" fmla="*/ 901856 h 1150673"/>
                <a:gd name="connsiteX17" fmla="*/ 1368612 w 1553883"/>
                <a:gd name="connsiteY17" fmla="*/ 738391 h 1150673"/>
                <a:gd name="connsiteX18" fmla="*/ 1553883 w 1553883"/>
                <a:gd name="connsiteY18" fmla="*/ 995379 h 1150673"/>
                <a:gd name="connsiteX19" fmla="*/ 1466010 w 1553883"/>
                <a:gd name="connsiteY19" fmla="*/ 1150673 h 1150673"/>
                <a:gd name="connsiteX0" fmla="*/ 0 w 1553883"/>
                <a:gd name="connsiteY0" fmla="*/ 3285 h 1150673"/>
                <a:gd name="connsiteX1" fmla="*/ 319020 w 1553883"/>
                <a:gd name="connsiteY1" fmla="*/ 0 h 1150673"/>
                <a:gd name="connsiteX2" fmla="*/ 358617 w 1553883"/>
                <a:gd name="connsiteY2" fmla="*/ 163006 h 1150673"/>
                <a:gd name="connsiteX3" fmla="*/ 633082 w 1553883"/>
                <a:gd name="connsiteY3" fmla="*/ 125814 h 1150673"/>
                <a:gd name="connsiteX4" fmla="*/ 559438 w 1553883"/>
                <a:gd name="connsiteY4" fmla="*/ 322134 h 1150673"/>
                <a:gd name="connsiteX5" fmla="*/ 454212 w 1553883"/>
                <a:gd name="connsiteY5" fmla="*/ 254297 h 1150673"/>
                <a:gd name="connsiteX6" fmla="*/ 466165 w 1553883"/>
                <a:gd name="connsiteY6" fmla="*/ 547144 h 1150673"/>
                <a:gd name="connsiteX7" fmla="*/ 652650 w 1553883"/>
                <a:gd name="connsiteY7" fmla="*/ 562692 h 1150673"/>
                <a:gd name="connsiteX8" fmla="*/ 639530 w 1553883"/>
                <a:gd name="connsiteY8" fmla="*/ 600792 h 1150673"/>
                <a:gd name="connsiteX9" fmla="*/ 508000 w 1553883"/>
                <a:gd name="connsiteY9" fmla="*/ 624838 h 1150673"/>
                <a:gd name="connsiteX10" fmla="*/ 622721 w 1553883"/>
                <a:gd name="connsiteY10" fmla="*/ 718967 h 1150673"/>
                <a:gd name="connsiteX11" fmla="*/ 914400 w 1553883"/>
                <a:gd name="connsiteY11" fmla="*/ 696555 h 1150673"/>
                <a:gd name="connsiteX12" fmla="*/ 926353 w 1553883"/>
                <a:gd name="connsiteY12" fmla="*/ 822061 h 1150673"/>
                <a:gd name="connsiteX13" fmla="*/ 1010024 w 1553883"/>
                <a:gd name="connsiteY13" fmla="*/ 863897 h 1150673"/>
                <a:gd name="connsiteX14" fmla="*/ 1368612 w 1553883"/>
                <a:gd name="connsiteY14" fmla="*/ 828038 h 1150673"/>
                <a:gd name="connsiteX15" fmla="*/ 1314824 w 1553883"/>
                <a:gd name="connsiteY15" fmla="*/ 1067097 h 1150673"/>
                <a:gd name="connsiteX16" fmla="*/ 1273222 w 1553883"/>
                <a:gd name="connsiteY16" fmla="*/ 901856 h 1150673"/>
                <a:gd name="connsiteX17" fmla="*/ 1368612 w 1553883"/>
                <a:gd name="connsiteY17" fmla="*/ 738391 h 1150673"/>
                <a:gd name="connsiteX18" fmla="*/ 1553883 w 1553883"/>
                <a:gd name="connsiteY18" fmla="*/ 995379 h 1150673"/>
                <a:gd name="connsiteX19" fmla="*/ 1466010 w 1553883"/>
                <a:gd name="connsiteY19" fmla="*/ 1150673 h 1150673"/>
                <a:gd name="connsiteX0" fmla="*/ 0 w 1553883"/>
                <a:gd name="connsiteY0" fmla="*/ 3285 h 1150673"/>
                <a:gd name="connsiteX1" fmla="*/ 319020 w 1553883"/>
                <a:gd name="connsiteY1" fmla="*/ 0 h 1150673"/>
                <a:gd name="connsiteX2" fmla="*/ 358617 w 1553883"/>
                <a:gd name="connsiteY2" fmla="*/ 163006 h 1150673"/>
                <a:gd name="connsiteX3" fmla="*/ 633082 w 1553883"/>
                <a:gd name="connsiteY3" fmla="*/ 125814 h 1150673"/>
                <a:gd name="connsiteX4" fmla="*/ 559438 w 1553883"/>
                <a:gd name="connsiteY4" fmla="*/ 322134 h 1150673"/>
                <a:gd name="connsiteX5" fmla="*/ 454212 w 1553883"/>
                <a:gd name="connsiteY5" fmla="*/ 254297 h 1150673"/>
                <a:gd name="connsiteX6" fmla="*/ 466165 w 1553883"/>
                <a:gd name="connsiteY6" fmla="*/ 547144 h 1150673"/>
                <a:gd name="connsiteX7" fmla="*/ 652650 w 1553883"/>
                <a:gd name="connsiteY7" fmla="*/ 562692 h 1150673"/>
                <a:gd name="connsiteX8" fmla="*/ 639530 w 1553883"/>
                <a:gd name="connsiteY8" fmla="*/ 600792 h 1150673"/>
                <a:gd name="connsiteX9" fmla="*/ 508000 w 1553883"/>
                <a:gd name="connsiteY9" fmla="*/ 624838 h 1150673"/>
                <a:gd name="connsiteX10" fmla="*/ 622721 w 1553883"/>
                <a:gd name="connsiteY10" fmla="*/ 718967 h 1150673"/>
                <a:gd name="connsiteX11" fmla="*/ 914400 w 1553883"/>
                <a:gd name="connsiteY11" fmla="*/ 696555 h 1150673"/>
                <a:gd name="connsiteX12" fmla="*/ 926353 w 1553883"/>
                <a:gd name="connsiteY12" fmla="*/ 822061 h 1150673"/>
                <a:gd name="connsiteX13" fmla="*/ 1010024 w 1553883"/>
                <a:gd name="connsiteY13" fmla="*/ 863897 h 1150673"/>
                <a:gd name="connsiteX14" fmla="*/ 1368612 w 1553883"/>
                <a:gd name="connsiteY14" fmla="*/ 828038 h 1150673"/>
                <a:gd name="connsiteX15" fmla="*/ 1314824 w 1553883"/>
                <a:gd name="connsiteY15" fmla="*/ 1067097 h 1150673"/>
                <a:gd name="connsiteX16" fmla="*/ 1273222 w 1553883"/>
                <a:gd name="connsiteY16" fmla="*/ 901856 h 1150673"/>
                <a:gd name="connsiteX17" fmla="*/ 1368612 w 1553883"/>
                <a:gd name="connsiteY17" fmla="*/ 738391 h 1150673"/>
                <a:gd name="connsiteX18" fmla="*/ 1553883 w 1553883"/>
                <a:gd name="connsiteY18" fmla="*/ 995379 h 1150673"/>
                <a:gd name="connsiteX19" fmla="*/ 1466010 w 1553883"/>
                <a:gd name="connsiteY19" fmla="*/ 1150673 h 1150673"/>
                <a:gd name="connsiteX0" fmla="*/ 0 w 1553883"/>
                <a:gd name="connsiteY0" fmla="*/ 3285 h 1150673"/>
                <a:gd name="connsiteX1" fmla="*/ 319020 w 1553883"/>
                <a:gd name="connsiteY1" fmla="*/ 0 h 1150673"/>
                <a:gd name="connsiteX2" fmla="*/ 358617 w 1553883"/>
                <a:gd name="connsiteY2" fmla="*/ 163006 h 1150673"/>
                <a:gd name="connsiteX3" fmla="*/ 633082 w 1553883"/>
                <a:gd name="connsiteY3" fmla="*/ 125814 h 1150673"/>
                <a:gd name="connsiteX4" fmla="*/ 559438 w 1553883"/>
                <a:gd name="connsiteY4" fmla="*/ 322134 h 1150673"/>
                <a:gd name="connsiteX5" fmla="*/ 753234 w 1553883"/>
                <a:gd name="connsiteY5" fmla="*/ 241296 h 1150673"/>
                <a:gd name="connsiteX6" fmla="*/ 466165 w 1553883"/>
                <a:gd name="connsiteY6" fmla="*/ 547144 h 1150673"/>
                <a:gd name="connsiteX7" fmla="*/ 652650 w 1553883"/>
                <a:gd name="connsiteY7" fmla="*/ 562692 h 1150673"/>
                <a:gd name="connsiteX8" fmla="*/ 639530 w 1553883"/>
                <a:gd name="connsiteY8" fmla="*/ 600792 h 1150673"/>
                <a:gd name="connsiteX9" fmla="*/ 508000 w 1553883"/>
                <a:gd name="connsiteY9" fmla="*/ 624838 h 1150673"/>
                <a:gd name="connsiteX10" fmla="*/ 622721 w 1553883"/>
                <a:gd name="connsiteY10" fmla="*/ 718967 h 1150673"/>
                <a:gd name="connsiteX11" fmla="*/ 914400 w 1553883"/>
                <a:gd name="connsiteY11" fmla="*/ 696555 h 1150673"/>
                <a:gd name="connsiteX12" fmla="*/ 926353 w 1553883"/>
                <a:gd name="connsiteY12" fmla="*/ 822061 h 1150673"/>
                <a:gd name="connsiteX13" fmla="*/ 1010024 w 1553883"/>
                <a:gd name="connsiteY13" fmla="*/ 863897 h 1150673"/>
                <a:gd name="connsiteX14" fmla="*/ 1368612 w 1553883"/>
                <a:gd name="connsiteY14" fmla="*/ 828038 h 1150673"/>
                <a:gd name="connsiteX15" fmla="*/ 1314824 w 1553883"/>
                <a:gd name="connsiteY15" fmla="*/ 1067097 h 1150673"/>
                <a:gd name="connsiteX16" fmla="*/ 1273222 w 1553883"/>
                <a:gd name="connsiteY16" fmla="*/ 901856 h 1150673"/>
                <a:gd name="connsiteX17" fmla="*/ 1368612 w 1553883"/>
                <a:gd name="connsiteY17" fmla="*/ 738391 h 1150673"/>
                <a:gd name="connsiteX18" fmla="*/ 1553883 w 1553883"/>
                <a:gd name="connsiteY18" fmla="*/ 995379 h 1150673"/>
                <a:gd name="connsiteX19" fmla="*/ 1466010 w 1553883"/>
                <a:gd name="connsiteY19" fmla="*/ 1150673 h 1150673"/>
                <a:gd name="connsiteX0" fmla="*/ 0 w 1553883"/>
                <a:gd name="connsiteY0" fmla="*/ 3285 h 1150673"/>
                <a:gd name="connsiteX1" fmla="*/ 319020 w 1553883"/>
                <a:gd name="connsiteY1" fmla="*/ 0 h 1150673"/>
                <a:gd name="connsiteX2" fmla="*/ 358617 w 1553883"/>
                <a:gd name="connsiteY2" fmla="*/ 163006 h 1150673"/>
                <a:gd name="connsiteX3" fmla="*/ 633082 w 1553883"/>
                <a:gd name="connsiteY3" fmla="*/ 125814 h 1150673"/>
                <a:gd name="connsiteX4" fmla="*/ 559438 w 1553883"/>
                <a:gd name="connsiteY4" fmla="*/ 322134 h 1150673"/>
                <a:gd name="connsiteX5" fmla="*/ 753234 w 1553883"/>
                <a:gd name="connsiteY5" fmla="*/ 241296 h 1150673"/>
                <a:gd name="connsiteX6" fmla="*/ 466165 w 1553883"/>
                <a:gd name="connsiteY6" fmla="*/ 547144 h 1150673"/>
                <a:gd name="connsiteX7" fmla="*/ 652650 w 1553883"/>
                <a:gd name="connsiteY7" fmla="*/ 562692 h 1150673"/>
                <a:gd name="connsiteX8" fmla="*/ 639530 w 1553883"/>
                <a:gd name="connsiteY8" fmla="*/ 600792 h 1150673"/>
                <a:gd name="connsiteX9" fmla="*/ 508000 w 1553883"/>
                <a:gd name="connsiteY9" fmla="*/ 624838 h 1150673"/>
                <a:gd name="connsiteX10" fmla="*/ 622721 w 1553883"/>
                <a:gd name="connsiteY10" fmla="*/ 718967 h 1150673"/>
                <a:gd name="connsiteX11" fmla="*/ 914400 w 1553883"/>
                <a:gd name="connsiteY11" fmla="*/ 696555 h 1150673"/>
                <a:gd name="connsiteX12" fmla="*/ 926353 w 1553883"/>
                <a:gd name="connsiteY12" fmla="*/ 822061 h 1150673"/>
                <a:gd name="connsiteX13" fmla="*/ 1010024 w 1553883"/>
                <a:gd name="connsiteY13" fmla="*/ 863897 h 1150673"/>
                <a:gd name="connsiteX14" fmla="*/ 1368612 w 1553883"/>
                <a:gd name="connsiteY14" fmla="*/ 828038 h 1150673"/>
                <a:gd name="connsiteX15" fmla="*/ 1314824 w 1553883"/>
                <a:gd name="connsiteY15" fmla="*/ 1067097 h 1150673"/>
                <a:gd name="connsiteX16" fmla="*/ 1273222 w 1553883"/>
                <a:gd name="connsiteY16" fmla="*/ 901856 h 1150673"/>
                <a:gd name="connsiteX17" fmla="*/ 1368612 w 1553883"/>
                <a:gd name="connsiteY17" fmla="*/ 738391 h 1150673"/>
                <a:gd name="connsiteX18" fmla="*/ 1553883 w 1553883"/>
                <a:gd name="connsiteY18" fmla="*/ 995379 h 1150673"/>
                <a:gd name="connsiteX19" fmla="*/ 1466010 w 1553883"/>
                <a:gd name="connsiteY19" fmla="*/ 1150673 h 1150673"/>
                <a:gd name="connsiteX0" fmla="*/ 0 w 1553883"/>
                <a:gd name="connsiteY0" fmla="*/ 3285 h 1150673"/>
                <a:gd name="connsiteX1" fmla="*/ 319020 w 1553883"/>
                <a:gd name="connsiteY1" fmla="*/ 0 h 1150673"/>
                <a:gd name="connsiteX2" fmla="*/ 358617 w 1553883"/>
                <a:gd name="connsiteY2" fmla="*/ 163006 h 1150673"/>
                <a:gd name="connsiteX3" fmla="*/ 633082 w 1553883"/>
                <a:gd name="connsiteY3" fmla="*/ 125814 h 1150673"/>
                <a:gd name="connsiteX4" fmla="*/ 559438 w 1553883"/>
                <a:gd name="connsiteY4" fmla="*/ 322134 h 1150673"/>
                <a:gd name="connsiteX5" fmla="*/ 753234 w 1553883"/>
                <a:gd name="connsiteY5" fmla="*/ 241296 h 1150673"/>
                <a:gd name="connsiteX6" fmla="*/ 466165 w 1553883"/>
                <a:gd name="connsiteY6" fmla="*/ 547144 h 1150673"/>
                <a:gd name="connsiteX7" fmla="*/ 652650 w 1553883"/>
                <a:gd name="connsiteY7" fmla="*/ 562692 h 1150673"/>
                <a:gd name="connsiteX8" fmla="*/ 639530 w 1553883"/>
                <a:gd name="connsiteY8" fmla="*/ 600792 h 1150673"/>
                <a:gd name="connsiteX9" fmla="*/ 508000 w 1553883"/>
                <a:gd name="connsiteY9" fmla="*/ 624838 h 1150673"/>
                <a:gd name="connsiteX10" fmla="*/ 622721 w 1553883"/>
                <a:gd name="connsiteY10" fmla="*/ 718967 h 1150673"/>
                <a:gd name="connsiteX11" fmla="*/ 914400 w 1553883"/>
                <a:gd name="connsiteY11" fmla="*/ 696555 h 1150673"/>
                <a:gd name="connsiteX12" fmla="*/ 926353 w 1553883"/>
                <a:gd name="connsiteY12" fmla="*/ 822061 h 1150673"/>
                <a:gd name="connsiteX13" fmla="*/ 1010024 w 1553883"/>
                <a:gd name="connsiteY13" fmla="*/ 863897 h 1150673"/>
                <a:gd name="connsiteX14" fmla="*/ 1368612 w 1553883"/>
                <a:gd name="connsiteY14" fmla="*/ 828038 h 1150673"/>
                <a:gd name="connsiteX15" fmla="*/ 1314824 w 1553883"/>
                <a:gd name="connsiteY15" fmla="*/ 1067097 h 1150673"/>
                <a:gd name="connsiteX16" fmla="*/ 1273222 w 1553883"/>
                <a:gd name="connsiteY16" fmla="*/ 901856 h 1150673"/>
                <a:gd name="connsiteX17" fmla="*/ 1368612 w 1553883"/>
                <a:gd name="connsiteY17" fmla="*/ 738391 h 1150673"/>
                <a:gd name="connsiteX18" fmla="*/ 1553883 w 1553883"/>
                <a:gd name="connsiteY18" fmla="*/ 995379 h 1150673"/>
                <a:gd name="connsiteX19" fmla="*/ 1466010 w 1553883"/>
                <a:gd name="connsiteY19" fmla="*/ 1150673 h 1150673"/>
                <a:gd name="connsiteX0" fmla="*/ 0 w 1553883"/>
                <a:gd name="connsiteY0" fmla="*/ 3285 h 1150673"/>
                <a:gd name="connsiteX1" fmla="*/ 319020 w 1553883"/>
                <a:gd name="connsiteY1" fmla="*/ 0 h 1150673"/>
                <a:gd name="connsiteX2" fmla="*/ 358617 w 1553883"/>
                <a:gd name="connsiteY2" fmla="*/ 163006 h 1150673"/>
                <a:gd name="connsiteX3" fmla="*/ 633082 w 1553883"/>
                <a:gd name="connsiteY3" fmla="*/ 125814 h 1150673"/>
                <a:gd name="connsiteX4" fmla="*/ 559438 w 1553883"/>
                <a:gd name="connsiteY4" fmla="*/ 322134 h 1150673"/>
                <a:gd name="connsiteX5" fmla="*/ 753234 w 1553883"/>
                <a:gd name="connsiteY5" fmla="*/ 241296 h 1150673"/>
                <a:gd name="connsiteX6" fmla="*/ 977536 w 1553883"/>
                <a:gd name="connsiteY6" fmla="*/ 187451 h 1150673"/>
                <a:gd name="connsiteX7" fmla="*/ 652650 w 1553883"/>
                <a:gd name="connsiteY7" fmla="*/ 562692 h 1150673"/>
                <a:gd name="connsiteX8" fmla="*/ 639530 w 1553883"/>
                <a:gd name="connsiteY8" fmla="*/ 600792 h 1150673"/>
                <a:gd name="connsiteX9" fmla="*/ 508000 w 1553883"/>
                <a:gd name="connsiteY9" fmla="*/ 624838 h 1150673"/>
                <a:gd name="connsiteX10" fmla="*/ 622721 w 1553883"/>
                <a:gd name="connsiteY10" fmla="*/ 718967 h 1150673"/>
                <a:gd name="connsiteX11" fmla="*/ 914400 w 1553883"/>
                <a:gd name="connsiteY11" fmla="*/ 696555 h 1150673"/>
                <a:gd name="connsiteX12" fmla="*/ 926353 w 1553883"/>
                <a:gd name="connsiteY12" fmla="*/ 822061 h 1150673"/>
                <a:gd name="connsiteX13" fmla="*/ 1010024 w 1553883"/>
                <a:gd name="connsiteY13" fmla="*/ 863897 h 1150673"/>
                <a:gd name="connsiteX14" fmla="*/ 1368612 w 1553883"/>
                <a:gd name="connsiteY14" fmla="*/ 828038 h 1150673"/>
                <a:gd name="connsiteX15" fmla="*/ 1314824 w 1553883"/>
                <a:gd name="connsiteY15" fmla="*/ 1067097 h 1150673"/>
                <a:gd name="connsiteX16" fmla="*/ 1273222 w 1553883"/>
                <a:gd name="connsiteY16" fmla="*/ 901856 h 1150673"/>
                <a:gd name="connsiteX17" fmla="*/ 1368612 w 1553883"/>
                <a:gd name="connsiteY17" fmla="*/ 738391 h 1150673"/>
                <a:gd name="connsiteX18" fmla="*/ 1553883 w 1553883"/>
                <a:gd name="connsiteY18" fmla="*/ 995379 h 1150673"/>
                <a:gd name="connsiteX19" fmla="*/ 1466010 w 1553883"/>
                <a:gd name="connsiteY19" fmla="*/ 1150673 h 1150673"/>
                <a:gd name="connsiteX0" fmla="*/ 0 w 1553883"/>
                <a:gd name="connsiteY0" fmla="*/ 3285 h 1150673"/>
                <a:gd name="connsiteX1" fmla="*/ 319020 w 1553883"/>
                <a:gd name="connsiteY1" fmla="*/ 0 h 1150673"/>
                <a:gd name="connsiteX2" fmla="*/ 358617 w 1553883"/>
                <a:gd name="connsiteY2" fmla="*/ 163006 h 1150673"/>
                <a:gd name="connsiteX3" fmla="*/ 633082 w 1553883"/>
                <a:gd name="connsiteY3" fmla="*/ 125814 h 1150673"/>
                <a:gd name="connsiteX4" fmla="*/ 559438 w 1553883"/>
                <a:gd name="connsiteY4" fmla="*/ 322134 h 1150673"/>
                <a:gd name="connsiteX5" fmla="*/ 753234 w 1553883"/>
                <a:gd name="connsiteY5" fmla="*/ 241296 h 1150673"/>
                <a:gd name="connsiteX6" fmla="*/ 977536 w 1553883"/>
                <a:gd name="connsiteY6" fmla="*/ 187451 h 1150673"/>
                <a:gd name="connsiteX7" fmla="*/ 652650 w 1553883"/>
                <a:gd name="connsiteY7" fmla="*/ 562692 h 1150673"/>
                <a:gd name="connsiteX8" fmla="*/ 639530 w 1553883"/>
                <a:gd name="connsiteY8" fmla="*/ 600792 h 1150673"/>
                <a:gd name="connsiteX9" fmla="*/ 508000 w 1553883"/>
                <a:gd name="connsiteY9" fmla="*/ 624838 h 1150673"/>
                <a:gd name="connsiteX10" fmla="*/ 622721 w 1553883"/>
                <a:gd name="connsiteY10" fmla="*/ 718967 h 1150673"/>
                <a:gd name="connsiteX11" fmla="*/ 914400 w 1553883"/>
                <a:gd name="connsiteY11" fmla="*/ 696555 h 1150673"/>
                <a:gd name="connsiteX12" fmla="*/ 926353 w 1553883"/>
                <a:gd name="connsiteY12" fmla="*/ 822061 h 1150673"/>
                <a:gd name="connsiteX13" fmla="*/ 1010024 w 1553883"/>
                <a:gd name="connsiteY13" fmla="*/ 863897 h 1150673"/>
                <a:gd name="connsiteX14" fmla="*/ 1368612 w 1553883"/>
                <a:gd name="connsiteY14" fmla="*/ 828038 h 1150673"/>
                <a:gd name="connsiteX15" fmla="*/ 1314824 w 1553883"/>
                <a:gd name="connsiteY15" fmla="*/ 1067097 h 1150673"/>
                <a:gd name="connsiteX16" fmla="*/ 1273222 w 1553883"/>
                <a:gd name="connsiteY16" fmla="*/ 901856 h 1150673"/>
                <a:gd name="connsiteX17" fmla="*/ 1368612 w 1553883"/>
                <a:gd name="connsiteY17" fmla="*/ 738391 h 1150673"/>
                <a:gd name="connsiteX18" fmla="*/ 1553883 w 1553883"/>
                <a:gd name="connsiteY18" fmla="*/ 995379 h 1150673"/>
                <a:gd name="connsiteX19" fmla="*/ 1466010 w 1553883"/>
                <a:gd name="connsiteY19" fmla="*/ 1150673 h 1150673"/>
                <a:gd name="connsiteX0" fmla="*/ 0 w 1553883"/>
                <a:gd name="connsiteY0" fmla="*/ 3285 h 1150673"/>
                <a:gd name="connsiteX1" fmla="*/ 319020 w 1553883"/>
                <a:gd name="connsiteY1" fmla="*/ 0 h 1150673"/>
                <a:gd name="connsiteX2" fmla="*/ 358617 w 1553883"/>
                <a:gd name="connsiteY2" fmla="*/ 163006 h 1150673"/>
                <a:gd name="connsiteX3" fmla="*/ 633082 w 1553883"/>
                <a:gd name="connsiteY3" fmla="*/ 125814 h 1150673"/>
                <a:gd name="connsiteX4" fmla="*/ 559438 w 1553883"/>
                <a:gd name="connsiteY4" fmla="*/ 322134 h 1150673"/>
                <a:gd name="connsiteX5" fmla="*/ 753234 w 1553883"/>
                <a:gd name="connsiteY5" fmla="*/ 241296 h 1150673"/>
                <a:gd name="connsiteX6" fmla="*/ 977536 w 1553883"/>
                <a:gd name="connsiteY6" fmla="*/ 187451 h 1150673"/>
                <a:gd name="connsiteX7" fmla="*/ 1159687 w 1553883"/>
                <a:gd name="connsiteY7" fmla="*/ 189999 h 1150673"/>
                <a:gd name="connsiteX8" fmla="*/ 639530 w 1553883"/>
                <a:gd name="connsiteY8" fmla="*/ 600792 h 1150673"/>
                <a:gd name="connsiteX9" fmla="*/ 508000 w 1553883"/>
                <a:gd name="connsiteY9" fmla="*/ 624838 h 1150673"/>
                <a:gd name="connsiteX10" fmla="*/ 622721 w 1553883"/>
                <a:gd name="connsiteY10" fmla="*/ 718967 h 1150673"/>
                <a:gd name="connsiteX11" fmla="*/ 914400 w 1553883"/>
                <a:gd name="connsiteY11" fmla="*/ 696555 h 1150673"/>
                <a:gd name="connsiteX12" fmla="*/ 926353 w 1553883"/>
                <a:gd name="connsiteY12" fmla="*/ 822061 h 1150673"/>
                <a:gd name="connsiteX13" fmla="*/ 1010024 w 1553883"/>
                <a:gd name="connsiteY13" fmla="*/ 863897 h 1150673"/>
                <a:gd name="connsiteX14" fmla="*/ 1368612 w 1553883"/>
                <a:gd name="connsiteY14" fmla="*/ 828038 h 1150673"/>
                <a:gd name="connsiteX15" fmla="*/ 1314824 w 1553883"/>
                <a:gd name="connsiteY15" fmla="*/ 1067097 h 1150673"/>
                <a:gd name="connsiteX16" fmla="*/ 1273222 w 1553883"/>
                <a:gd name="connsiteY16" fmla="*/ 901856 h 1150673"/>
                <a:gd name="connsiteX17" fmla="*/ 1368612 w 1553883"/>
                <a:gd name="connsiteY17" fmla="*/ 738391 h 1150673"/>
                <a:gd name="connsiteX18" fmla="*/ 1553883 w 1553883"/>
                <a:gd name="connsiteY18" fmla="*/ 995379 h 1150673"/>
                <a:gd name="connsiteX19" fmla="*/ 1466010 w 1553883"/>
                <a:gd name="connsiteY19" fmla="*/ 1150673 h 1150673"/>
                <a:gd name="connsiteX0" fmla="*/ 0 w 1553883"/>
                <a:gd name="connsiteY0" fmla="*/ 3285 h 1150673"/>
                <a:gd name="connsiteX1" fmla="*/ 319020 w 1553883"/>
                <a:gd name="connsiteY1" fmla="*/ 0 h 1150673"/>
                <a:gd name="connsiteX2" fmla="*/ 358617 w 1553883"/>
                <a:gd name="connsiteY2" fmla="*/ 163006 h 1150673"/>
                <a:gd name="connsiteX3" fmla="*/ 633082 w 1553883"/>
                <a:gd name="connsiteY3" fmla="*/ 125814 h 1150673"/>
                <a:gd name="connsiteX4" fmla="*/ 559438 w 1553883"/>
                <a:gd name="connsiteY4" fmla="*/ 322134 h 1150673"/>
                <a:gd name="connsiteX5" fmla="*/ 753234 w 1553883"/>
                <a:gd name="connsiteY5" fmla="*/ 241296 h 1150673"/>
                <a:gd name="connsiteX6" fmla="*/ 977536 w 1553883"/>
                <a:gd name="connsiteY6" fmla="*/ 187451 h 1150673"/>
                <a:gd name="connsiteX7" fmla="*/ 1159687 w 1553883"/>
                <a:gd name="connsiteY7" fmla="*/ 189999 h 1150673"/>
                <a:gd name="connsiteX8" fmla="*/ 639530 w 1553883"/>
                <a:gd name="connsiteY8" fmla="*/ 600792 h 1150673"/>
                <a:gd name="connsiteX9" fmla="*/ 508000 w 1553883"/>
                <a:gd name="connsiteY9" fmla="*/ 624838 h 1150673"/>
                <a:gd name="connsiteX10" fmla="*/ 622721 w 1553883"/>
                <a:gd name="connsiteY10" fmla="*/ 718967 h 1150673"/>
                <a:gd name="connsiteX11" fmla="*/ 914400 w 1553883"/>
                <a:gd name="connsiteY11" fmla="*/ 696555 h 1150673"/>
                <a:gd name="connsiteX12" fmla="*/ 926353 w 1553883"/>
                <a:gd name="connsiteY12" fmla="*/ 822061 h 1150673"/>
                <a:gd name="connsiteX13" fmla="*/ 1010024 w 1553883"/>
                <a:gd name="connsiteY13" fmla="*/ 863897 h 1150673"/>
                <a:gd name="connsiteX14" fmla="*/ 1368612 w 1553883"/>
                <a:gd name="connsiteY14" fmla="*/ 828038 h 1150673"/>
                <a:gd name="connsiteX15" fmla="*/ 1314824 w 1553883"/>
                <a:gd name="connsiteY15" fmla="*/ 1067097 h 1150673"/>
                <a:gd name="connsiteX16" fmla="*/ 1273222 w 1553883"/>
                <a:gd name="connsiteY16" fmla="*/ 901856 h 1150673"/>
                <a:gd name="connsiteX17" fmla="*/ 1368612 w 1553883"/>
                <a:gd name="connsiteY17" fmla="*/ 738391 h 1150673"/>
                <a:gd name="connsiteX18" fmla="*/ 1553883 w 1553883"/>
                <a:gd name="connsiteY18" fmla="*/ 995379 h 1150673"/>
                <a:gd name="connsiteX19" fmla="*/ 1466010 w 1553883"/>
                <a:gd name="connsiteY19" fmla="*/ 1150673 h 1150673"/>
                <a:gd name="connsiteX0" fmla="*/ 0 w 1553883"/>
                <a:gd name="connsiteY0" fmla="*/ 3285 h 1150673"/>
                <a:gd name="connsiteX1" fmla="*/ 319020 w 1553883"/>
                <a:gd name="connsiteY1" fmla="*/ 0 h 1150673"/>
                <a:gd name="connsiteX2" fmla="*/ 358617 w 1553883"/>
                <a:gd name="connsiteY2" fmla="*/ 163006 h 1150673"/>
                <a:gd name="connsiteX3" fmla="*/ 633082 w 1553883"/>
                <a:gd name="connsiteY3" fmla="*/ 125814 h 1150673"/>
                <a:gd name="connsiteX4" fmla="*/ 559438 w 1553883"/>
                <a:gd name="connsiteY4" fmla="*/ 322134 h 1150673"/>
                <a:gd name="connsiteX5" fmla="*/ 753234 w 1553883"/>
                <a:gd name="connsiteY5" fmla="*/ 241296 h 1150673"/>
                <a:gd name="connsiteX6" fmla="*/ 977536 w 1553883"/>
                <a:gd name="connsiteY6" fmla="*/ 187451 h 1150673"/>
                <a:gd name="connsiteX7" fmla="*/ 1159687 w 1553883"/>
                <a:gd name="connsiteY7" fmla="*/ 189999 h 1150673"/>
                <a:gd name="connsiteX8" fmla="*/ 1207238 w 1553883"/>
                <a:gd name="connsiteY8" fmla="*/ 375442 h 1150673"/>
                <a:gd name="connsiteX9" fmla="*/ 508000 w 1553883"/>
                <a:gd name="connsiteY9" fmla="*/ 624838 h 1150673"/>
                <a:gd name="connsiteX10" fmla="*/ 622721 w 1553883"/>
                <a:gd name="connsiteY10" fmla="*/ 718967 h 1150673"/>
                <a:gd name="connsiteX11" fmla="*/ 914400 w 1553883"/>
                <a:gd name="connsiteY11" fmla="*/ 696555 h 1150673"/>
                <a:gd name="connsiteX12" fmla="*/ 926353 w 1553883"/>
                <a:gd name="connsiteY12" fmla="*/ 822061 h 1150673"/>
                <a:gd name="connsiteX13" fmla="*/ 1010024 w 1553883"/>
                <a:gd name="connsiteY13" fmla="*/ 863897 h 1150673"/>
                <a:gd name="connsiteX14" fmla="*/ 1368612 w 1553883"/>
                <a:gd name="connsiteY14" fmla="*/ 828038 h 1150673"/>
                <a:gd name="connsiteX15" fmla="*/ 1314824 w 1553883"/>
                <a:gd name="connsiteY15" fmla="*/ 1067097 h 1150673"/>
                <a:gd name="connsiteX16" fmla="*/ 1273222 w 1553883"/>
                <a:gd name="connsiteY16" fmla="*/ 901856 h 1150673"/>
                <a:gd name="connsiteX17" fmla="*/ 1368612 w 1553883"/>
                <a:gd name="connsiteY17" fmla="*/ 738391 h 1150673"/>
                <a:gd name="connsiteX18" fmla="*/ 1553883 w 1553883"/>
                <a:gd name="connsiteY18" fmla="*/ 995379 h 1150673"/>
                <a:gd name="connsiteX19" fmla="*/ 1466010 w 1553883"/>
                <a:gd name="connsiteY19" fmla="*/ 1150673 h 1150673"/>
                <a:gd name="connsiteX0" fmla="*/ 0 w 1553883"/>
                <a:gd name="connsiteY0" fmla="*/ 3285 h 1150673"/>
                <a:gd name="connsiteX1" fmla="*/ 319020 w 1553883"/>
                <a:gd name="connsiteY1" fmla="*/ 0 h 1150673"/>
                <a:gd name="connsiteX2" fmla="*/ 358617 w 1553883"/>
                <a:gd name="connsiteY2" fmla="*/ 163006 h 1150673"/>
                <a:gd name="connsiteX3" fmla="*/ 633082 w 1553883"/>
                <a:gd name="connsiteY3" fmla="*/ 125814 h 1150673"/>
                <a:gd name="connsiteX4" fmla="*/ 559438 w 1553883"/>
                <a:gd name="connsiteY4" fmla="*/ 322134 h 1150673"/>
                <a:gd name="connsiteX5" fmla="*/ 753234 w 1553883"/>
                <a:gd name="connsiteY5" fmla="*/ 241296 h 1150673"/>
                <a:gd name="connsiteX6" fmla="*/ 977536 w 1553883"/>
                <a:gd name="connsiteY6" fmla="*/ 187451 h 1150673"/>
                <a:gd name="connsiteX7" fmla="*/ 1159687 w 1553883"/>
                <a:gd name="connsiteY7" fmla="*/ 189999 h 1150673"/>
                <a:gd name="connsiteX8" fmla="*/ 1207238 w 1553883"/>
                <a:gd name="connsiteY8" fmla="*/ 375442 h 1150673"/>
                <a:gd name="connsiteX9" fmla="*/ 508000 w 1553883"/>
                <a:gd name="connsiteY9" fmla="*/ 624838 h 1150673"/>
                <a:gd name="connsiteX10" fmla="*/ 622721 w 1553883"/>
                <a:gd name="connsiteY10" fmla="*/ 718967 h 1150673"/>
                <a:gd name="connsiteX11" fmla="*/ 914400 w 1553883"/>
                <a:gd name="connsiteY11" fmla="*/ 696555 h 1150673"/>
                <a:gd name="connsiteX12" fmla="*/ 926353 w 1553883"/>
                <a:gd name="connsiteY12" fmla="*/ 822061 h 1150673"/>
                <a:gd name="connsiteX13" fmla="*/ 1010024 w 1553883"/>
                <a:gd name="connsiteY13" fmla="*/ 863897 h 1150673"/>
                <a:gd name="connsiteX14" fmla="*/ 1368612 w 1553883"/>
                <a:gd name="connsiteY14" fmla="*/ 828038 h 1150673"/>
                <a:gd name="connsiteX15" fmla="*/ 1314824 w 1553883"/>
                <a:gd name="connsiteY15" fmla="*/ 1067097 h 1150673"/>
                <a:gd name="connsiteX16" fmla="*/ 1273222 w 1553883"/>
                <a:gd name="connsiteY16" fmla="*/ 901856 h 1150673"/>
                <a:gd name="connsiteX17" fmla="*/ 1368612 w 1553883"/>
                <a:gd name="connsiteY17" fmla="*/ 738391 h 1150673"/>
                <a:gd name="connsiteX18" fmla="*/ 1553883 w 1553883"/>
                <a:gd name="connsiteY18" fmla="*/ 995379 h 1150673"/>
                <a:gd name="connsiteX19" fmla="*/ 1466010 w 1553883"/>
                <a:gd name="connsiteY19" fmla="*/ 1150673 h 1150673"/>
                <a:gd name="connsiteX0" fmla="*/ 0 w 1553883"/>
                <a:gd name="connsiteY0" fmla="*/ 3285 h 1150673"/>
                <a:gd name="connsiteX1" fmla="*/ 319020 w 1553883"/>
                <a:gd name="connsiteY1" fmla="*/ 0 h 1150673"/>
                <a:gd name="connsiteX2" fmla="*/ 358617 w 1553883"/>
                <a:gd name="connsiteY2" fmla="*/ 163006 h 1150673"/>
                <a:gd name="connsiteX3" fmla="*/ 633082 w 1553883"/>
                <a:gd name="connsiteY3" fmla="*/ 125814 h 1150673"/>
                <a:gd name="connsiteX4" fmla="*/ 559438 w 1553883"/>
                <a:gd name="connsiteY4" fmla="*/ 322134 h 1150673"/>
                <a:gd name="connsiteX5" fmla="*/ 753234 w 1553883"/>
                <a:gd name="connsiteY5" fmla="*/ 241296 h 1150673"/>
                <a:gd name="connsiteX6" fmla="*/ 977536 w 1553883"/>
                <a:gd name="connsiteY6" fmla="*/ 187451 h 1150673"/>
                <a:gd name="connsiteX7" fmla="*/ 1159687 w 1553883"/>
                <a:gd name="connsiteY7" fmla="*/ 189999 h 1150673"/>
                <a:gd name="connsiteX8" fmla="*/ 1207238 w 1553883"/>
                <a:gd name="connsiteY8" fmla="*/ 375442 h 1150673"/>
                <a:gd name="connsiteX9" fmla="*/ 508000 w 1553883"/>
                <a:gd name="connsiteY9" fmla="*/ 624838 h 1150673"/>
                <a:gd name="connsiteX10" fmla="*/ 622721 w 1553883"/>
                <a:gd name="connsiteY10" fmla="*/ 718967 h 1150673"/>
                <a:gd name="connsiteX11" fmla="*/ 914400 w 1553883"/>
                <a:gd name="connsiteY11" fmla="*/ 696555 h 1150673"/>
                <a:gd name="connsiteX12" fmla="*/ 926353 w 1553883"/>
                <a:gd name="connsiteY12" fmla="*/ 822061 h 1150673"/>
                <a:gd name="connsiteX13" fmla="*/ 1010024 w 1553883"/>
                <a:gd name="connsiteY13" fmla="*/ 863897 h 1150673"/>
                <a:gd name="connsiteX14" fmla="*/ 1368612 w 1553883"/>
                <a:gd name="connsiteY14" fmla="*/ 828038 h 1150673"/>
                <a:gd name="connsiteX15" fmla="*/ 1314824 w 1553883"/>
                <a:gd name="connsiteY15" fmla="*/ 1067097 h 1150673"/>
                <a:gd name="connsiteX16" fmla="*/ 1273222 w 1553883"/>
                <a:gd name="connsiteY16" fmla="*/ 901856 h 1150673"/>
                <a:gd name="connsiteX17" fmla="*/ 1368612 w 1553883"/>
                <a:gd name="connsiteY17" fmla="*/ 738391 h 1150673"/>
                <a:gd name="connsiteX18" fmla="*/ 1553883 w 1553883"/>
                <a:gd name="connsiteY18" fmla="*/ 995379 h 1150673"/>
                <a:gd name="connsiteX19" fmla="*/ 1466010 w 1553883"/>
                <a:gd name="connsiteY19" fmla="*/ 1150673 h 1150673"/>
                <a:gd name="connsiteX0" fmla="*/ 0 w 1553883"/>
                <a:gd name="connsiteY0" fmla="*/ 3285 h 1150673"/>
                <a:gd name="connsiteX1" fmla="*/ 319020 w 1553883"/>
                <a:gd name="connsiteY1" fmla="*/ 0 h 1150673"/>
                <a:gd name="connsiteX2" fmla="*/ 358617 w 1553883"/>
                <a:gd name="connsiteY2" fmla="*/ 163006 h 1150673"/>
                <a:gd name="connsiteX3" fmla="*/ 633082 w 1553883"/>
                <a:gd name="connsiteY3" fmla="*/ 125814 h 1150673"/>
                <a:gd name="connsiteX4" fmla="*/ 559438 w 1553883"/>
                <a:gd name="connsiteY4" fmla="*/ 322134 h 1150673"/>
                <a:gd name="connsiteX5" fmla="*/ 753234 w 1553883"/>
                <a:gd name="connsiteY5" fmla="*/ 241296 h 1150673"/>
                <a:gd name="connsiteX6" fmla="*/ 977536 w 1553883"/>
                <a:gd name="connsiteY6" fmla="*/ 187451 h 1150673"/>
                <a:gd name="connsiteX7" fmla="*/ 1159687 w 1553883"/>
                <a:gd name="connsiteY7" fmla="*/ 189999 h 1150673"/>
                <a:gd name="connsiteX8" fmla="*/ 1207238 w 1553883"/>
                <a:gd name="connsiteY8" fmla="*/ 375442 h 1150673"/>
                <a:gd name="connsiteX9" fmla="*/ 820023 w 1553883"/>
                <a:gd name="connsiteY9" fmla="*/ 464493 h 1150673"/>
                <a:gd name="connsiteX10" fmla="*/ 622721 w 1553883"/>
                <a:gd name="connsiteY10" fmla="*/ 718967 h 1150673"/>
                <a:gd name="connsiteX11" fmla="*/ 914400 w 1553883"/>
                <a:gd name="connsiteY11" fmla="*/ 696555 h 1150673"/>
                <a:gd name="connsiteX12" fmla="*/ 926353 w 1553883"/>
                <a:gd name="connsiteY12" fmla="*/ 822061 h 1150673"/>
                <a:gd name="connsiteX13" fmla="*/ 1010024 w 1553883"/>
                <a:gd name="connsiteY13" fmla="*/ 863897 h 1150673"/>
                <a:gd name="connsiteX14" fmla="*/ 1368612 w 1553883"/>
                <a:gd name="connsiteY14" fmla="*/ 828038 h 1150673"/>
                <a:gd name="connsiteX15" fmla="*/ 1314824 w 1553883"/>
                <a:gd name="connsiteY15" fmla="*/ 1067097 h 1150673"/>
                <a:gd name="connsiteX16" fmla="*/ 1273222 w 1553883"/>
                <a:gd name="connsiteY16" fmla="*/ 901856 h 1150673"/>
                <a:gd name="connsiteX17" fmla="*/ 1368612 w 1553883"/>
                <a:gd name="connsiteY17" fmla="*/ 738391 h 1150673"/>
                <a:gd name="connsiteX18" fmla="*/ 1553883 w 1553883"/>
                <a:gd name="connsiteY18" fmla="*/ 995379 h 1150673"/>
                <a:gd name="connsiteX19" fmla="*/ 1466010 w 1553883"/>
                <a:gd name="connsiteY19" fmla="*/ 1150673 h 1150673"/>
                <a:gd name="connsiteX0" fmla="*/ 0 w 1553883"/>
                <a:gd name="connsiteY0" fmla="*/ 3285 h 1150673"/>
                <a:gd name="connsiteX1" fmla="*/ 319020 w 1553883"/>
                <a:gd name="connsiteY1" fmla="*/ 0 h 1150673"/>
                <a:gd name="connsiteX2" fmla="*/ 358617 w 1553883"/>
                <a:gd name="connsiteY2" fmla="*/ 163006 h 1150673"/>
                <a:gd name="connsiteX3" fmla="*/ 633082 w 1553883"/>
                <a:gd name="connsiteY3" fmla="*/ 125814 h 1150673"/>
                <a:gd name="connsiteX4" fmla="*/ 559438 w 1553883"/>
                <a:gd name="connsiteY4" fmla="*/ 322134 h 1150673"/>
                <a:gd name="connsiteX5" fmla="*/ 753234 w 1553883"/>
                <a:gd name="connsiteY5" fmla="*/ 241296 h 1150673"/>
                <a:gd name="connsiteX6" fmla="*/ 977536 w 1553883"/>
                <a:gd name="connsiteY6" fmla="*/ 187451 h 1150673"/>
                <a:gd name="connsiteX7" fmla="*/ 1159687 w 1553883"/>
                <a:gd name="connsiteY7" fmla="*/ 189999 h 1150673"/>
                <a:gd name="connsiteX8" fmla="*/ 1207238 w 1553883"/>
                <a:gd name="connsiteY8" fmla="*/ 375442 h 1150673"/>
                <a:gd name="connsiteX9" fmla="*/ 820023 w 1553883"/>
                <a:gd name="connsiteY9" fmla="*/ 464493 h 1150673"/>
                <a:gd name="connsiteX10" fmla="*/ 622721 w 1553883"/>
                <a:gd name="connsiteY10" fmla="*/ 718967 h 1150673"/>
                <a:gd name="connsiteX11" fmla="*/ 926353 w 1553883"/>
                <a:gd name="connsiteY11" fmla="*/ 822061 h 1150673"/>
                <a:gd name="connsiteX12" fmla="*/ 1010024 w 1553883"/>
                <a:gd name="connsiteY12" fmla="*/ 863897 h 1150673"/>
                <a:gd name="connsiteX13" fmla="*/ 1368612 w 1553883"/>
                <a:gd name="connsiteY13" fmla="*/ 828038 h 1150673"/>
                <a:gd name="connsiteX14" fmla="*/ 1314824 w 1553883"/>
                <a:gd name="connsiteY14" fmla="*/ 1067097 h 1150673"/>
                <a:gd name="connsiteX15" fmla="*/ 1273222 w 1553883"/>
                <a:gd name="connsiteY15" fmla="*/ 901856 h 1150673"/>
                <a:gd name="connsiteX16" fmla="*/ 1368612 w 1553883"/>
                <a:gd name="connsiteY16" fmla="*/ 738391 h 1150673"/>
                <a:gd name="connsiteX17" fmla="*/ 1553883 w 1553883"/>
                <a:gd name="connsiteY17" fmla="*/ 995379 h 1150673"/>
                <a:gd name="connsiteX18" fmla="*/ 1466010 w 1553883"/>
                <a:gd name="connsiteY18" fmla="*/ 1150673 h 1150673"/>
                <a:gd name="connsiteX0" fmla="*/ 0 w 1553883"/>
                <a:gd name="connsiteY0" fmla="*/ 3285 h 1150673"/>
                <a:gd name="connsiteX1" fmla="*/ 319020 w 1553883"/>
                <a:gd name="connsiteY1" fmla="*/ 0 h 1150673"/>
                <a:gd name="connsiteX2" fmla="*/ 358617 w 1553883"/>
                <a:gd name="connsiteY2" fmla="*/ 163006 h 1150673"/>
                <a:gd name="connsiteX3" fmla="*/ 633082 w 1553883"/>
                <a:gd name="connsiteY3" fmla="*/ 125814 h 1150673"/>
                <a:gd name="connsiteX4" fmla="*/ 559438 w 1553883"/>
                <a:gd name="connsiteY4" fmla="*/ 322134 h 1150673"/>
                <a:gd name="connsiteX5" fmla="*/ 753234 w 1553883"/>
                <a:gd name="connsiteY5" fmla="*/ 241296 h 1150673"/>
                <a:gd name="connsiteX6" fmla="*/ 977536 w 1553883"/>
                <a:gd name="connsiteY6" fmla="*/ 187451 h 1150673"/>
                <a:gd name="connsiteX7" fmla="*/ 1159687 w 1553883"/>
                <a:gd name="connsiteY7" fmla="*/ 189999 h 1150673"/>
                <a:gd name="connsiteX8" fmla="*/ 1207238 w 1553883"/>
                <a:gd name="connsiteY8" fmla="*/ 375442 h 1150673"/>
                <a:gd name="connsiteX9" fmla="*/ 820023 w 1553883"/>
                <a:gd name="connsiteY9" fmla="*/ 464493 h 1150673"/>
                <a:gd name="connsiteX10" fmla="*/ 934744 w 1553883"/>
                <a:gd name="connsiteY10" fmla="*/ 593291 h 1150673"/>
                <a:gd name="connsiteX11" fmla="*/ 926353 w 1553883"/>
                <a:gd name="connsiteY11" fmla="*/ 822061 h 1150673"/>
                <a:gd name="connsiteX12" fmla="*/ 1010024 w 1553883"/>
                <a:gd name="connsiteY12" fmla="*/ 863897 h 1150673"/>
                <a:gd name="connsiteX13" fmla="*/ 1368612 w 1553883"/>
                <a:gd name="connsiteY13" fmla="*/ 828038 h 1150673"/>
                <a:gd name="connsiteX14" fmla="*/ 1314824 w 1553883"/>
                <a:gd name="connsiteY14" fmla="*/ 1067097 h 1150673"/>
                <a:gd name="connsiteX15" fmla="*/ 1273222 w 1553883"/>
                <a:gd name="connsiteY15" fmla="*/ 901856 h 1150673"/>
                <a:gd name="connsiteX16" fmla="*/ 1368612 w 1553883"/>
                <a:gd name="connsiteY16" fmla="*/ 738391 h 1150673"/>
                <a:gd name="connsiteX17" fmla="*/ 1553883 w 1553883"/>
                <a:gd name="connsiteY17" fmla="*/ 995379 h 1150673"/>
                <a:gd name="connsiteX18" fmla="*/ 1466010 w 1553883"/>
                <a:gd name="connsiteY18" fmla="*/ 1150673 h 1150673"/>
                <a:gd name="connsiteX0" fmla="*/ 0 w 1553883"/>
                <a:gd name="connsiteY0" fmla="*/ 3285 h 1150673"/>
                <a:gd name="connsiteX1" fmla="*/ 319020 w 1553883"/>
                <a:gd name="connsiteY1" fmla="*/ 0 h 1150673"/>
                <a:gd name="connsiteX2" fmla="*/ 358617 w 1553883"/>
                <a:gd name="connsiteY2" fmla="*/ 163006 h 1150673"/>
                <a:gd name="connsiteX3" fmla="*/ 633082 w 1553883"/>
                <a:gd name="connsiteY3" fmla="*/ 125814 h 1150673"/>
                <a:gd name="connsiteX4" fmla="*/ 559438 w 1553883"/>
                <a:gd name="connsiteY4" fmla="*/ 322134 h 1150673"/>
                <a:gd name="connsiteX5" fmla="*/ 753234 w 1553883"/>
                <a:gd name="connsiteY5" fmla="*/ 241296 h 1150673"/>
                <a:gd name="connsiteX6" fmla="*/ 977536 w 1553883"/>
                <a:gd name="connsiteY6" fmla="*/ 187451 h 1150673"/>
                <a:gd name="connsiteX7" fmla="*/ 1159687 w 1553883"/>
                <a:gd name="connsiteY7" fmla="*/ 189999 h 1150673"/>
                <a:gd name="connsiteX8" fmla="*/ 1207238 w 1553883"/>
                <a:gd name="connsiteY8" fmla="*/ 375442 h 1150673"/>
                <a:gd name="connsiteX9" fmla="*/ 820023 w 1553883"/>
                <a:gd name="connsiteY9" fmla="*/ 464493 h 1150673"/>
                <a:gd name="connsiteX10" fmla="*/ 934744 w 1553883"/>
                <a:gd name="connsiteY10" fmla="*/ 593291 h 1150673"/>
                <a:gd name="connsiteX11" fmla="*/ 926353 w 1553883"/>
                <a:gd name="connsiteY11" fmla="*/ 822061 h 1150673"/>
                <a:gd name="connsiteX12" fmla="*/ 1010024 w 1553883"/>
                <a:gd name="connsiteY12" fmla="*/ 863897 h 1150673"/>
                <a:gd name="connsiteX13" fmla="*/ 1368612 w 1553883"/>
                <a:gd name="connsiteY13" fmla="*/ 828038 h 1150673"/>
                <a:gd name="connsiteX14" fmla="*/ 1314824 w 1553883"/>
                <a:gd name="connsiteY14" fmla="*/ 1067097 h 1150673"/>
                <a:gd name="connsiteX15" fmla="*/ 1273222 w 1553883"/>
                <a:gd name="connsiteY15" fmla="*/ 901856 h 1150673"/>
                <a:gd name="connsiteX16" fmla="*/ 1368612 w 1553883"/>
                <a:gd name="connsiteY16" fmla="*/ 738391 h 1150673"/>
                <a:gd name="connsiteX17" fmla="*/ 1553883 w 1553883"/>
                <a:gd name="connsiteY17" fmla="*/ 995379 h 1150673"/>
                <a:gd name="connsiteX18" fmla="*/ 1466010 w 1553883"/>
                <a:gd name="connsiteY18" fmla="*/ 1150673 h 1150673"/>
                <a:gd name="connsiteX0" fmla="*/ 0 w 1553883"/>
                <a:gd name="connsiteY0" fmla="*/ 3285 h 1150673"/>
                <a:gd name="connsiteX1" fmla="*/ 319020 w 1553883"/>
                <a:gd name="connsiteY1" fmla="*/ 0 h 1150673"/>
                <a:gd name="connsiteX2" fmla="*/ 358617 w 1553883"/>
                <a:gd name="connsiteY2" fmla="*/ 163006 h 1150673"/>
                <a:gd name="connsiteX3" fmla="*/ 633082 w 1553883"/>
                <a:gd name="connsiteY3" fmla="*/ 125814 h 1150673"/>
                <a:gd name="connsiteX4" fmla="*/ 559438 w 1553883"/>
                <a:gd name="connsiteY4" fmla="*/ 322134 h 1150673"/>
                <a:gd name="connsiteX5" fmla="*/ 753234 w 1553883"/>
                <a:gd name="connsiteY5" fmla="*/ 241296 h 1150673"/>
                <a:gd name="connsiteX6" fmla="*/ 977536 w 1553883"/>
                <a:gd name="connsiteY6" fmla="*/ 187451 h 1150673"/>
                <a:gd name="connsiteX7" fmla="*/ 1159687 w 1553883"/>
                <a:gd name="connsiteY7" fmla="*/ 189999 h 1150673"/>
                <a:gd name="connsiteX8" fmla="*/ 1207238 w 1553883"/>
                <a:gd name="connsiteY8" fmla="*/ 375442 h 1150673"/>
                <a:gd name="connsiteX9" fmla="*/ 820023 w 1553883"/>
                <a:gd name="connsiteY9" fmla="*/ 464493 h 1150673"/>
                <a:gd name="connsiteX10" fmla="*/ 934744 w 1553883"/>
                <a:gd name="connsiteY10" fmla="*/ 593291 h 1150673"/>
                <a:gd name="connsiteX11" fmla="*/ 926353 w 1553883"/>
                <a:gd name="connsiteY11" fmla="*/ 822061 h 1150673"/>
                <a:gd name="connsiteX12" fmla="*/ 1010024 w 1553883"/>
                <a:gd name="connsiteY12" fmla="*/ 863897 h 1150673"/>
                <a:gd name="connsiteX13" fmla="*/ 1368612 w 1553883"/>
                <a:gd name="connsiteY13" fmla="*/ 828038 h 1150673"/>
                <a:gd name="connsiteX14" fmla="*/ 1314824 w 1553883"/>
                <a:gd name="connsiteY14" fmla="*/ 1067097 h 1150673"/>
                <a:gd name="connsiteX15" fmla="*/ 1368612 w 1553883"/>
                <a:gd name="connsiteY15" fmla="*/ 738391 h 1150673"/>
                <a:gd name="connsiteX16" fmla="*/ 1553883 w 1553883"/>
                <a:gd name="connsiteY16" fmla="*/ 995379 h 1150673"/>
                <a:gd name="connsiteX17" fmla="*/ 1466010 w 1553883"/>
                <a:gd name="connsiteY17" fmla="*/ 1150673 h 1150673"/>
                <a:gd name="connsiteX0" fmla="*/ 0 w 1553883"/>
                <a:gd name="connsiteY0" fmla="*/ 3285 h 1150673"/>
                <a:gd name="connsiteX1" fmla="*/ 319020 w 1553883"/>
                <a:gd name="connsiteY1" fmla="*/ 0 h 1150673"/>
                <a:gd name="connsiteX2" fmla="*/ 358617 w 1553883"/>
                <a:gd name="connsiteY2" fmla="*/ 163006 h 1150673"/>
                <a:gd name="connsiteX3" fmla="*/ 633082 w 1553883"/>
                <a:gd name="connsiteY3" fmla="*/ 125814 h 1150673"/>
                <a:gd name="connsiteX4" fmla="*/ 559438 w 1553883"/>
                <a:gd name="connsiteY4" fmla="*/ 322134 h 1150673"/>
                <a:gd name="connsiteX5" fmla="*/ 753234 w 1553883"/>
                <a:gd name="connsiteY5" fmla="*/ 241296 h 1150673"/>
                <a:gd name="connsiteX6" fmla="*/ 977536 w 1553883"/>
                <a:gd name="connsiteY6" fmla="*/ 187451 h 1150673"/>
                <a:gd name="connsiteX7" fmla="*/ 1159687 w 1553883"/>
                <a:gd name="connsiteY7" fmla="*/ 189999 h 1150673"/>
                <a:gd name="connsiteX8" fmla="*/ 1207238 w 1553883"/>
                <a:gd name="connsiteY8" fmla="*/ 375442 h 1150673"/>
                <a:gd name="connsiteX9" fmla="*/ 820023 w 1553883"/>
                <a:gd name="connsiteY9" fmla="*/ 464493 h 1150673"/>
                <a:gd name="connsiteX10" fmla="*/ 934744 w 1553883"/>
                <a:gd name="connsiteY10" fmla="*/ 593291 h 1150673"/>
                <a:gd name="connsiteX11" fmla="*/ 926353 w 1553883"/>
                <a:gd name="connsiteY11" fmla="*/ 822061 h 1150673"/>
                <a:gd name="connsiteX12" fmla="*/ 1010024 w 1553883"/>
                <a:gd name="connsiteY12" fmla="*/ 863897 h 1150673"/>
                <a:gd name="connsiteX13" fmla="*/ 1314824 w 1553883"/>
                <a:gd name="connsiteY13" fmla="*/ 1067097 h 1150673"/>
                <a:gd name="connsiteX14" fmla="*/ 1368612 w 1553883"/>
                <a:gd name="connsiteY14" fmla="*/ 738391 h 1150673"/>
                <a:gd name="connsiteX15" fmla="*/ 1553883 w 1553883"/>
                <a:gd name="connsiteY15" fmla="*/ 995379 h 1150673"/>
                <a:gd name="connsiteX16" fmla="*/ 1466010 w 1553883"/>
                <a:gd name="connsiteY16" fmla="*/ 1150673 h 1150673"/>
                <a:gd name="connsiteX0" fmla="*/ 0 w 1553883"/>
                <a:gd name="connsiteY0" fmla="*/ 3285 h 1150673"/>
                <a:gd name="connsiteX1" fmla="*/ 319020 w 1553883"/>
                <a:gd name="connsiteY1" fmla="*/ 0 h 1150673"/>
                <a:gd name="connsiteX2" fmla="*/ 358617 w 1553883"/>
                <a:gd name="connsiteY2" fmla="*/ 163006 h 1150673"/>
                <a:gd name="connsiteX3" fmla="*/ 633082 w 1553883"/>
                <a:gd name="connsiteY3" fmla="*/ 125814 h 1150673"/>
                <a:gd name="connsiteX4" fmla="*/ 559438 w 1553883"/>
                <a:gd name="connsiteY4" fmla="*/ 322134 h 1150673"/>
                <a:gd name="connsiteX5" fmla="*/ 753234 w 1553883"/>
                <a:gd name="connsiteY5" fmla="*/ 241296 h 1150673"/>
                <a:gd name="connsiteX6" fmla="*/ 977536 w 1553883"/>
                <a:gd name="connsiteY6" fmla="*/ 187451 h 1150673"/>
                <a:gd name="connsiteX7" fmla="*/ 1159687 w 1553883"/>
                <a:gd name="connsiteY7" fmla="*/ 189999 h 1150673"/>
                <a:gd name="connsiteX8" fmla="*/ 1207238 w 1553883"/>
                <a:gd name="connsiteY8" fmla="*/ 375442 h 1150673"/>
                <a:gd name="connsiteX9" fmla="*/ 820023 w 1553883"/>
                <a:gd name="connsiteY9" fmla="*/ 464493 h 1150673"/>
                <a:gd name="connsiteX10" fmla="*/ 934744 w 1553883"/>
                <a:gd name="connsiteY10" fmla="*/ 593291 h 1150673"/>
                <a:gd name="connsiteX11" fmla="*/ 926353 w 1553883"/>
                <a:gd name="connsiteY11" fmla="*/ 822061 h 1150673"/>
                <a:gd name="connsiteX12" fmla="*/ 1010024 w 1553883"/>
                <a:gd name="connsiteY12" fmla="*/ 863897 h 1150673"/>
                <a:gd name="connsiteX13" fmla="*/ 1314824 w 1553883"/>
                <a:gd name="connsiteY13" fmla="*/ 1067097 h 1150673"/>
                <a:gd name="connsiteX14" fmla="*/ 1553883 w 1553883"/>
                <a:gd name="connsiteY14" fmla="*/ 995379 h 1150673"/>
                <a:gd name="connsiteX15" fmla="*/ 1466010 w 1553883"/>
                <a:gd name="connsiteY15" fmla="*/ 1150673 h 1150673"/>
                <a:gd name="connsiteX0" fmla="*/ 0 w 1553883"/>
                <a:gd name="connsiteY0" fmla="*/ 3285 h 1150673"/>
                <a:gd name="connsiteX1" fmla="*/ 319020 w 1553883"/>
                <a:gd name="connsiteY1" fmla="*/ 0 h 1150673"/>
                <a:gd name="connsiteX2" fmla="*/ 358617 w 1553883"/>
                <a:gd name="connsiteY2" fmla="*/ 163006 h 1150673"/>
                <a:gd name="connsiteX3" fmla="*/ 633082 w 1553883"/>
                <a:gd name="connsiteY3" fmla="*/ 125814 h 1150673"/>
                <a:gd name="connsiteX4" fmla="*/ 559438 w 1553883"/>
                <a:gd name="connsiteY4" fmla="*/ 322134 h 1150673"/>
                <a:gd name="connsiteX5" fmla="*/ 753234 w 1553883"/>
                <a:gd name="connsiteY5" fmla="*/ 241296 h 1150673"/>
                <a:gd name="connsiteX6" fmla="*/ 977536 w 1553883"/>
                <a:gd name="connsiteY6" fmla="*/ 187451 h 1150673"/>
                <a:gd name="connsiteX7" fmla="*/ 1159687 w 1553883"/>
                <a:gd name="connsiteY7" fmla="*/ 189999 h 1150673"/>
                <a:gd name="connsiteX8" fmla="*/ 1207238 w 1553883"/>
                <a:gd name="connsiteY8" fmla="*/ 375442 h 1150673"/>
                <a:gd name="connsiteX9" fmla="*/ 820023 w 1553883"/>
                <a:gd name="connsiteY9" fmla="*/ 464493 h 1150673"/>
                <a:gd name="connsiteX10" fmla="*/ 934744 w 1553883"/>
                <a:gd name="connsiteY10" fmla="*/ 593291 h 1150673"/>
                <a:gd name="connsiteX11" fmla="*/ 926353 w 1553883"/>
                <a:gd name="connsiteY11" fmla="*/ 822061 h 1150673"/>
                <a:gd name="connsiteX12" fmla="*/ 1010024 w 1553883"/>
                <a:gd name="connsiteY12" fmla="*/ 863897 h 1150673"/>
                <a:gd name="connsiteX13" fmla="*/ 1553883 w 1553883"/>
                <a:gd name="connsiteY13" fmla="*/ 995379 h 1150673"/>
                <a:gd name="connsiteX14" fmla="*/ 1466010 w 1553883"/>
                <a:gd name="connsiteY14" fmla="*/ 1150673 h 1150673"/>
                <a:gd name="connsiteX0" fmla="*/ 0 w 1466010"/>
                <a:gd name="connsiteY0" fmla="*/ 3285 h 1150673"/>
                <a:gd name="connsiteX1" fmla="*/ 319020 w 1466010"/>
                <a:gd name="connsiteY1" fmla="*/ 0 h 1150673"/>
                <a:gd name="connsiteX2" fmla="*/ 358617 w 1466010"/>
                <a:gd name="connsiteY2" fmla="*/ 163006 h 1150673"/>
                <a:gd name="connsiteX3" fmla="*/ 633082 w 1466010"/>
                <a:gd name="connsiteY3" fmla="*/ 125814 h 1150673"/>
                <a:gd name="connsiteX4" fmla="*/ 559438 w 1466010"/>
                <a:gd name="connsiteY4" fmla="*/ 322134 h 1150673"/>
                <a:gd name="connsiteX5" fmla="*/ 753234 w 1466010"/>
                <a:gd name="connsiteY5" fmla="*/ 241296 h 1150673"/>
                <a:gd name="connsiteX6" fmla="*/ 977536 w 1466010"/>
                <a:gd name="connsiteY6" fmla="*/ 187451 h 1150673"/>
                <a:gd name="connsiteX7" fmla="*/ 1159687 w 1466010"/>
                <a:gd name="connsiteY7" fmla="*/ 189999 h 1150673"/>
                <a:gd name="connsiteX8" fmla="*/ 1207238 w 1466010"/>
                <a:gd name="connsiteY8" fmla="*/ 375442 h 1150673"/>
                <a:gd name="connsiteX9" fmla="*/ 820023 w 1466010"/>
                <a:gd name="connsiteY9" fmla="*/ 464493 h 1150673"/>
                <a:gd name="connsiteX10" fmla="*/ 934744 w 1466010"/>
                <a:gd name="connsiteY10" fmla="*/ 593291 h 1150673"/>
                <a:gd name="connsiteX11" fmla="*/ 926353 w 1466010"/>
                <a:gd name="connsiteY11" fmla="*/ 822061 h 1150673"/>
                <a:gd name="connsiteX12" fmla="*/ 1010024 w 1466010"/>
                <a:gd name="connsiteY12" fmla="*/ 863897 h 1150673"/>
                <a:gd name="connsiteX13" fmla="*/ 1466010 w 1466010"/>
                <a:gd name="connsiteY13" fmla="*/ 1150673 h 1150673"/>
                <a:gd name="connsiteX0" fmla="*/ 0 w 1207238"/>
                <a:gd name="connsiteY0" fmla="*/ 3285 h 863897"/>
                <a:gd name="connsiteX1" fmla="*/ 319020 w 1207238"/>
                <a:gd name="connsiteY1" fmla="*/ 0 h 863897"/>
                <a:gd name="connsiteX2" fmla="*/ 358617 w 1207238"/>
                <a:gd name="connsiteY2" fmla="*/ 163006 h 863897"/>
                <a:gd name="connsiteX3" fmla="*/ 633082 w 1207238"/>
                <a:gd name="connsiteY3" fmla="*/ 125814 h 863897"/>
                <a:gd name="connsiteX4" fmla="*/ 559438 w 1207238"/>
                <a:gd name="connsiteY4" fmla="*/ 322134 h 863897"/>
                <a:gd name="connsiteX5" fmla="*/ 753234 w 1207238"/>
                <a:gd name="connsiteY5" fmla="*/ 241296 h 863897"/>
                <a:gd name="connsiteX6" fmla="*/ 977536 w 1207238"/>
                <a:gd name="connsiteY6" fmla="*/ 187451 h 863897"/>
                <a:gd name="connsiteX7" fmla="*/ 1159687 w 1207238"/>
                <a:gd name="connsiteY7" fmla="*/ 189999 h 863897"/>
                <a:gd name="connsiteX8" fmla="*/ 1207238 w 1207238"/>
                <a:gd name="connsiteY8" fmla="*/ 375442 h 863897"/>
                <a:gd name="connsiteX9" fmla="*/ 820023 w 1207238"/>
                <a:gd name="connsiteY9" fmla="*/ 464493 h 863897"/>
                <a:gd name="connsiteX10" fmla="*/ 934744 w 1207238"/>
                <a:gd name="connsiteY10" fmla="*/ 593291 h 863897"/>
                <a:gd name="connsiteX11" fmla="*/ 926353 w 1207238"/>
                <a:gd name="connsiteY11" fmla="*/ 822061 h 863897"/>
                <a:gd name="connsiteX12" fmla="*/ 1010024 w 1207238"/>
                <a:gd name="connsiteY12" fmla="*/ 863897 h 863897"/>
                <a:gd name="connsiteX0" fmla="*/ 0 w 1207238"/>
                <a:gd name="connsiteY0" fmla="*/ 3285 h 911568"/>
                <a:gd name="connsiteX1" fmla="*/ 319020 w 1207238"/>
                <a:gd name="connsiteY1" fmla="*/ 0 h 911568"/>
                <a:gd name="connsiteX2" fmla="*/ 358617 w 1207238"/>
                <a:gd name="connsiteY2" fmla="*/ 163006 h 911568"/>
                <a:gd name="connsiteX3" fmla="*/ 633082 w 1207238"/>
                <a:gd name="connsiteY3" fmla="*/ 125814 h 911568"/>
                <a:gd name="connsiteX4" fmla="*/ 559438 w 1207238"/>
                <a:gd name="connsiteY4" fmla="*/ 322134 h 911568"/>
                <a:gd name="connsiteX5" fmla="*/ 753234 w 1207238"/>
                <a:gd name="connsiteY5" fmla="*/ 241296 h 911568"/>
                <a:gd name="connsiteX6" fmla="*/ 977536 w 1207238"/>
                <a:gd name="connsiteY6" fmla="*/ 187451 h 911568"/>
                <a:gd name="connsiteX7" fmla="*/ 1159687 w 1207238"/>
                <a:gd name="connsiteY7" fmla="*/ 189999 h 911568"/>
                <a:gd name="connsiteX8" fmla="*/ 1207238 w 1207238"/>
                <a:gd name="connsiteY8" fmla="*/ 375442 h 911568"/>
                <a:gd name="connsiteX9" fmla="*/ 820023 w 1207238"/>
                <a:gd name="connsiteY9" fmla="*/ 464493 h 911568"/>
                <a:gd name="connsiteX10" fmla="*/ 934744 w 1207238"/>
                <a:gd name="connsiteY10" fmla="*/ 593291 h 911568"/>
                <a:gd name="connsiteX11" fmla="*/ 926353 w 1207238"/>
                <a:gd name="connsiteY11" fmla="*/ 822061 h 911568"/>
                <a:gd name="connsiteX12" fmla="*/ 988356 w 1207238"/>
                <a:gd name="connsiteY12" fmla="*/ 911568 h 911568"/>
                <a:gd name="connsiteX0" fmla="*/ 0 w 1207238"/>
                <a:gd name="connsiteY0" fmla="*/ 3285 h 911568"/>
                <a:gd name="connsiteX1" fmla="*/ 319020 w 1207238"/>
                <a:gd name="connsiteY1" fmla="*/ 0 h 911568"/>
                <a:gd name="connsiteX2" fmla="*/ 358617 w 1207238"/>
                <a:gd name="connsiteY2" fmla="*/ 163006 h 911568"/>
                <a:gd name="connsiteX3" fmla="*/ 633082 w 1207238"/>
                <a:gd name="connsiteY3" fmla="*/ 125814 h 911568"/>
                <a:gd name="connsiteX4" fmla="*/ 559438 w 1207238"/>
                <a:gd name="connsiteY4" fmla="*/ 322134 h 911568"/>
                <a:gd name="connsiteX5" fmla="*/ 753234 w 1207238"/>
                <a:gd name="connsiteY5" fmla="*/ 241296 h 911568"/>
                <a:gd name="connsiteX6" fmla="*/ 977536 w 1207238"/>
                <a:gd name="connsiteY6" fmla="*/ 187451 h 911568"/>
                <a:gd name="connsiteX7" fmla="*/ 1159687 w 1207238"/>
                <a:gd name="connsiteY7" fmla="*/ 189999 h 911568"/>
                <a:gd name="connsiteX8" fmla="*/ 1207238 w 1207238"/>
                <a:gd name="connsiteY8" fmla="*/ 375442 h 911568"/>
                <a:gd name="connsiteX9" fmla="*/ 820023 w 1207238"/>
                <a:gd name="connsiteY9" fmla="*/ 464493 h 911568"/>
                <a:gd name="connsiteX10" fmla="*/ 934744 w 1207238"/>
                <a:gd name="connsiteY10" fmla="*/ 593291 h 911568"/>
                <a:gd name="connsiteX11" fmla="*/ 926353 w 1207238"/>
                <a:gd name="connsiteY11" fmla="*/ 822061 h 911568"/>
                <a:gd name="connsiteX12" fmla="*/ 988356 w 1207238"/>
                <a:gd name="connsiteY12" fmla="*/ 911568 h 911568"/>
                <a:gd name="connsiteX0" fmla="*/ 0 w 1207238"/>
                <a:gd name="connsiteY0" fmla="*/ 3285 h 911568"/>
                <a:gd name="connsiteX1" fmla="*/ 319020 w 1207238"/>
                <a:gd name="connsiteY1" fmla="*/ 0 h 911568"/>
                <a:gd name="connsiteX2" fmla="*/ 358617 w 1207238"/>
                <a:gd name="connsiteY2" fmla="*/ 163006 h 911568"/>
                <a:gd name="connsiteX3" fmla="*/ 633082 w 1207238"/>
                <a:gd name="connsiteY3" fmla="*/ 125814 h 911568"/>
                <a:gd name="connsiteX4" fmla="*/ 559438 w 1207238"/>
                <a:gd name="connsiteY4" fmla="*/ 322134 h 911568"/>
                <a:gd name="connsiteX5" fmla="*/ 753234 w 1207238"/>
                <a:gd name="connsiteY5" fmla="*/ 241296 h 911568"/>
                <a:gd name="connsiteX6" fmla="*/ 977536 w 1207238"/>
                <a:gd name="connsiteY6" fmla="*/ 187451 h 911568"/>
                <a:gd name="connsiteX7" fmla="*/ 1159687 w 1207238"/>
                <a:gd name="connsiteY7" fmla="*/ 189999 h 911568"/>
                <a:gd name="connsiteX8" fmla="*/ 1207238 w 1207238"/>
                <a:gd name="connsiteY8" fmla="*/ 375442 h 911568"/>
                <a:gd name="connsiteX9" fmla="*/ 820023 w 1207238"/>
                <a:gd name="connsiteY9" fmla="*/ 464493 h 911568"/>
                <a:gd name="connsiteX10" fmla="*/ 934744 w 1207238"/>
                <a:gd name="connsiteY10" fmla="*/ 593291 h 911568"/>
                <a:gd name="connsiteX11" fmla="*/ 926353 w 1207238"/>
                <a:gd name="connsiteY11" fmla="*/ 822061 h 911568"/>
                <a:gd name="connsiteX12" fmla="*/ 988356 w 1207238"/>
                <a:gd name="connsiteY12" fmla="*/ 911568 h 911568"/>
                <a:gd name="connsiteX0" fmla="*/ 0 w 1207238"/>
                <a:gd name="connsiteY0" fmla="*/ 3285 h 911568"/>
                <a:gd name="connsiteX1" fmla="*/ 319020 w 1207238"/>
                <a:gd name="connsiteY1" fmla="*/ 0 h 911568"/>
                <a:gd name="connsiteX2" fmla="*/ 358617 w 1207238"/>
                <a:gd name="connsiteY2" fmla="*/ 163006 h 911568"/>
                <a:gd name="connsiteX3" fmla="*/ 633082 w 1207238"/>
                <a:gd name="connsiteY3" fmla="*/ 125814 h 911568"/>
                <a:gd name="connsiteX4" fmla="*/ 559438 w 1207238"/>
                <a:gd name="connsiteY4" fmla="*/ 322134 h 911568"/>
                <a:gd name="connsiteX5" fmla="*/ 753234 w 1207238"/>
                <a:gd name="connsiteY5" fmla="*/ 241296 h 911568"/>
                <a:gd name="connsiteX6" fmla="*/ 977536 w 1207238"/>
                <a:gd name="connsiteY6" fmla="*/ 187451 h 911568"/>
                <a:gd name="connsiteX7" fmla="*/ 1159687 w 1207238"/>
                <a:gd name="connsiteY7" fmla="*/ 189999 h 911568"/>
                <a:gd name="connsiteX8" fmla="*/ 1207238 w 1207238"/>
                <a:gd name="connsiteY8" fmla="*/ 375442 h 911568"/>
                <a:gd name="connsiteX9" fmla="*/ 820023 w 1207238"/>
                <a:gd name="connsiteY9" fmla="*/ 464493 h 911568"/>
                <a:gd name="connsiteX10" fmla="*/ 934744 w 1207238"/>
                <a:gd name="connsiteY10" fmla="*/ 593291 h 911568"/>
                <a:gd name="connsiteX11" fmla="*/ 926353 w 1207238"/>
                <a:gd name="connsiteY11" fmla="*/ 822061 h 911568"/>
                <a:gd name="connsiteX12" fmla="*/ 988356 w 1207238"/>
                <a:gd name="connsiteY12" fmla="*/ 911568 h 911568"/>
                <a:gd name="connsiteX0" fmla="*/ 0 w 1207238"/>
                <a:gd name="connsiteY0" fmla="*/ 3285 h 911568"/>
                <a:gd name="connsiteX1" fmla="*/ 319020 w 1207238"/>
                <a:gd name="connsiteY1" fmla="*/ 0 h 911568"/>
                <a:gd name="connsiteX2" fmla="*/ 358617 w 1207238"/>
                <a:gd name="connsiteY2" fmla="*/ 163006 h 911568"/>
                <a:gd name="connsiteX3" fmla="*/ 633082 w 1207238"/>
                <a:gd name="connsiteY3" fmla="*/ 125814 h 911568"/>
                <a:gd name="connsiteX4" fmla="*/ 559438 w 1207238"/>
                <a:gd name="connsiteY4" fmla="*/ 322134 h 911568"/>
                <a:gd name="connsiteX5" fmla="*/ 753234 w 1207238"/>
                <a:gd name="connsiteY5" fmla="*/ 241296 h 911568"/>
                <a:gd name="connsiteX6" fmla="*/ 977536 w 1207238"/>
                <a:gd name="connsiteY6" fmla="*/ 187451 h 911568"/>
                <a:gd name="connsiteX7" fmla="*/ 1159687 w 1207238"/>
                <a:gd name="connsiteY7" fmla="*/ 189999 h 911568"/>
                <a:gd name="connsiteX8" fmla="*/ 1207238 w 1207238"/>
                <a:gd name="connsiteY8" fmla="*/ 375442 h 911568"/>
                <a:gd name="connsiteX9" fmla="*/ 820023 w 1207238"/>
                <a:gd name="connsiteY9" fmla="*/ 464493 h 911568"/>
                <a:gd name="connsiteX10" fmla="*/ 934744 w 1207238"/>
                <a:gd name="connsiteY10" fmla="*/ 593291 h 911568"/>
                <a:gd name="connsiteX11" fmla="*/ 926353 w 1207238"/>
                <a:gd name="connsiteY11" fmla="*/ 822061 h 911568"/>
                <a:gd name="connsiteX12" fmla="*/ 988356 w 1207238"/>
                <a:gd name="connsiteY12" fmla="*/ 911568 h 911568"/>
                <a:gd name="connsiteX0" fmla="*/ 0 w 1207238"/>
                <a:gd name="connsiteY0" fmla="*/ 3285 h 911568"/>
                <a:gd name="connsiteX1" fmla="*/ 319020 w 1207238"/>
                <a:gd name="connsiteY1" fmla="*/ 0 h 911568"/>
                <a:gd name="connsiteX2" fmla="*/ 358617 w 1207238"/>
                <a:gd name="connsiteY2" fmla="*/ 163006 h 911568"/>
                <a:gd name="connsiteX3" fmla="*/ 633082 w 1207238"/>
                <a:gd name="connsiteY3" fmla="*/ 125814 h 911568"/>
                <a:gd name="connsiteX4" fmla="*/ 559438 w 1207238"/>
                <a:gd name="connsiteY4" fmla="*/ 322134 h 911568"/>
                <a:gd name="connsiteX5" fmla="*/ 753234 w 1207238"/>
                <a:gd name="connsiteY5" fmla="*/ 241296 h 911568"/>
                <a:gd name="connsiteX6" fmla="*/ 977536 w 1207238"/>
                <a:gd name="connsiteY6" fmla="*/ 187451 h 911568"/>
                <a:gd name="connsiteX7" fmla="*/ 1159687 w 1207238"/>
                <a:gd name="connsiteY7" fmla="*/ 189999 h 911568"/>
                <a:gd name="connsiteX8" fmla="*/ 1207238 w 1207238"/>
                <a:gd name="connsiteY8" fmla="*/ 375442 h 911568"/>
                <a:gd name="connsiteX9" fmla="*/ 820023 w 1207238"/>
                <a:gd name="connsiteY9" fmla="*/ 464493 h 911568"/>
                <a:gd name="connsiteX10" fmla="*/ 934744 w 1207238"/>
                <a:gd name="connsiteY10" fmla="*/ 593291 h 911568"/>
                <a:gd name="connsiteX11" fmla="*/ 926353 w 1207238"/>
                <a:gd name="connsiteY11" fmla="*/ 822061 h 911568"/>
                <a:gd name="connsiteX12" fmla="*/ 988356 w 1207238"/>
                <a:gd name="connsiteY12" fmla="*/ 911568 h 91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07238" h="911568">
                  <a:moveTo>
                    <a:pt x="0" y="3285"/>
                  </a:moveTo>
                  <a:cubicBezTo>
                    <a:pt x="72445" y="-456"/>
                    <a:pt x="185748" y="9821"/>
                    <a:pt x="319020" y="0"/>
                  </a:cubicBezTo>
                  <a:cubicBezTo>
                    <a:pt x="328467" y="71142"/>
                    <a:pt x="356577" y="84331"/>
                    <a:pt x="358617" y="163006"/>
                  </a:cubicBezTo>
                  <a:cubicBezTo>
                    <a:pt x="446380" y="144049"/>
                    <a:pt x="567480" y="134119"/>
                    <a:pt x="633082" y="125814"/>
                  </a:cubicBezTo>
                  <a:cubicBezTo>
                    <a:pt x="609157" y="205398"/>
                    <a:pt x="614113" y="213328"/>
                    <a:pt x="559438" y="322134"/>
                  </a:cubicBezTo>
                  <a:cubicBezTo>
                    <a:pt x="640878" y="291969"/>
                    <a:pt x="703523" y="256797"/>
                    <a:pt x="753234" y="241296"/>
                  </a:cubicBezTo>
                  <a:cubicBezTo>
                    <a:pt x="845759" y="210937"/>
                    <a:pt x="891951" y="207319"/>
                    <a:pt x="977536" y="187451"/>
                  </a:cubicBezTo>
                  <a:cubicBezTo>
                    <a:pt x="1056646" y="194003"/>
                    <a:pt x="1097456" y="183439"/>
                    <a:pt x="1159687" y="189999"/>
                  </a:cubicBezTo>
                  <a:cubicBezTo>
                    <a:pt x="1165863" y="204561"/>
                    <a:pt x="1207232" y="353574"/>
                    <a:pt x="1207238" y="375442"/>
                  </a:cubicBezTo>
                  <a:cubicBezTo>
                    <a:pt x="1155437" y="388974"/>
                    <a:pt x="880576" y="450885"/>
                    <a:pt x="820023" y="464493"/>
                  </a:cubicBezTo>
                  <a:cubicBezTo>
                    <a:pt x="860644" y="496663"/>
                    <a:pt x="891490" y="536523"/>
                    <a:pt x="934744" y="593291"/>
                  </a:cubicBezTo>
                  <a:cubicBezTo>
                    <a:pt x="935131" y="674554"/>
                    <a:pt x="931141" y="689564"/>
                    <a:pt x="926353" y="822061"/>
                  </a:cubicBezTo>
                  <a:cubicBezTo>
                    <a:pt x="961340" y="861665"/>
                    <a:pt x="957740" y="861575"/>
                    <a:pt x="988356" y="911568"/>
                  </a:cubicBezTo>
                </a:path>
              </a:pathLst>
            </a:custGeom>
            <a:noFill/>
            <a:ln>
              <a:solidFill>
                <a:schemeClr val="bg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2865746" y="1845732"/>
            <a:ext cx="10833069" cy="3686933"/>
            <a:chOff x="-2865746" y="1845732"/>
            <a:chExt cx="10833069" cy="3686933"/>
          </a:xfrm>
        </p:grpSpPr>
        <p:cxnSp>
          <p:nvCxnSpPr>
            <p:cNvPr id="59" name="Straight Connector 58"/>
            <p:cNvCxnSpPr/>
            <p:nvPr/>
          </p:nvCxnSpPr>
          <p:spPr>
            <a:xfrm flipV="1">
              <a:off x="1441786" y="2174491"/>
              <a:ext cx="3151628" cy="47885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1480671" y="4697320"/>
              <a:ext cx="3112743" cy="619999"/>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3427630" y="2136334"/>
              <a:ext cx="4323120" cy="523964"/>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3462558" y="4616605"/>
              <a:ext cx="4288192" cy="713470"/>
            </a:xfrm>
            <a:prstGeom prst="line">
              <a:avLst/>
            </a:prstGeom>
            <a:ln w="28575">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425357" y="1990699"/>
              <a:ext cx="3541966" cy="3541966"/>
            </a:xfrm>
            <a:prstGeom prst="rect">
              <a:avLst/>
            </a:prstGeom>
            <a:noFill/>
            <a:extLst>
              <a:ext uri="{909E8E84-426E-40DD-AFC4-6F175D3DCCD1}">
                <a14:hiddenFill xmlns:a14="http://schemas.microsoft.com/office/drawing/2010/main">
                  <a:solidFill>
                    <a:srgbClr val="FFFFFF"/>
                  </a:solidFill>
                </a14:hiddenFill>
              </a:ext>
            </a:extLst>
          </p:spPr>
        </p:pic>
        <p:sp>
          <p:nvSpPr>
            <p:cNvPr id="69" name="Rectangle 68"/>
            <p:cNvSpPr/>
            <p:nvPr/>
          </p:nvSpPr>
          <p:spPr>
            <a:xfrm>
              <a:off x="-2865746" y="1845732"/>
              <a:ext cx="3564341" cy="3541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54848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down)">
                                      <p:cBhvr>
                                        <p:cTn id="23" dur="500"/>
                                        <p:tgtEl>
                                          <p:spTgt spid="24"/>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down)">
                                      <p:cBhvr>
                                        <p:cTn id="31" dur="500"/>
                                        <p:tgtEl>
                                          <p:spTgt spid="30"/>
                                        </p:tgtEl>
                                      </p:cBhvr>
                                    </p:animEffect>
                                  </p:childTnLst>
                                </p:cTn>
                              </p:par>
                            </p:childTnLst>
                          </p:cTn>
                        </p:par>
                        <p:par>
                          <p:cTn id="32" fill="hold">
                            <p:stCondLst>
                              <p:cond delay="3500"/>
                            </p:stCondLst>
                            <p:childTnLst>
                              <p:par>
                                <p:cTn id="33" presetID="22" presetClass="entr" presetSubtype="4"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down)">
                                      <p:cBhvr>
                                        <p:cTn id="35" dur="500"/>
                                        <p:tgtEl>
                                          <p:spTgt spid="33"/>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childTnLst>
                          </p:cTn>
                        </p:par>
                        <p:par>
                          <p:cTn id="40" fill="hold">
                            <p:stCondLst>
                              <p:cond delay="4500"/>
                            </p:stCondLst>
                            <p:childTnLst>
                              <p:par>
                                <p:cTn id="41" presetID="22" presetClass="entr" presetSubtype="4" fill="hold" nodeType="after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down)">
                                      <p:cBhvr>
                                        <p:cTn id="43" dur="500"/>
                                        <p:tgtEl>
                                          <p:spTgt spid="39"/>
                                        </p:tgtEl>
                                      </p:cBhvr>
                                    </p:animEffect>
                                  </p:childTnLst>
                                </p:cTn>
                              </p:par>
                            </p:childTnLst>
                          </p:cTn>
                        </p:par>
                        <p:par>
                          <p:cTn id="44" fill="hold">
                            <p:stCondLst>
                              <p:cond delay="5000"/>
                            </p:stCondLst>
                            <p:childTnLst>
                              <p:par>
                                <p:cTn id="45" presetID="22" presetClass="entr" presetSubtype="4" fill="hold"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down)">
                                      <p:cBhvr>
                                        <p:cTn id="47" dur="500"/>
                                        <p:tgtEl>
                                          <p:spTgt spid="42"/>
                                        </p:tgtEl>
                                      </p:cBhvr>
                                    </p:animEffect>
                                  </p:childTnLst>
                                </p:cTn>
                              </p:par>
                            </p:childTnLst>
                          </p:cTn>
                        </p:par>
                        <p:par>
                          <p:cTn id="48" fill="hold">
                            <p:stCondLst>
                              <p:cond delay="5500"/>
                            </p:stCondLst>
                            <p:childTnLst>
                              <p:par>
                                <p:cTn id="49" presetID="22" presetClass="entr" presetSubtype="4" fill="hold" nodeType="afterEffect">
                                  <p:stCondLst>
                                    <p:cond delay="0"/>
                                  </p:stCondLst>
                                  <p:childTnLst>
                                    <p:set>
                                      <p:cBhvr>
                                        <p:cTn id="50" dur="1" fill="hold">
                                          <p:stCondLst>
                                            <p:cond delay="0"/>
                                          </p:stCondLst>
                                        </p:cTn>
                                        <p:tgtEl>
                                          <p:spTgt spid="45"/>
                                        </p:tgtEl>
                                        <p:attrNameLst>
                                          <p:attrName>style.visibility</p:attrName>
                                        </p:attrNameLst>
                                      </p:cBhvr>
                                      <p:to>
                                        <p:strVal val="visible"/>
                                      </p:to>
                                    </p:set>
                                    <p:animEffect transition="in" filter="wipe(down)">
                                      <p:cBhvr>
                                        <p:cTn id="51" dur="500"/>
                                        <p:tgtEl>
                                          <p:spTgt spid="45"/>
                                        </p:tgtEl>
                                      </p:cBhvr>
                                    </p:animEffect>
                                  </p:childTnLst>
                                </p:cTn>
                              </p:par>
                            </p:childTnLst>
                          </p:cTn>
                        </p:par>
                        <p:par>
                          <p:cTn id="52" fill="hold">
                            <p:stCondLst>
                              <p:cond delay="6000"/>
                            </p:stCondLst>
                            <p:childTnLst>
                              <p:par>
                                <p:cTn id="53" presetID="1" presetClass="entr" presetSubtype="0" fill="hold" grpId="0" nodeType="afterEffect">
                                  <p:stCondLst>
                                    <p:cond delay="0"/>
                                  </p:stCondLst>
                                  <p:childTnLst>
                                    <p:set>
                                      <p:cBhvr>
                                        <p:cTn id="54" dur="1" fill="hold">
                                          <p:stCondLst>
                                            <p:cond delay="0"/>
                                          </p:stCondLst>
                                        </p:cTn>
                                        <p:tgtEl>
                                          <p:spTgt spid="46"/>
                                        </p:tgtEl>
                                        <p:attrNameLst>
                                          <p:attrName>style.visibility</p:attrName>
                                        </p:attrNameLst>
                                      </p:cBhvr>
                                      <p:to>
                                        <p:strVal val="visible"/>
                                      </p:to>
                                    </p:set>
                                  </p:childTnLst>
                                </p:cTn>
                              </p:par>
                            </p:childTnLst>
                          </p:cTn>
                        </p:par>
                        <p:par>
                          <p:cTn id="55" fill="hold">
                            <p:stCondLst>
                              <p:cond delay="6000"/>
                            </p:stCondLst>
                            <p:childTnLst>
                              <p:par>
                                <p:cTn id="56" presetID="22" presetClass="entr" presetSubtype="4" fill="hold" nodeType="afterEffect">
                                  <p:stCondLst>
                                    <p:cond delay="0"/>
                                  </p:stCondLst>
                                  <p:childTnLst>
                                    <p:set>
                                      <p:cBhvr>
                                        <p:cTn id="57" dur="1" fill="hold">
                                          <p:stCondLst>
                                            <p:cond delay="0"/>
                                          </p:stCondLst>
                                        </p:cTn>
                                        <p:tgtEl>
                                          <p:spTgt spid="53"/>
                                        </p:tgtEl>
                                        <p:attrNameLst>
                                          <p:attrName>style.visibility</p:attrName>
                                        </p:attrNameLst>
                                      </p:cBhvr>
                                      <p:to>
                                        <p:strVal val="visible"/>
                                      </p:to>
                                    </p:set>
                                    <p:animEffect transition="in" filter="wipe(down)">
                                      <p:cBhvr>
                                        <p:cTn id="58" dur="500"/>
                                        <p:tgtEl>
                                          <p:spTgt spid="53"/>
                                        </p:tgtEl>
                                      </p:cBhvr>
                                    </p:animEffect>
                                  </p:childTnLst>
                                </p:cTn>
                              </p:par>
                              <p:par>
                                <p:cTn id="59" presetID="22" presetClass="entr" presetSubtype="1" fill="hold"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wipe(up)">
                                      <p:cBhvr>
                                        <p:cTn id="61" dur="500"/>
                                        <p:tgtEl>
                                          <p:spTgt spid="52"/>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70"/>
                                        </p:tgtEl>
                                        <p:attrNameLst>
                                          <p:attrName>style.visibility</p:attrName>
                                        </p:attrNameLst>
                                      </p:cBhvr>
                                      <p:to>
                                        <p:strVal val="visible"/>
                                      </p:to>
                                    </p:set>
                                    <p:anim calcmode="lin" valueType="num">
                                      <p:cBhvr>
                                        <p:cTn id="66" dur="500" fill="hold"/>
                                        <p:tgtEl>
                                          <p:spTgt spid="70"/>
                                        </p:tgtEl>
                                        <p:attrNameLst>
                                          <p:attrName>ppt_w</p:attrName>
                                        </p:attrNameLst>
                                      </p:cBhvr>
                                      <p:tavLst>
                                        <p:tav tm="0">
                                          <p:val>
                                            <p:fltVal val="0"/>
                                          </p:val>
                                        </p:tav>
                                        <p:tav tm="100000">
                                          <p:val>
                                            <p:strVal val="#ppt_w"/>
                                          </p:val>
                                        </p:tav>
                                      </p:tavLst>
                                    </p:anim>
                                    <p:anim calcmode="lin" valueType="num">
                                      <p:cBhvr>
                                        <p:cTn id="67" dur="500" fill="hold"/>
                                        <p:tgtEl>
                                          <p:spTgt spid="70"/>
                                        </p:tgtEl>
                                        <p:attrNameLst>
                                          <p:attrName>ppt_h</p:attrName>
                                        </p:attrNameLst>
                                      </p:cBhvr>
                                      <p:tavLst>
                                        <p:tav tm="0">
                                          <p:val>
                                            <p:fltVal val="0"/>
                                          </p:val>
                                        </p:tav>
                                        <p:tav tm="100000">
                                          <p:val>
                                            <p:strVal val="#ppt_h"/>
                                          </p:val>
                                        </p:tav>
                                      </p:tavLst>
                                    </p:anim>
                                    <p:animEffect transition="in" filter="fade">
                                      <p:cBhvr>
                                        <p:cTn id="68"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smtClean="0"/>
              <a:t>Deep Learning in Volume Rendering</a:t>
            </a:r>
            <a:endParaRPr lang="en-US" dirty="0"/>
          </a:p>
        </p:txBody>
      </p:sp>
      <p:sp>
        <p:nvSpPr>
          <p:cNvPr id="4" name="Footer Placeholder 3"/>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60" normalizeH="0" baseline="0" noProof="0" smtClean="0">
                <a:ln>
                  <a:noFill/>
                </a:ln>
                <a:solidFill>
                  <a:srgbClr val="671F72"/>
                </a:solidFill>
                <a:effectLst/>
                <a:uLnTx/>
                <a:uFillTx/>
                <a:latin typeface="Myriad Pro"/>
                <a:ea typeface="+mn-ea"/>
                <a:cs typeface="+mn-cs"/>
              </a:rPr>
              <a:t>Neural Acceleration of Scattering-Aware Color 3D Printing / Rittig, Sumin, Babaei, Didyk, Voloboy, Wilkie, Bickel, Myszkowski, Weyrich, Křivánek</a:t>
            </a:r>
            <a:endParaRPr kumimoji="0" lang="en-US" sz="900" b="0" i="0" u="none" strike="noStrike" kern="1200" cap="all" spc="60" normalizeH="0" baseline="0" noProof="0">
              <a:ln>
                <a:noFill/>
              </a:ln>
              <a:solidFill>
                <a:srgbClr val="671F72"/>
              </a:solidFill>
              <a:effectLst/>
              <a:uLnTx/>
              <a:uFillTx/>
              <a:latin typeface="Myriad Pro"/>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63B7712-7EFD-4F24-9103-A16C2717B9BF}" type="slidenum">
              <a:rPr kumimoji="0" lang="en-US" sz="1200" b="0" i="0" u="none" strike="noStrike" kern="1200" cap="none" spc="0" normalizeH="0" baseline="0" noProof="0" smtClean="0">
                <a:ln>
                  <a:noFill/>
                </a:ln>
                <a:solidFill>
                  <a:srgbClr val="671F72"/>
                </a:solidFill>
                <a:effectLst/>
                <a:uLnTx/>
                <a:uFillTx/>
                <a:latin typeface="Myriad Pr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671F72"/>
              </a:solidFill>
              <a:effectLst/>
              <a:uLnTx/>
              <a:uFillTx/>
              <a:latin typeface="Myriad Pro"/>
              <a:ea typeface="+mn-ea"/>
              <a:cs typeface="+mn-cs"/>
            </a:endParaRPr>
          </a:p>
        </p:txBody>
      </p:sp>
      <p:grpSp>
        <p:nvGrpSpPr>
          <p:cNvPr id="15" name="Group 14"/>
          <p:cNvGrpSpPr/>
          <p:nvPr/>
        </p:nvGrpSpPr>
        <p:grpSpPr>
          <a:xfrm>
            <a:off x="457200" y="883443"/>
            <a:ext cx="6556582" cy="2402358"/>
            <a:chOff x="457200" y="883443"/>
            <a:chExt cx="6556582" cy="2402358"/>
          </a:xfrm>
        </p:grpSpPr>
        <p:pic>
          <p:nvPicPr>
            <p:cNvPr id="1026" name="Picture 2" descr="http://rgl.s3.eu-central-1.amazonaws.com/media/images/papers/Vicini2019Learned_teaser_1.jp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457200" y="1305848"/>
              <a:ext cx="6556582" cy="160844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57200" y="883443"/>
              <a:ext cx="6155339" cy="422405"/>
            </a:xfrm>
            <a:prstGeom prst="rect">
              <a:avLst/>
            </a:prstGeom>
            <a:noFill/>
          </p:spPr>
          <p:txBody>
            <a:bodyPr wrap="none" lIns="0" tIns="72000" rIns="0" bIns="72000" rtlCol="0">
              <a:spAutoFit/>
            </a:bodyPr>
            <a:lstStyle/>
            <a:p>
              <a:r>
                <a:rPr lang="en-US" dirty="0"/>
                <a:t>A Learned Shape-Adaptive Subsurface Scattering Model </a:t>
              </a:r>
              <a:r>
                <a:rPr lang="de-DE" dirty="0"/>
                <a:t>[VKJ19</a:t>
              </a:r>
              <a:r>
                <a:rPr lang="de-DE" dirty="0" smtClean="0"/>
                <a:t>]</a:t>
              </a:r>
              <a:endParaRPr lang="en-US" dirty="0"/>
            </a:p>
          </p:txBody>
        </p:sp>
        <p:sp>
          <p:nvSpPr>
            <p:cNvPr id="13" name="TextBox 12"/>
            <p:cNvSpPr txBox="1"/>
            <p:nvPr/>
          </p:nvSpPr>
          <p:spPr>
            <a:xfrm>
              <a:off x="457200" y="2914288"/>
              <a:ext cx="6556582" cy="371513"/>
            </a:xfrm>
            <a:prstGeom prst="rect">
              <a:avLst/>
            </a:prstGeom>
            <a:noFill/>
          </p:spPr>
          <p:txBody>
            <a:bodyPr wrap="square" lIns="0" tIns="46800" rIns="0" bIns="46800" rtlCol="0">
              <a:spAutoFit/>
            </a:bodyPr>
            <a:lstStyle/>
            <a:p>
              <a:r>
                <a:rPr lang="en-DE" dirty="0"/>
                <a:t>•</a:t>
              </a:r>
              <a:r>
                <a:rPr lang="de-DE" dirty="0"/>
                <a:t> </a:t>
              </a:r>
              <a:r>
                <a:rPr lang="de-DE" dirty="0" smtClean="0"/>
                <a:t>ray exit location + transmittance    </a:t>
              </a:r>
              <a:r>
                <a:rPr lang="en-DE" dirty="0" smtClean="0"/>
                <a:t>•</a:t>
              </a:r>
              <a:r>
                <a:rPr lang="de-DE" dirty="0" smtClean="0"/>
                <a:t> homogeneous</a:t>
              </a:r>
              <a:endParaRPr lang="en-US" dirty="0"/>
            </a:p>
          </p:txBody>
        </p:sp>
      </p:grpSp>
      <p:grpSp>
        <p:nvGrpSpPr>
          <p:cNvPr id="14" name="Group 13"/>
          <p:cNvGrpSpPr/>
          <p:nvPr/>
        </p:nvGrpSpPr>
        <p:grpSpPr>
          <a:xfrm>
            <a:off x="457200" y="3797461"/>
            <a:ext cx="7510833" cy="2573218"/>
            <a:chOff x="457200" y="3797461"/>
            <a:chExt cx="7510833" cy="2573218"/>
          </a:xfrm>
        </p:grpSpPr>
        <p:pic>
          <p:nvPicPr>
            <p:cNvPr id="1028" name="Picture 4" descr="https://jannovak.info/publications/DeepScattering/DeepScattering_teaser.png"/>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457200" y="4368762"/>
              <a:ext cx="6556582" cy="1630404"/>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457200" y="3797461"/>
              <a:ext cx="7510833" cy="571301"/>
            </a:xfrm>
            <a:prstGeom prst="rect">
              <a:avLst/>
            </a:prstGeom>
          </p:spPr>
          <p:txBody>
            <a:bodyPr vert="horz" wrap="square" lIns="0" tIns="0" rIns="0" bIns="72000" rtlCol="0">
              <a:sp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Deep Scattering: Rendering Atmospheric Clouds with</a:t>
              </a:r>
              <a:br>
                <a:rPr lang="en-US" sz="1800" dirty="0"/>
              </a:br>
              <a:r>
                <a:rPr lang="en-US" sz="1800" dirty="0"/>
                <a:t>Radiance-Predicting Neural Networks </a:t>
              </a:r>
              <a:r>
                <a:rPr lang="de-DE" sz="1800" dirty="0" smtClean="0"/>
                <a:t>[KMM*17]</a:t>
              </a:r>
              <a:endParaRPr lang="en-US" sz="1800" dirty="0"/>
            </a:p>
          </p:txBody>
        </p:sp>
        <p:sp>
          <p:nvSpPr>
            <p:cNvPr id="16" name="TextBox 15"/>
            <p:cNvSpPr txBox="1"/>
            <p:nvPr/>
          </p:nvSpPr>
          <p:spPr>
            <a:xfrm>
              <a:off x="457201" y="5999166"/>
              <a:ext cx="6556582" cy="371513"/>
            </a:xfrm>
            <a:prstGeom prst="rect">
              <a:avLst/>
            </a:prstGeom>
            <a:noFill/>
          </p:spPr>
          <p:txBody>
            <a:bodyPr wrap="square" lIns="0" tIns="46800" rIns="0" bIns="46800" rtlCol="0">
              <a:spAutoFit/>
            </a:bodyPr>
            <a:lstStyle/>
            <a:p>
              <a:r>
                <a:rPr lang="en-DE" dirty="0"/>
                <a:t>•</a:t>
              </a:r>
              <a:r>
                <a:rPr lang="de-DE" dirty="0"/>
                <a:t> </a:t>
              </a:r>
              <a:r>
                <a:rPr lang="de-DE" dirty="0" smtClean="0"/>
                <a:t>multiple scattering    </a:t>
              </a:r>
              <a:r>
                <a:rPr lang="en-DE" dirty="0" smtClean="0"/>
                <a:t>•</a:t>
              </a:r>
              <a:r>
                <a:rPr lang="de-DE" dirty="0" smtClean="0"/>
                <a:t> heterogeneous density</a:t>
              </a:r>
              <a:r>
                <a:rPr lang="en-DE" dirty="0"/>
                <a:t> </a:t>
              </a:r>
              <a:r>
                <a:rPr lang="de-DE" dirty="0" smtClean="0"/>
                <a:t>   </a:t>
              </a:r>
              <a:r>
                <a:rPr lang="en-DE" dirty="0" smtClean="0"/>
                <a:t>•</a:t>
              </a:r>
              <a:r>
                <a:rPr lang="de-DE" dirty="0" smtClean="0"/>
                <a:t> </a:t>
              </a:r>
              <a:r>
                <a:rPr lang="de-DE" dirty="0"/>
                <a:t>directional lighting </a:t>
              </a:r>
              <a:endParaRPr lang="en-US" dirty="0"/>
            </a:p>
          </p:txBody>
        </p:sp>
      </p:grpSp>
    </p:spTree>
    <p:extLst>
      <p:ext uri="{BB962C8B-B14F-4D97-AF65-F5344CB8AC3E}">
        <p14:creationId xmlns:p14="http://schemas.microsoft.com/office/powerpoint/2010/main" val="23418628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mph" presetSubtype="0" nodeType="clickEffect">
                                  <p:stCondLst>
                                    <p:cond delay="0"/>
                                  </p:stCondLst>
                                  <p:childTnLst>
                                    <p:set>
                                      <p:cBhvr rctx="PPT">
                                        <p:cTn id="14" dur="indefinite"/>
                                        <p:tgtEl>
                                          <p:spTgt spid="15"/>
                                        </p:tgtEl>
                                        <p:attrNameLst>
                                          <p:attrName>style.opacity</p:attrName>
                                        </p:attrNameLst>
                                      </p:cBhvr>
                                      <p:to>
                                        <p:strVal val="0.5"/>
                                      </p:to>
                                    </p:set>
                                    <p:animEffect filter="image" prLst="opacity: 0.5">
                                      <p:cBhvr rctx="IE">
                                        <p:cTn id="15" dur="indefinite"/>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smtClean="0"/>
              <a:t>Prior Work: Cloud Rendering with RPNNs </a:t>
            </a:r>
            <a:r>
              <a:rPr lang="de-DE" dirty="0"/>
              <a:t>[KMM*17</a:t>
            </a:r>
            <a:r>
              <a:rPr lang="de-DE" dirty="0" smtClean="0"/>
              <a:t>]</a:t>
            </a:r>
            <a:endParaRPr lang="en-US" dirty="0"/>
          </a:p>
        </p:txBody>
      </p:sp>
      <p:sp>
        <p:nvSpPr>
          <p:cNvPr id="4" name="Footer Placeholder 3"/>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60" normalizeH="0" baseline="0" noProof="0" smtClean="0">
                <a:ln>
                  <a:noFill/>
                </a:ln>
                <a:solidFill>
                  <a:srgbClr val="671F72"/>
                </a:solidFill>
                <a:effectLst/>
                <a:uLnTx/>
                <a:uFillTx/>
                <a:latin typeface="Myriad Pro"/>
                <a:ea typeface="+mn-ea"/>
                <a:cs typeface="+mn-cs"/>
              </a:rPr>
              <a:t>Neural Acceleration of Scattering-Aware Color 3D Printing / Rittig, Sumin, Babaei, Didyk, Voloboy, Wilkie, Bickel, Myszkowski, Weyrich, Křivánek</a:t>
            </a:r>
            <a:endParaRPr kumimoji="0" lang="en-US" sz="900" b="0" i="0" u="none" strike="noStrike" kern="1200" cap="all" spc="60" normalizeH="0" baseline="0" noProof="0">
              <a:ln>
                <a:noFill/>
              </a:ln>
              <a:solidFill>
                <a:srgbClr val="671F72"/>
              </a:solidFill>
              <a:effectLst/>
              <a:uLnTx/>
              <a:uFillTx/>
              <a:latin typeface="Myriad Pro"/>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63B7712-7EFD-4F24-9103-A16C2717B9BF}" type="slidenum">
              <a:rPr kumimoji="0" lang="en-US" sz="1200" b="0" i="0" u="none" strike="noStrike" kern="1200" cap="none" spc="0" normalizeH="0" baseline="0" noProof="0" smtClean="0">
                <a:ln>
                  <a:noFill/>
                </a:ln>
                <a:solidFill>
                  <a:srgbClr val="671F72"/>
                </a:solidFill>
                <a:effectLst/>
                <a:uLnTx/>
                <a:uFillTx/>
                <a:latin typeface="Myriad Pr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671F72"/>
              </a:solidFill>
              <a:effectLst/>
              <a:uLnTx/>
              <a:uFillTx/>
              <a:latin typeface="Myriad Pro"/>
              <a:ea typeface="+mn-ea"/>
              <a:cs typeface="+mn-cs"/>
            </a:endParaRPr>
          </a:p>
        </p:txBody>
      </p:sp>
      <p:pic>
        <p:nvPicPr>
          <p:cNvPr id="15" name="Content Placeholder 1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2802" y="1150547"/>
            <a:ext cx="5495054" cy="4997450"/>
          </a:xfr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2801" y="1150548"/>
            <a:ext cx="5495056" cy="4997450"/>
          </a:xfrm>
          <a:prstGeom prst="rect">
            <a:avLst/>
          </a:prstGeom>
        </p:spPr>
      </p:pic>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3107" y="1148215"/>
            <a:ext cx="3074444" cy="5002114"/>
          </a:xfrm>
          <a:prstGeom prst="rect">
            <a:avLst/>
          </a:prstGeom>
        </p:spPr>
      </p:pic>
      <p:pic>
        <p:nvPicPr>
          <p:cNvPr id="20" name="Picture 19"/>
          <p:cNvPicPr>
            <a:picLocks noChangeAspect="1"/>
          </p:cNvPicPr>
          <p:nvPr/>
        </p:nvPicPr>
        <p:blipFill rotWithShape="1">
          <a:blip r:embed="rId6" cstate="hqprint">
            <a:extLst>
              <a:ext uri="{28A0092B-C50C-407E-A947-70E740481C1C}">
                <a14:useLocalDpi xmlns:a14="http://schemas.microsoft.com/office/drawing/2010/main" val="0"/>
              </a:ext>
            </a:extLst>
          </a:blip>
          <a:srcRect r="87529" b="86168"/>
          <a:stretch/>
        </p:blipFill>
        <p:spPr>
          <a:xfrm>
            <a:off x="1417354" y="1317552"/>
            <a:ext cx="656773" cy="645063"/>
          </a:xfrm>
          <a:prstGeom prst="rect">
            <a:avLst/>
          </a:prstGeom>
        </p:spPr>
      </p:pic>
    </p:spTree>
    <p:extLst>
      <p:ext uri="{BB962C8B-B14F-4D97-AF65-F5344CB8AC3E}">
        <p14:creationId xmlns:p14="http://schemas.microsoft.com/office/powerpoint/2010/main" val="13958571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1" presetClass="exit" presetSubtype="1" fill="hold" nodeType="clickEffect">
                                  <p:stCondLst>
                                    <p:cond delay="0"/>
                                  </p:stCondLst>
                                  <p:childTnLst>
                                    <p:animEffect transition="out" filter="wheel(1)">
                                      <p:cBhvr>
                                        <p:cTn id="12" dur="1000"/>
                                        <p:tgtEl>
                                          <p:spTgt spid="16"/>
                                        </p:tgtEl>
                                      </p:cBhvr>
                                    </p:animEffect>
                                    <p:set>
                                      <p:cBhvr>
                                        <p:cTn id="13" dur="1" fill="hold">
                                          <p:stCondLst>
                                            <p:cond delay="999"/>
                                          </p:stCondLst>
                                        </p:cTn>
                                        <p:tgtEl>
                                          <p:spTgt spid="16"/>
                                        </p:tgtEl>
                                        <p:attrNameLst>
                                          <p:attrName>style.visibility</p:attrName>
                                        </p:attrNameLst>
                                      </p:cBhvr>
                                      <p:to>
                                        <p:strVal val="hidden"/>
                                      </p:to>
                                    </p:set>
                                  </p:childTnLst>
                                </p:cTn>
                              </p:par>
                              <p:par>
                                <p:cTn id="14" presetID="21" presetClass="entr" presetSubtype="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heel(1)">
                                      <p:cBhvr>
                                        <p:cTn id="16" dur="1000"/>
                                        <p:tgtEl>
                                          <p:spTgt spid="17"/>
                                        </p:tgtEl>
                                      </p:cBhvr>
                                    </p:animEffect>
                                  </p:childTnLst>
                                </p:cTn>
                              </p:par>
                            </p:childTnLst>
                          </p:cTn>
                        </p:par>
                        <p:par>
                          <p:cTn id="17" fill="hold">
                            <p:stCondLst>
                              <p:cond delay="1000"/>
                            </p:stCondLst>
                            <p:childTnLst>
                              <p:par>
                                <p:cTn id="18" presetID="1" presetClass="entr" presetSubtype="0" fill="hold" nodeType="after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t>Prior Work: </a:t>
            </a:r>
            <a:r>
              <a:rPr lang="de-DE" dirty="0" smtClean="0"/>
              <a:t>RPNN Architecture [KMM*17]</a:t>
            </a:r>
            <a:endParaRPr lang="en-US" dirty="0"/>
          </a:p>
        </p:txBody>
      </p:sp>
      <p:sp>
        <p:nvSpPr>
          <p:cNvPr id="4" name="Footer Placeholder 3"/>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60" normalizeH="0" baseline="0" noProof="0" smtClean="0">
                <a:ln>
                  <a:noFill/>
                </a:ln>
                <a:solidFill>
                  <a:srgbClr val="671F72"/>
                </a:solidFill>
                <a:effectLst/>
                <a:uLnTx/>
                <a:uFillTx/>
                <a:latin typeface="Myriad Pro"/>
                <a:ea typeface="+mn-ea"/>
                <a:cs typeface="+mn-cs"/>
              </a:rPr>
              <a:t>Neural Acceleration of Scattering-Aware Color 3D Printing / Rittig, Sumin, Babaei, Didyk, Voloboy, Wilkie, Bickel, Myszkowski, Weyrich, Křivánek</a:t>
            </a:r>
            <a:endParaRPr kumimoji="0" lang="en-US" sz="900" b="0" i="0" u="none" strike="noStrike" kern="1200" cap="all" spc="60" normalizeH="0" baseline="0" noProof="0">
              <a:ln>
                <a:noFill/>
              </a:ln>
              <a:solidFill>
                <a:srgbClr val="671F72"/>
              </a:solidFill>
              <a:effectLst/>
              <a:uLnTx/>
              <a:uFillTx/>
              <a:latin typeface="Myriad Pro"/>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63B7712-7EFD-4F24-9103-A16C2717B9BF}" type="slidenum">
              <a:rPr kumimoji="0" lang="en-US" sz="1200" b="0" i="0" u="none" strike="noStrike" kern="1200" cap="none" spc="0" normalizeH="0" baseline="0" noProof="0" smtClean="0">
                <a:ln>
                  <a:noFill/>
                </a:ln>
                <a:solidFill>
                  <a:srgbClr val="671F72"/>
                </a:solidFill>
                <a:effectLst/>
                <a:uLnTx/>
                <a:uFillTx/>
                <a:latin typeface="Myriad Pr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671F72"/>
              </a:solidFill>
              <a:effectLst/>
              <a:uLnTx/>
              <a:uFillTx/>
              <a:latin typeface="Myriad Pro"/>
              <a:ea typeface="+mn-ea"/>
              <a:cs typeface="+mn-cs"/>
            </a:endParaRPr>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17354" y="1317552"/>
            <a:ext cx="5266472" cy="4663440"/>
          </a:xfrm>
          <a:prstGeom prst="rect">
            <a:avLst/>
          </a:prstGeom>
        </p:spPr>
      </p:pic>
      <p:sp>
        <p:nvSpPr>
          <p:cNvPr id="3" name="TextBox 2"/>
          <p:cNvSpPr txBox="1"/>
          <p:nvPr/>
        </p:nvSpPr>
        <p:spPr>
          <a:xfrm>
            <a:off x="4553953" y="1504610"/>
            <a:ext cx="1305165" cy="369332"/>
          </a:xfrm>
          <a:prstGeom prst="rect">
            <a:avLst/>
          </a:prstGeom>
          <a:noFill/>
        </p:spPr>
        <p:txBody>
          <a:bodyPr wrap="none" rtlCol="0">
            <a:spAutoFit/>
          </a:bodyPr>
          <a:lstStyle/>
          <a:p>
            <a:pPr algn="ctr"/>
            <a:r>
              <a:rPr lang="de-DE" dirty="0" smtClean="0">
                <a:solidFill>
                  <a:schemeClr val="bg1"/>
                </a:solidFill>
                <a:effectLst>
                  <a:outerShdw blurRad="304800" algn="ctr" rotWithShape="0">
                    <a:prstClr val="black">
                      <a:alpha val="70000"/>
                    </a:prstClr>
                  </a:outerShdw>
                </a:effectLst>
              </a:rPr>
              <a:t>RPNN Block</a:t>
            </a:r>
            <a:endParaRPr lang="en-US" dirty="0">
              <a:solidFill>
                <a:schemeClr val="bg1"/>
              </a:solidFill>
              <a:effectLst>
                <a:outerShdw blurRad="304800" algn="ctr" rotWithShape="0">
                  <a:prstClr val="black">
                    <a:alpha val="70000"/>
                  </a:prstClr>
                </a:outerShdw>
              </a:effectLst>
            </a:endParaRPr>
          </a:p>
        </p:txBody>
      </p:sp>
      <p:sp>
        <p:nvSpPr>
          <p:cNvPr id="6" name="TextBox 5"/>
          <p:cNvSpPr txBox="1"/>
          <p:nvPr/>
        </p:nvSpPr>
        <p:spPr>
          <a:xfrm>
            <a:off x="376601" y="5354432"/>
            <a:ext cx="1729961" cy="923330"/>
          </a:xfrm>
          <a:prstGeom prst="rect">
            <a:avLst/>
          </a:prstGeom>
          <a:noFill/>
        </p:spPr>
        <p:txBody>
          <a:bodyPr wrap="none" rtlCol="0">
            <a:spAutoFit/>
          </a:bodyPr>
          <a:lstStyle/>
          <a:p>
            <a:pPr algn="r"/>
            <a:r>
              <a:rPr lang="de-DE" dirty="0" smtClean="0"/>
              <a:t>Inscattering </a:t>
            </a:r>
            <a:br>
              <a:rPr lang="de-DE" dirty="0" smtClean="0"/>
            </a:br>
            <a:r>
              <a:rPr lang="de-DE" dirty="0" smtClean="0"/>
              <a:t>+ Transmittance</a:t>
            </a:r>
            <a:br>
              <a:rPr lang="de-DE" dirty="0" smtClean="0"/>
            </a:br>
            <a:r>
              <a:rPr lang="de-DE" dirty="0" smtClean="0"/>
              <a:t>towards Light</a:t>
            </a:r>
            <a:endParaRPr lang="en-US" dirty="0"/>
          </a:p>
        </p:txBody>
      </p:sp>
      <p:sp>
        <p:nvSpPr>
          <p:cNvPr id="9" name="TextBox 8"/>
          <p:cNvSpPr txBox="1"/>
          <p:nvPr/>
        </p:nvSpPr>
        <p:spPr>
          <a:xfrm>
            <a:off x="457200" y="3326107"/>
            <a:ext cx="2958630" cy="646331"/>
          </a:xfrm>
          <a:prstGeom prst="rect">
            <a:avLst/>
          </a:prstGeom>
          <a:noFill/>
        </p:spPr>
        <p:txBody>
          <a:bodyPr wrap="none" rtlCol="0">
            <a:spAutoFit/>
          </a:bodyPr>
          <a:lstStyle/>
          <a:p>
            <a:r>
              <a:rPr lang="de-DE" dirty="0" smtClean="0"/>
              <a:t>Multilayer Perceptron (MLP) </a:t>
            </a:r>
          </a:p>
          <a:p>
            <a:r>
              <a:rPr lang="de-DE" dirty="0" smtClean="0"/>
              <a:t>with skip connections</a:t>
            </a:r>
            <a:endParaRPr lang="en-US" dirty="0"/>
          </a:p>
        </p:txBody>
      </p:sp>
      <p:sp>
        <p:nvSpPr>
          <p:cNvPr id="11" name="TextBox 10"/>
          <p:cNvSpPr txBox="1"/>
          <p:nvPr/>
        </p:nvSpPr>
        <p:spPr>
          <a:xfrm>
            <a:off x="4483455" y="4501810"/>
            <a:ext cx="1446165" cy="369332"/>
          </a:xfrm>
          <a:prstGeom prst="rect">
            <a:avLst/>
          </a:prstGeom>
          <a:noFill/>
        </p:spPr>
        <p:txBody>
          <a:bodyPr wrap="none" rtlCol="0">
            <a:spAutoFit/>
          </a:bodyPr>
          <a:lstStyle/>
          <a:p>
            <a:pPr algn="ctr"/>
            <a:r>
              <a:rPr lang="de-DE" dirty="0" smtClean="0">
                <a:solidFill>
                  <a:schemeClr val="bg1"/>
                </a:solidFill>
                <a:effectLst>
                  <a:outerShdw blurRad="304800" algn="ctr" rotWithShape="0">
                    <a:prstClr val="black">
                      <a:alpha val="70000"/>
                    </a:prstClr>
                  </a:outerShdw>
                </a:effectLst>
              </a:rPr>
              <a:t>Dense Layers</a:t>
            </a:r>
            <a:endParaRPr lang="en-US" dirty="0">
              <a:solidFill>
                <a:schemeClr val="bg1"/>
              </a:solidFill>
              <a:effectLst>
                <a:outerShdw blurRad="304800" algn="ctr" rotWithShape="0">
                  <a:prstClr val="black">
                    <a:alpha val="70000"/>
                  </a:prstClr>
                </a:outerShdw>
              </a:effectLst>
            </a:endParaRPr>
          </a:p>
        </p:txBody>
      </p:sp>
    </p:spTree>
    <p:extLst>
      <p:ext uri="{BB962C8B-B14F-4D97-AF65-F5344CB8AC3E}">
        <p14:creationId xmlns:p14="http://schemas.microsoft.com/office/powerpoint/2010/main" val="835191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1" fill="hold" grpId="0" nodeType="afterEffect">
                                  <p:stCondLst>
                                    <p:cond delay="100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p:stCondLst>
                              <p:cond delay="2000"/>
                            </p:stCondLst>
                            <p:childTnLst>
                              <p:par>
                                <p:cTn id="13" presetID="22" presetClass="entr" presetSubtype="2" fill="hold" grpId="0" nodeType="after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righ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00" b="0" i="0" u="none" strike="noStrike" kern="1200" cap="all" spc="60" normalizeH="0" baseline="0" noProof="0" smtClean="0">
                <a:ln>
                  <a:noFill/>
                </a:ln>
                <a:solidFill>
                  <a:srgbClr val="671F72"/>
                </a:solidFill>
                <a:effectLst/>
                <a:uLnTx/>
                <a:uFillTx/>
                <a:latin typeface="Myriad Pro"/>
                <a:ea typeface="+mn-ea"/>
                <a:cs typeface="+mn-cs"/>
              </a:rPr>
              <a:t>Neural Acceleration of Scattering-Aware Color 3D Printing / Rittig, Sumin, Babaei, Didyk, Voloboy, Wilkie, Bickel, Myszkowski, Weyrich, Křivánek</a:t>
            </a:r>
            <a:endParaRPr kumimoji="0" lang="en-US" sz="900" b="0" i="0" u="none" strike="noStrike" kern="1200" cap="all" spc="60" normalizeH="0" baseline="0" noProof="0">
              <a:ln>
                <a:noFill/>
              </a:ln>
              <a:solidFill>
                <a:srgbClr val="671F72"/>
              </a:solidFill>
              <a:effectLst/>
              <a:uLnTx/>
              <a:uFillTx/>
              <a:latin typeface="Myriad Pro"/>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763B7712-7EFD-4F24-9103-A16C2717B9BF}" type="slidenum">
              <a:rPr kumimoji="0" lang="en-US" sz="1200" b="0" i="0" u="none" strike="noStrike" kern="1200" cap="none" spc="0" normalizeH="0" baseline="0" noProof="0" smtClean="0">
                <a:ln>
                  <a:noFill/>
                </a:ln>
                <a:solidFill>
                  <a:srgbClr val="671F72"/>
                </a:solidFill>
                <a:effectLst/>
                <a:uLnTx/>
                <a:uFillTx/>
                <a:latin typeface="Myriad Pro"/>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671F72"/>
              </a:solidFill>
              <a:effectLst/>
              <a:uLnTx/>
              <a:uFillTx/>
              <a:latin typeface="Myriad Pro"/>
              <a:ea typeface="+mn-ea"/>
              <a:cs typeface="+mn-cs"/>
            </a:endParaRPr>
          </a:p>
        </p:txBody>
      </p:sp>
      <p:sp>
        <p:nvSpPr>
          <p:cNvPr id="7" name="Text Placeholder 6"/>
          <p:cNvSpPr>
            <a:spLocks noGrp="1"/>
          </p:cNvSpPr>
          <p:nvPr>
            <p:ph type="body" idx="1"/>
          </p:nvPr>
        </p:nvSpPr>
        <p:spPr/>
        <p:txBody>
          <a:bodyPr/>
          <a:lstStyle/>
          <a:p>
            <a:r>
              <a:rPr lang="de-DE" dirty="0" smtClean="0"/>
              <a:t>RPNN for 3D Printing</a:t>
            </a:r>
            <a:endParaRPr lang="en-US" dirty="0"/>
          </a:p>
        </p:txBody>
      </p:sp>
      <p:sp>
        <p:nvSpPr>
          <p:cNvPr id="6" name="Title 5"/>
          <p:cNvSpPr>
            <a:spLocks noGrp="1"/>
          </p:cNvSpPr>
          <p:nvPr>
            <p:ph type="title"/>
          </p:nvPr>
        </p:nvSpPr>
        <p:spPr/>
        <p:txBody>
          <a:bodyPr/>
          <a:lstStyle/>
          <a:p>
            <a:r>
              <a:rPr lang="de-DE" dirty="0" smtClean="0"/>
              <a:t>Our Method</a:t>
            </a:r>
            <a:endParaRPr lang="en-US" dirty="0"/>
          </a:p>
        </p:txBody>
      </p:sp>
    </p:spTree>
    <p:extLst>
      <p:ext uri="{BB962C8B-B14F-4D97-AF65-F5344CB8AC3E}">
        <p14:creationId xmlns:p14="http://schemas.microsoft.com/office/powerpoint/2010/main" val="456105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Custom CGG">
      <a:dk1>
        <a:sysClr val="windowText" lastClr="000000"/>
      </a:dk1>
      <a:lt1>
        <a:sysClr val="window" lastClr="FFFFFF"/>
      </a:lt1>
      <a:dk2>
        <a:srgbClr val="444141"/>
      </a:dk2>
      <a:lt2>
        <a:srgbClr val="E7E6E6"/>
      </a:lt2>
      <a:accent1>
        <a:srgbClr val="671F72"/>
      </a:accent1>
      <a:accent2>
        <a:srgbClr val="EB6B18"/>
      </a:accent2>
      <a:accent3>
        <a:srgbClr val="C81647"/>
      </a:accent3>
      <a:accent4>
        <a:srgbClr val="FFC000"/>
      </a:accent4>
      <a:accent5>
        <a:srgbClr val="5B9BD5"/>
      </a:accent5>
      <a:accent6>
        <a:srgbClr val="70AD47"/>
      </a:accent6>
      <a:hlink>
        <a:srgbClr val="0563C1"/>
      </a:hlink>
      <a:folHlink>
        <a:srgbClr val="954F72"/>
      </a:folHlink>
    </a:clrScheme>
    <a:fontScheme name="Custom CGG">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28587</TotalTime>
  <Words>4076</Words>
  <Application>Microsoft Office PowerPoint</Application>
  <PresentationFormat>Widescreen</PresentationFormat>
  <Paragraphs>385</Paragraphs>
  <Slides>24</Slides>
  <Notes>24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Corbel</vt:lpstr>
      <vt:lpstr>Cambria Math</vt:lpstr>
      <vt:lpstr>Verdana</vt:lpstr>
      <vt:lpstr>Myriad Pro</vt:lpstr>
      <vt:lpstr>Lato</vt:lpstr>
      <vt:lpstr>Calibri</vt:lpstr>
      <vt:lpstr>1_Office Theme</vt:lpstr>
      <vt:lpstr>Neural Acceleration of Scattering-Aware Color 3D Printing </vt:lpstr>
      <vt:lpstr>Color 3D Printing Introduction</vt:lpstr>
      <vt:lpstr>Scattering-Aware Color 3D Printing</vt:lpstr>
      <vt:lpstr>Neural Acceleration of Scattering-Aware Color 3D Printing </vt:lpstr>
      <vt:lpstr>Volume Rendering</vt:lpstr>
      <vt:lpstr>Deep Learning in Volume Rendering</vt:lpstr>
      <vt:lpstr>Prior Work: Cloud Rendering with RPNNs [KMM*17]</vt:lpstr>
      <vt:lpstr>Prior Work: RPNN Architecture [KMM*17]</vt:lpstr>
      <vt:lpstr>Our Method</vt:lpstr>
      <vt:lpstr>Overview</vt:lpstr>
      <vt:lpstr>Our Training Dataset</vt:lpstr>
      <vt:lpstr>Our Stencil Extraction</vt:lpstr>
      <vt:lpstr>Our Network Architecture – Weight Sharing 1</vt:lpstr>
      <vt:lpstr>Our Network Architecture – Weight Sharing 2</vt:lpstr>
      <vt:lpstr>Results</vt:lpstr>
      <vt:lpstr>Comparison Setup</vt:lpstr>
      <vt:lpstr>Single Forward Predictions</vt:lpstr>
      <vt:lpstr>Repeated Predictions for Refinement</vt:lpstr>
      <vt:lpstr>3D Printed Results</vt:lpstr>
      <vt:lpstr>Generalization Over Density Values</vt:lpstr>
      <vt:lpstr>Spectral Predictions</vt:lpstr>
      <vt:lpstr>Limitations &amp; Future Work</vt:lpstr>
      <vt:lpstr>Conclusion</vt:lpstr>
      <vt:lpstr>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Tobias Rittig</dc:creator>
  <cp:lastModifiedBy>Tobias Rittig</cp:lastModifiedBy>
  <cp:revision>300</cp:revision>
  <dcterms:created xsi:type="dcterms:W3CDTF">2019-11-13T11:03:59Z</dcterms:created>
  <dcterms:modified xsi:type="dcterms:W3CDTF">2021-05-11T17:43:31Z</dcterms:modified>
</cp:coreProperties>
</file>