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78" r:id="rId5"/>
    <p:sldId id="280" r:id="rId6"/>
    <p:sldId id="273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81" r:id="rId22"/>
    <p:sldId id="274" r:id="rId23"/>
    <p:sldId id="275" r:id="rId24"/>
    <p:sldId id="277" r:id="rId25"/>
    <p:sldId id="27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3D4E7-CC14-4563-BA80-35A1FA53D9DF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289A1-A4C7-47BE-B124-9E284E5594C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lectures.net/amlcf09_london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lectures.net/amlcf09_london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lectures.net/amlcf09_london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lectures.net/amlcf09_londo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Machine Learning in Finance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ISB presentation</a:t>
            </a:r>
          </a:p>
          <a:p>
            <a:r>
              <a:rPr lang="en-GB" dirty="0" smtClean="0"/>
              <a:t>Claudio </a:t>
            </a:r>
            <a:r>
              <a:rPr lang="en-GB" dirty="0" err="1" smtClean="0"/>
              <a:t>Moni</a:t>
            </a:r>
            <a:endParaRPr lang="en-GB" dirty="0" smtClean="0"/>
          </a:p>
          <a:p>
            <a:r>
              <a:rPr lang="en-GB" dirty="0" smtClean="0"/>
              <a:t>25/03/2010</a:t>
            </a:r>
          </a:p>
          <a:p>
            <a:endParaRPr lang="en-GB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Main applications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6309"/>
            <a:ext cx="8229600" cy="4525963"/>
          </a:xfrm>
        </p:spPr>
        <p:txBody>
          <a:bodyPr/>
          <a:lstStyle/>
          <a:p>
            <a:r>
              <a:rPr lang="en-GB" dirty="0" smtClean="0">
                <a:solidFill>
                  <a:schemeClr val="accent1"/>
                </a:solidFill>
              </a:rPr>
              <a:t>Forecasting</a:t>
            </a:r>
            <a:r>
              <a:rPr lang="en-GB" dirty="0" smtClean="0"/>
              <a:t> </a:t>
            </a:r>
            <a:r>
              <a:rPr lang="en-GB" dirty="0" smtClean="0"/>
              <a:t>financial time series to identify trading opportunities.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chemeClr val="accent1"/>
                </a:solidFill>
              </a:rPr>
              <a:t>Estimating assets distributions</a:t>
            </a:r>
            <a:r>
              <a:rPr lang="en-GB" dirty="0" smtClean="0"/>
              <a:t>, for trading and risk-management.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chemeClr val="accent1"/>
                </a:solidFill>
              </a:rPr>
              <a:t>Derivatives pricing (small)</a:t>
            </a:r>
            <a:endParaRPr lang="en-GB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1"/>
                </a:solidFill>
              </a:rPr>
              <a:t>Forecasting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911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Difficult!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High level of noise </a:t>
            </a:r>
            <a:r>
              <a:rPr lang="en-GB" dirty="0" smtClean="0"/>
              <a:t>in financial time series.</a:t>
            </a:r>
          </a:p>
          <a:p>
            <a:r>
              <a:rPr lang="en-GB" dirty="0" smtClean="0"/>
              <a:t>Suppose we want to estimate the equity market (annualised) return, which is of the order of 5%, with a </a:t>
            </a:r>
            <a:r>
              <a:rPr lang="en-GB" dirty="0" smtClean="0"/>
              <a:t>+-5</a:t>
            </a:r>
            <a:r>
              <a:rPr lang="en-GB" dirty="0" smtClean="0"/>
              <a:t>% </a:t>
            </a:r>
            <a:r>
              <a:rPr lang="en-GB" dirty="0" smtClean="0"/>
              <a:t>confidence interval. How </a:t>
            </a:r>
            <a:r>
              <a:rPr lang="en-GB" dirty="0" smtClean="0"/>
              <a:t>many years of daily data do we </a:t>
            </a:r>
            <a:r>
              <a:rPr lang="en-GB" dirty="0" smtClean="0"/>
              <a:t>need, assuming historical </a:t>
            </a:r>
            <a:r>
              <a:rPr lang="en-GB" dirty="0" smtClean="0"/>
              <a:t>volatility is 20</a:t>
            </a:r>
            <a:r>
              <a:rPr lang="en-GB" dirty="0" smtClean="0"/>
              <a:t>%? </a:t>
            </a:r>
            <a:r>
              <a:rPr lang="en-GB" dirty="0" smtClean="0">
                <a:solidFill>
                  <a:schemeClr val="bg1"/>
                </a:solidFill>
              </a:rPr>
              <a:t>64 </a:t>
            </a:r>
            <a:r>
              <a:rPr lang="en-GB" dirty="0" smtClean="0">
                <a:solidFill>
                  <a:schemeClr val="bg1"/>
                </a:solidFill>
              </a:rPr>
              <a:t>years!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Situation improves at high frequencies, as more data are available.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1"/>
                </a:solidFill>
              </a:rPr>
              <a:t>Forecasting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911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Difficult!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High level of noise </a:t>
            </a:r>
            <a:r>
              <a:rPr lang="en-GB" dirty="0" smtClean="0"/>
              <a:t>in financial time series.</a:t>
            </a:r>
          </a:p>
          <a:p>
            <a:r>
              <a:rPr lang="en-GB" dirty="0" smtClean="0"/>
              <a:t>Suppose we want to estimate the equity market (annualised) return, which is of the order of 5%, with a </a:t>
            </a:r>
            <a:r>
              <a:rPr lang="en-GB" dirty="0" smtClean="0"/>
              <a:t>+-</a:t>
            </a:r>
            <a:r>
              <a:rPr lang="en-GB" dirty="0" smtClean="0"/>
              <a:t>5</a:t>
            </a:r>
            <a:r>
              <a:rPr lang="en-GB" dirty="0" smtClean="0"/>
              <a:t>% </a:t>
            </a:r>
            <a:r>
              <a:rPr lang="en-GB" dirty="0" smtClean="0"/>
              <a:t>confidence interval. How </a:t>
            </a:r>
            <a:r>
              <a:rPr lang="en-GB" dirty="0" smtClean="0"/>
              <a:t>many years of daily data do we </a:t>
            </a:r>
            <a:r>
              <a:rPr lang="en-GB" dirty="0" smtClean="0"/>
              <a:t>need, assuming historical </a:t>
            </a:r>
            <a:r>
              <a:rPr lang="en-GB" dirty="0" smtClean="0"/>
              <a:t>volatility is 20</a:t>
            </a:r>
            <a:r>
              <a:rPr lang="en-GB" dirty="0" smtClean="0"/>
              <a:t>%? </a:t>
            </a:r>
            <a:r>
              <a:rPr lang="en-GB" dirty="0" smtClean="0">
                <a:solidFill>
                  <a:srgbClr val="FF0000"/>
                </a:solidFill>
              </a:rPr>
              <a:t>64 years!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Situation improves at high frequencies, as more data are available.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1"/>
                </a:solidFill>
              </a:rPr>
              <a:t>Forecasting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911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Difficult!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High level of noise </a:t>
            </a:r>
            <a:r>
              <a:rPr lang="en-GB" dirty="0" smtClean="0"/>
              <a:t>in financial time series.</a:t>
            </a:r>
          </a:p>
          <a:p>
            <a:r>
              <a:rPr lang="en-GB" dirty="0" smtClean="0"/>
              <a:t>Suppose we want to estimate the equity market (annualised) return, which is of the order of 5%, with a </a:t>
            </a:r>
            <a:r>
              <a:rPr lang="en-GB" dirty="0" smtClean="0"/>
              <a:t>+-5</a:t>
            </a:r>
            <a:r>
              <a:rPr lang="en-GB" dirty="0" smtClean="0"/>
              <a:t>% </a:t>
            </a:r>
            <a:r>
              <a:rPr lang="en-GB" dirty="0" smtClean="0"/>
              <a:t>confidence interval. How </a:t>
            </a:r>
            <a:r>
              <a:rPr lang="en-GB" dirty="0" smtClean="0"/>
              <a:t>many years of daily data do we </a:t>
            </a:r>
            <a:r>
              <a:rPr lang="en-GB" dirty="0" smtClean="0"/>
              <a:t>need, assuming historical </a:t>
            </a:r>
            <a:r>
              <a:rPr lang="en-GB" dirty="0" smtClean="0"/>
              <a:t>volatility is 20</a:t>
            </a:r>
            <a:r>
              <a:rPr lang="en-GB" dirty="0" smtClean="0"/>
              <a:t>%? </a:t>
            </a:r>
            <a:r>
              <a:rPr lang="en-GB" dirty="0" smtClean="0">
                <a:solidFill>
                  <a:srgbClr val="FF0000"/>
                </a:solidFill>
              </a:rPr>
              <a:t>64 </a:t>
            </a:r>
            <a:r>
              <a:rPr lang="en-GB" dirty="0" smtClean="0">
                <a:solidFill>
                  <a:srgbClr val="FF0000"/>
                </a:solidFill>
              </a:rPr>
              <a:t>years!</a:t>
            </a:r>
          </a:p>
          <a:p>
            <a:r>
              <a:rPr lang="en-GB" dirty="0" smtClean="0"/>
              <a:t>Situation improves at high frequencies, as more data are available.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Forecasting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9119"/>
            <a:ext cx="8229600" cy="4525963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Financial time series are non-stationary</a:t>
            </a:r>
            <a:r>
              <a:rPr lang="en-GB" dirty="0" smtClean="0"/>
              <a:t>.</a:t>
            </a:r>
          </a:p>
          <a:p>
            <a:r>
              <a:rPr lang="en-GB" dirty="0" smtClean="0"/>
              <a:t>Business cycles.</a:t>
            </a:r>
          </a:p>
          <a:p>
            <a:r>
              <a:rPr lang="en-GB" dirty="0" smtClean="0"/>
              <a:t>Small </a:t>
            </a:r>
            <a:r>
              <a:rPr lang="en-GB" dirty="0" err="1" smtClean="0"/>
              <a:t>disjuncts</a:t>
            </a:r>
            <a:r>
              <a:rPr lang="en-GB" dirty="0" smtClean="0"/>
              <a:t> alternative.</a:t>
            </a:r>
          </a:p>
          <a:p>
            <a:endParaRPr lang="en-GB" dirty="0" smtClean="0"/>
          </a:p>
          <a:p>
            <a:r>
              <a:rPr lang="en-GB" dirty="0" smtClean="0"/>
              <a:t>We can try to</a:t>
            </a:r>
            <a:r>
              <a:rPr lang="en-GB" dirty="0" smtClean="0">
                <a:solidFill>
                  <a:schemeClr val="tx2"/>
                </a:solidFill>
              </a:rPr>
              <a:t> forecast an asset in isolation or a set of interrelated </a:t>
            </a:r>
            <a:r>
              <a:rPr lang="en-GB" dirty="0" smtClean="0">
                <a:solidFill>
                  <a:schemeClr val="tx2"/>
                </a:solidFill>
              </a:rPr>
              <a:t>assets all.</a:t>
            </a:r>
            <a:endParaRPr lang="en-GB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Regression vs. Classification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Financial forecasting is (usually) a regression problem</a:t>
            </a:r>
            <a:r>
              <a:rPr lang="en-GB" dirty="0" smtClean="0"/>
              <a:t>.</a:t>
            </a:r>
          </a:p>
          <a:p>
            <a:r>
              <a:rPr lang="en-GB" dirty="0" smtClean="0"/>
              <a:t>It is not enough to know that the expected return from a financial bet is positive to decide to make it and to decide how much to bet.</a:t>
            </a:r>
          </a:p>
          <a:p>
            <a:r>
              <a:rPr lang="en-GB" dirty="0" smtClean="0"/>
              <a:t>It makes financial sense to invest more in the most profitable opportunities (see Kelly criterion)</a:t>
            </a:r>
          </a:p>
          <a:p>
            <a:r>
              <a:rPr lang="en-GB" dirty="0" smtClean="0"/>
              <a:t>This applies to a single strategy across time, or when the strategy is part of a portfolio.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Technical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Set of standard trading rules, mainly based on graphical patterns.</a:t>
            </a:r>
          </a:p>
          <a:p>
            <a:r>
              <a:rPr lang="en-GB" dirty="0" smtClean="0"/>
              <a:t>No theoretical justification.</a:t>
            </a:r>
          </a:p>
          <a:p>
            <a:r>
              <a:rPr lang="en-GB" dirty="0" smtClean="0"/>
              <a:t>Usually not thoroughly back-tested.</a:t>
            </a:r>
          </a:p>
          <a:p>
            <a:r>
              <a:rPr lang="en-GB" dirty="0" smtClean="0"/>
              <a:t>Can become self-fulfilling prophecies.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TA rules are often used as building blocks for Machine Learning systems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5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200" dirty="0" smtClean="0"/>
              <a:t>TA Example: 2 crossing moving averages signalling the beginning of a trend.</a:t>
            </a:r>
            <a:endParaRPr lang="en-GB" sz="3200" dirty="0"/>
          </a:p>
        </p:txBody>
      </p:sp>
      <p:pic>
        <p:nvPicPr>
          <p:cNvPr id="4" name="Content Placeholder 3" descr="movingAver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571612"/>
            <a:ext cx="7643834" cy="47813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Empirical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Instead of estimating the dynamics of the underlying processes and then construct strategies exploiting these dynamics, </a:t>
            </a:r>
            <a:r>
              <a:rPr lang="en-GB" dirty="0" smtClean="0">
                <a:solidFill>
                  <a:schemeClr val="tx2"/>
                </a:solidFill>
              </a:rPr>
              <a:t>estimate the trading strategies directly</a:t>
            </a:r>
            <a:r>
              <a:rPr lang="en-GB" dirty="0" smtClean="0"/>
              <a:t>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Metric: trading performance</a:t>
            </a:r>
            <a:r>
              <a:rPr lang="en-GB" dirty="0" smtClean="0"/>
              <a:t>, usually measured by the Sharpe ratio = mean/</a:t>
            </a:r>
            <a:r>
              <a:rPr lang="en-GB" dirty="0" err="1" smtClean="0"/>
              <a:t>stdev</a:t>
            </a:r>
            <a:r>
              <a:rPr lang="en-GB" dirty="0" smtClean="0"/>
              <a:t>.</a:t>
            </a:r>
          </a:p>
          <a:p>
            <a:r>
              <a:rPr lang="en-GB" dirty="0" smtClean="0"/>
              <a:t>Robust with respect to process </a:t>
            </a:r>
            <a:r>
              <a:rPr lang="en-GB" dirty="0" err="1" smtClean="0"/>
              <a:t>mis</a:t>
            </a:r>
            <a:r>
              <a:rPr lang="en-GB" dirty="0" smtClean="0"/>
              <a:t>-specification.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Quantization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25963"/>
          </a:xfrm>
        </p:spPr>
        <p:txBody>
          <a:bodyPr/>
          <a:lstStyle/>
          <a:p>
            <a:r>
              <a:rPr lang="en-GB" dirty="0" smtClean="0"/>
              <a:t>Often useful to </a:t>
            </a:r>
            <a:r>
              <a:rPr lang="en-GB" dirty="0" smtClean="0">
                <a:solidFill>
                  <a:schemeClr val="tx2"/>
                </a:solidFill>
              </a:rPr>
              <a:t>turn a continuous process into a discrete one</a:t>
            </a:r>
            <a:r>
              <a:rPr lang="en-GB" dirty="0" smtClean="0"/>
              <a:t>.</a:t>
            </a:r>
          </a:p>
          <a:p>
            <a:r>
              <a:rPr lang="en-GB" dirty="0" smtClean="0"/>
              <a:t>Subdivide R into a set of intervals, user defined or obtained by clustering.</a:t>
            </a:r>
          </a:p>
          <a:p>
            <a:r>
              <a:rPr lang="en-GB" dirty="0" smtClean="0"/>
              <a:t>Limit case for returns: {Ret&lt;0, Ret&gt;=0}.</a:t>
            </a:r>
          </a:p>
          <a:p>
            <a:r>
              <a:rPr lang="en-GB" dirty="0" smtClean="0"/>
              <a:t>Reduces noise but throws away information.</a:t>
            </a:r>
          </a:p>
          <a:p>
            <a:r>
              <a:rPr lang="en-GB" dirty="0" smtClean="0"/>
              <a:t>Allows Markov chains models to be used.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Markov Chain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Markov chain of order L: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Probabilities can be estimated from historical frequencies: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If L is large, the historical probabilities could be smoothed by K-NN or other methods.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57224" y="2214554"/>
          <a:ext cx="6553497" cy="500066"/>
        </p:xfrm>
        <a:graphic>
          <a:graphicData uri="http://schemas.openxmlformats.org/presentationml/2006/ole">
            <p:oleObj spid="_x0000_s1026" name="Equation" r:id="rId3" imgW="3162240" imgH="241200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77635" y="3786190"/>
          <a:ext cx="7909207" cy="1071570"/>
        </p:xfrm>
        <a:graphic>
          <a:graphicData uri="http://schemas.openxmlformats.org/presentationml/2006/ole">
            <p:oleObj spid="_x0000_s1027" name="Equation" r:id="rId4" imgW="3936960" imgH="5331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Evolutionary approaches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empirical strategy selection can be very naturally generated through evolution.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Fitness</a:t>
            </a:r>
            <a:r>
              <a:rPr lang="en-GB" dirty="0" smtClean="0"/>
              <a:t>: trading performance.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Mutation</a:t>
            </a:r>
            <a:r>
              <a:rPr lang="en-GB" dirty="0" smtClean="0"/>
              <a:t>: small parameter changes.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Crossover</a:t>
            </a:r>
            <a:r>
              <a:rPr lang="en-GB" dirty="0" smtClean="0"/>
              <a:t>: combination of parts of different strategies. For example</a:t>
            </a:r>
          </a:p>
          <a:p>
            <a:pPr>
              <a:buNone/>
            </a:pPr>
            <a:r>
              <a:rPr lang="en-GB" dirty="0" smtClean="0"/>
              <a:t> 		(S1,S2) = [A*and(B,C), D*and(E,F)] -&gt; </a:t>
            </a:r>
          </a:p>
          <a:p>
            <a:pPr>
              <a:buNone/>
            </a:pPr>
            <a:r>
              <a:rPr lang="en-GB" dirty="0" smtClean="0"/>
              <a:t>		(S3,S4) = [A*and(B,F), D*and(E,C)].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Neural Networks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9119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Non-linear regression.</a:t>
            </a:r>
          </a:p>
          <a:p>
            <a:r>
              <a:rPr lang="en-GB" dirty="0" smtClean="0"/>
              <a:t>The independent variables can be given by the underlying process (e.g. daily returns), or more commonly by a set of trading signals generated by user defined trading rules.</a:t>
            </a:r>
          </a:p>
          <a:p>
            <a:r>
              <a:rPr lang="en-GB" dirty="0" smtClean="0"/>
              <a:t>Has been found to generate positive trading results, although </a:t>
            </a:r>
            <a:r>
              <a:rPr lang="en-GB" dirty="0" smtClean="0">
                <a:solidFill>
                  <a:schemeClr val="tx2"/>
                </a:solidFill>
              </a:rPr>
              <a:t>not necessarily better than </a:t>
            </a:r>
            <a:r>
              <a:rPr lang="en-GB" dirty="0" smtClean="0"/>
              <a:t>those obtained by using </a:t>
            </a:r>
            <a:r>
              <a:rPr lang="en-GB" dirty="0" smtClean="0">
                <a:solidFill>
                  <a:schemeClr val="tx2"/>
                </a:solidFill>
              </a:rPr>
              <a:t>simpler models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News mining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News are part of the information available to human traders. </a:t>
            </a:r>
          </a:p>
          <a:p>
            <a:r>
              <a:rPr lang="en-GB" dirty="0" smtClean="0"/>
              <a:t>Machines need to be able to use this source of information too.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Natural Language Processing</a:t>
            </a:r>
            <a:r>
              <a:rPr lang="en-GB" dirty="0" smtClean="0"/>
              <a:t>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News classification, Bag of </a:t>
            </a:r>
            <a:r>
              <a:rPr lang="en-GB" dirty="0" smtClean="0">
                <a:solidFill>
                  <a:schemeClr val="tx2"/>
                </a:solidFill>
              </a:rPr>
              <a:t>words, </a:t>
            </a:r>
            <a:r>
              <a:rPr lang="en-GB" dirty="0" smtClean="0">
                <a:solidFill>
                  <a:schemeClr val="tx2"/>
                </a:solidFill>
              </a:rPr>
              <a:t>SVM</a:t>
            </a:r>
            <a:r>
              <a:rPr lang="en-GB" dirty="0" smtClean="0"/>
              <a:t>.</a:t>
            </a:r>
          </a:p>
          <a:p>
            <a:r>
              <a:rPr lang="en-GB" dirty="0" smtClean="0"/>
              <a:t>Useful to human traders too, to filter incoming news by relevance.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Reinforcement Learning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Can be used for game-theoretic problems.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Optimal trade execution</a:t>
            </a:r>
            <a:r>
              <a:rPr lang="en-GB" dirty="0" smtClean="0"/>
              <a:t>, to minimize market impact.</a:t>
            </a:r>
          </a:p>
          <a:p>
            <a:r>
              <a:rPr lang="en-GB" dirty="0" smtClean="0"/>
              <a:t>Often large numbers of shares need to be </a:t>
            </a:r>
            <a:r>
              <a:rPr lang="en-GB" dirty="0" smtClean="0"/>
              <a:t>bought (or sold), </a:t>
            </a:r>
            <a:r>
              <a:rPr lang="en-GB" dirty="0" smtClean="0"/>
              <a:t>and the trade has to be split in a number of smaller trades since not enough shares are for sale at a given moment in time, or not a good price. Need to hide our intentions to prevent price from rising.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accent1"/>
                </a:solidFill>
              </a:rPr>
              <a:t>Estimating assets distributions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Standard </a:t>
            </a:r>
            <a:r>
              <a:rPr lang="en-GB" dirty="0" smtClean="0"/>
              <a:t>statistical techniques.</a:t>
            </a:r>
          </a:p>
          <a:p>
            <a:endParaRPr lang="en-GB" dirty="0" smtClean="0"/>
          </a:p>
          <a:p>
            <a:r>
              <a:rPr lang="en-GB" dirty="0" smtClean="0"/>
              <a:t>Filtering.</a:t>
            </a:r>
          </a:p>
          <a:p>
            <a:endParaRPr lang="en-GB" dirty="0" smtClean="0"/>
          </a:p>
          <a:p>
            <a:r>
              <a:rPr lang="en-GB" dirty="0" smtClean="0"/>
              <a:t>Dimensionality reduction.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Filtering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Hidden variable models.</a:t>
            </a:r>
          </a:p>
          <a:p>
            <a:r>
              <a:rPr lang="en-GB" dirty="0" smtClean="0"/>
              <a:t>Example 1: </a:t>
            </a:r>
            <a:r>
              <a:rPr lang="en-GB" dirty="0" smtClean="0">
                <a:solidFill>
                  <a:schemeClr val="tx2"/>
                </a:solidFill>
              </a:rPr>
              <a:t>Stochastic volatility models</a:t>
            </a:r>
            <a:r>
              <a:rPr lang="en-GB" dirty="0" smtClean="0"/>
              <a:t>.</a:t>
            </a:r>
          </a:p>
          <a:p>
            <a:r>
              <a:rPr lang="en-GB" dirty="0" smtClean="0"/>
              <a:t>Example 2: </a:t>
            </a:r>
            <a:r>
              <a:rPr lang="en-GB" dirty="0" smtClean="0">
                <a:solidFill>
                  <a:schemeClr val="tx2"/>
                </a:solidFill>
              </a:rPr>
              <a:t>Factor models</a:t>
            </a:r>
            <a:r>
              <a:rPr lang="en-GB" dirty="0" smtClean="0"/>
              <a:t>. Some factors may not be observable or observable only at discrete times. E.g. Interest rates, inflation, GDP, ...</a:t>
            </a:r>
          </a:p>
          <a:p>
            <a:r>
              <a:rPr lang="en-GB" dirty="0" err="1" smtClean="0">
                <a:solidFill>
                  <a:schemeClr val="tx2"/>
                </a:solidFill>
              </a:rPr>
              <a:t>Kalman</a:t>
            </a:r>
            <a:r>
              <a:rPr lang="en-GB" dirty="0" smtClean="0">
                <a:solidFill>
                  <a:schemeClr val="tx2"/>
                </a:solidFill>
              </a:rPr>
              <a:t> Filter</a:t>
            </a:r>
            <a:r>
              <a:rPr lang="en-GB" dirty="0" smtClean="0"/>
              <a:t>. Extended KF, Unscented KF.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Particle Filtering</a:t>
            </a:r>
            <a:r>
              <a:rPr lang="en-GB" dirty="0" smtClean="0"/>
              <a:t>.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Dimensionality reduction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Example: Interest rate curve. </a:t>
            </a:r>
            <a:r>
              <a:rPr lang="en-GB" dirty="0" smtClean="0">
                <a:solidFill>
                  <a:schemeClr val="tx2"/>
                </a:solidFill>
              </a:rPr>
              <a:t>PCA</a:t>
            </a:r>
            <a:r>
              <a:rPr lang="en-GB" dirty="0" smtClean="0"/>
              <a:t>: 3 factors typically explain 90%-95% of the variance.</a:t>
            </a:r>
            <a:endParaRPr lang="en-GB" dirty="0"/>
          </a:p>
        </p:txBody>
      </p:sp>
      <p:pic>
        <p:nvPicPr>
          <p:cNvPr id="4" name="Picture 3" descr="IRCurv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1681" y="2643210"/>
            <a:ext cx="5343525" cy="400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1"/>
                </a:solidFill>
              </a:rPr>
              <a:t>Derivatives pricing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Small area of application for ML since here we work with risk-neutral probabilities instead of historical ones.</a:t>
            </a:r>
          </a:p>
          <a:p>
            <a:r>
              <a:rPr lang="en-GB" dirty="0" smtClean="0"/>
              <a:t>One main application: approximation of American style option by </a:t>
            </a:r>
            <a:r>
              <a:rPr lang="en-GB" dirty="0" smtClean="0"/>
              <a:t>parametric functions </a:t>
            </a:r>
            <a:r>
              <a:rPr lang="en-GB" dirty="0" smtClean="0"/>
              <a:t>of the state variables, through regression.</a:t>
            </a:r>
          </a:p>
          <a:p>
            <a:r>
              <a:rPr lang="en-GB" dirty="0" smtClean="0"/>
              <a:t>Monte Carlo simulation, </a:t>
            </a:r>
            <a:r>
              <a:rPr lang="en-GB" dirty="0" smtClean="0">
                <a:solidFill>
                  <a:schemeClr val="tx2"/>
                </a:solidFill>
              </a:rPr>
              <a:t>Local Least Squares</a:t>
            </a:r>
            <a:r>
              <a:rPr lang="en-GB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Questions?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9"/>
            <a:ext cx="8229600" cy="4643469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[AD09] </a:t>
            </a:r>
            <a:r>
              <a:rPr lang="en-GB" dirty="0" err="1" smtClean="0"/>
              <a:t>Adamu</a:t>
            </a:r>
            <a:r>
              <a:rPr lang="en-GB" dirty="0" smtClean="0"/>
              <a:t>, K. (2009) </a:t>
            </a:r>
            <a:r>
              <a:rPr lang="en-GB" i="1" dirty="0" smtClean="0"/>
              <a:t>Modelling Financial Time Series using Grammatical Evolution</a:t>
            </a:r>
            <a:r>
              <a:rPr lang="en-GB" dirty="0" smtClean="0"/>
              <a:t>. Talk given at the AMLCF 2009 conference, London. </a:t>
            </a:r>
            <a:r>
              <a:rPr lang="en-GB" dirty="0" smtClean="0">
                <a:hlinkClick r:id="rId2"/>
              </a:rPr>
              <a:t>http://videolectures.net/amlcf09_london/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 </a:t>
            </a:r>
          </a:p>
          <a:p>
            <a:r>
              <a:rPr lang="en-GB" dirty="0" smtClean="0"/>
              <a:t>[AL10] Aldridge, I. (2010) </a:t>
            </a:r>
            <a:r>
              <a:rPr lang="en-GB" i="1" dirty="0" smtClean="0"/>
              <a:t>High Frequency Trading</a:t>
            </a:r>
            <a:r>
              <a:rPr lang="en-GB" dirty="0" smtClean="0"/>
              <a:t>. John Wiley and Sons. 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r>
              <a:rPr lang="en-GB" dirty="0" smtClean="0"/>
              <a:t>[AE01] Alexander, C. (2001) </a:t>
            </a:r>
            <a:r>
              <a:rPr lang="en-GB" i="1" dirty="0" smtClean="0"/>
              <a:t>Market </a:t>
            </a:r>
            <a:r>
              <a:rPr lang="en-GB" i="1" dirty="0" smtClean="0"/>
              <a:t>Models.</a:t>
            </a:r>
            <a:r>
              <a:rPr lang="en-GB" dirty="0" smtClean="0"/>
              <a:t> </a:t>
            </a:r>
            <a:r>
              <a:rPr lang="en-GB" dirty="0" smtClean="0"/>
              <a:t>John Wiley and Sons.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r>
              <a:rPr lang="en-GB" dirty="0" smtClean="0"/>
              <a:t>[BB03] </a:t>
            </a:r>
            <a:r>
              <a:rPr lang="en-GB" dirty="0" err="1" smtClean="0"/>
              <a:t>Boguslavsky</a:t>
            </a:r>
            <a:r>
              <a:rPr lang="en-GB" dirty="0" smtClean="0"/>
              <a:t>, M. </a:t>
            </a:r>
            <a:r>
              <a:rPr lang="en-GB" dirty="0" err="1" smtClean="0"/>
              <a:t>Boguslavskaya</a:t>
            </a:r>
            <a:r>
              <a:rPr lang="en-GB" dirty="0" smtClean="0"/>
              <a:t>, E. (2003) </a:t>
            </a:r>
            <a:r>
              <a:rPr lang="en-GB" i="1" dirty="0" smtClean="0"/>
              <a:t>Optimal Arbitrage Trading</a:t>
            </a:r>
            <a:r>
              <a:rPr lang="en-GB" dirty="0" smtClean="0"/>
              <a:t>. Working paper.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r>
              <a:rPr lang="en-GB" dirty="0" smtClean="0"/>
              <a:t>[BI06] Bishop, C. (2006) </a:t>
            </a:r>
            <a:r>
              <a:rPr lang="en-GB" i="1" dirty="0" smtClean="0"/>
              <a:t>Pattern Recognition and Machine Learning</a:t>
            </a:r>
            <a:r>
              <a:rPr lang="en-GB" dirty="0" smtClean="0"/>
              <a:t>. Springer.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r>
              <a:rPr lang="en-GB" dirty="0" smtClean="0"/>
              <a:t>[CH09] Chang, E.P. (2009) </a:t>
            </a:r>
            <a:r>
              <a:rPr lang="en-GB" i="1" dirty="0" smtClean="0"/>
              <a:t>Quantitative Trading</a:t>
            </a:r>
            <a:r>
              <a:rPr lang="en-GB" dirty="0" smtClean="0"/>
              <a:t>. John Wiley and Sons.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03301"/>
            <a:ext cx="8229600" cy="5454657"/>
          </a:xfrm>
        </p:spPr>
        <p:txBody>
          <a:bodyPr>
            <a:normAutofit fontScale="77500" lnSpcReduction="20000"/>
          </a:bodyPr>
          <a:lstStyle/>
          <a:p>
            <a:r>
              <a:rPr lang="en-GB" sz="2600" dirty="0" smtClean="0"/>
              <a:t>[DH09a] </a:t>
            </a:r>
            <a:r>
              <a:rPr lang="en-GB" sz="2600" dirty="0" err="1" smtClean="0"/>
              <a:t>Dhar</a:t>
            </a:r>
            <a:r>
              <a:rPr lang="en-GB" sz="2600" dirty="0" smtClean="0"/>
              <a:t>, V. (2009) </a:t>
            </a:r>
            <a:r>
              <a:rPr lang="en-GB" sz="2600" i="1" dirty="0" smtClean="0"/>
              <a:t>Prediction in Financial Markets: The Case for Small </a:t>
            </a:r>
            <a:r>
              <a:rPr lang="en-GB" sz="2600" i="1" dirty="0" err="1" smtClean="0"/>
              <a:t>Disjuncts</a:t>
            </a:r>
            <a:r>
              <a:rPr lang="en-GB" sz="2600" dirty="0" smtClean="0"/>
              <a:t>. Working paper.</a:t>
            </a:r>
          </a:p>
          <a:p>
            <a:pPr>
              <a:buNone/>
            </a:pPr>
            <a:endParaRPr lang="en-GB" sz="2600" dirty="0" smtClean="0"/>
          </a:p>
          <a:p>
            <a:r>
              <a:rPr lang="en-GB" sz="2600" dirty="0" smtClean="0"/>
              <a:t>[DH09b] </a:t>
            </a:r>
            <a:r>
              <a:rPr lang="en-GB" sz="2600" dirty="0" err="1" smtClean="0"/>
              <a:t>Dhar</a:t>
            </a:r>
            <a:r>
              <a:rPr lang="en-GB" sz="2600" dirty="0" smtClean="0"/>
              <a:t>, V. (2009) </a:t>
            </a:r>
            <a:r>
              <a:rPr lang="en-GB" sz="2600" i="1" dirty="0" smtClean="0"/>
              <a:t>Machine Learning Predictions in Financial Markets</a:t>
            </a:r>
            <a:r>
              <a:rPr lang="en-GB" sz="2600" dirty="0" smtClean="0"/>
              <a:t>. Talk given at the AMLCF 2009 conference, London. </a:t>
            </a:r>
            <a:r>
              <a:rPr lang="en-GB" sz="2600" dirty="0" smtClean="0">
                <a:hlinkClick r:id="rId2"/>
              </a:rPr>
              <a:t>http://videolectures.net/amlcf09_london/</a:t>
            </a:r>
            <a:endParaRPr lang="en-GB" sz="2600" dirty="0" smtClean="0"/>
          </a:p>
          <a:p>
            <a:endParaRPr lang="en-GB" sz="2600" dirty="0" smtClean="0"/>
          </a:p>
          <a:p>
            <a:r>
              <a:rPr lang="en-GB" sz="2600" dirty="0" smtClean="0"/>
              <a:t>[ES03] </a:t>
            </a:r>
            <a:r>
              <a:rPr lang="en-GB" sz="2600" dirty="0" err="1" smtClean="0"/>
              <a:t>Eiben</a:t>
            </a:r>
            <a:r>
              <a:rPr lang="en-GB" sz="2600" dirty="0" smtClean="0"/>
              <a:t>, A.E. Smith, J.E. (2003) </a:t>
            </a:r>
            <a:r>
              <a:rPr lang="en-GB" sz="2600" i="1" dirty="0" smtClean="0"/>
              <a:t>Introduction to Evolutionary Computing</a:t>
            </a:r>
            <a:r>
              <a:rPr lang="en-GB" sz="2600" dirty="0" smtClean="0"/>
              <a:t>. Springer</a:t>
            </a:r>
          </a:p>
          <a:p>
            <a:pPr>
              <a:buNone/>
            </a:pPr>
            <a:r>
              <a:rPr lang="en-GB" sz="2600" dirty="0" smtClean="0"/>
              <a:t> </a:t>
            </a:r>
          </a:p>
          <a:p>
            <a:r>
              <a:rPr lang="en-GB" sz="2600" dirty="0" smtClean="0"/>
              <a:t>[FV00] </a:t>
            </a:r>
            <a:r>
              <a:rPr lang="en-GB" sz="2600" dirty="0" err="1" smtClean="0"/>
              <a:t>Franses</a:t>
            </a:r>
            <a:r>
              <a:rPr lang="en-GB" sz="2600" dirty="0" smtClean="0"/>
              <a:t>, P.H. Van </a:t>
            </a:r>
            <a:r>
              <a:rPr lang="en-GB" sz="2600" dirty="0" err="1" smtClean="0"/>
              <a:t>Dijk</a:t>
            </a:r>
            <a:r>
              <a:rPr lang="en-GB" sz="2600" dirty="0" smtClean="0"/>
              <a:t>, D. (2000) </a:t>
            </a:r>
            <a:r>
              <a:rPr lang="en-GB" sz="2600" i="1" dirty="0" smtClean="0"/>
              <a:t>Non-linear time series models in empirical finance</a:t>
            </a:r>
            <a:r>
              <a:rPr lang="en-GB" sz="2600" dirty="0" smtClean="0"/>
              <a:t>. Cambridge.</a:t>
            </a:r>
          </a:p>
          <a:p>
            <a:pPr>
              <a:buNone/>
            </a:pPr>
            <a:r>
              <a:rPr lang="en-GB" sz="2600" dirty="0" smtClean="0"/>
              <a:t> </a:t>
            </a:r>
          </a:p>
          <a:p>
            <a:r>
              <a:rPr lang="en-GB" sz="2600" dirty="0" smtClean="0"/>
              <a:t>[GI07] Gifford, B. (2007) </a:t>
            </a:r>
            <a:r>
              <a:rPr lang="en-GB" sz="2600" i="1" dirty="0" smtClean="0"/>
              <a:t>No News is Bad News</a:t>
            </a:r>
            <a:r>
              <a:rPr lang="en-GB" sz="2600" dirty="0" smtClean="0"/>
              <a:t>. The Trade, Issue 13, July-Sept.</a:t>
            </a:r>
          </a:p>
          <a:p>
            <a:pPr>
              <a:buNone/>
            </a:pPr>
            <a:r>
              <a:rPr lang="en-GB" sz="2600" dirty="0" smtClean="0"/>
              <a:t> </a:t>
            </a:r>
          </a:p>
          <a:p>
            <a:r>
              <a:rPr lang="en-GB" sz="2600" dirty="0" smtClean="0"/>
              <a:t>[HTF08] Hastie, T. </a:t>
            </a:r>
            <a:r>
              <a:rPr lang="en-GB" sz="2600" dirty="0" err="1" smtClean="0"/>
              <a:t>Tibshirani</a:t>
            </a:r>
            <a:r>
              <a:rPr lang="en-GB" sz="2600" dirty="0" smtClean="0"/>
              <a:t>, R. Friedman, J. (2008) </a:t>
            </a:r>
            <a:r>
              <a:rPr lang="en-GB" sz="2600" i="1" dirty="0" smtClean="0"/>
              <a:t>The Elements of Statistical Learning</a:t>
            </a:r>
            <a:r>
              <a:rPr lang="en-GB" sz="2600" dirty="0" smtClean="0"/>
              <a:t>. Second </a:t>
            </a:r>
            <a:r>
              <a:rPr lang="en-GB" sz="2600" dirty="0" err="1" smtClean="0"/>
              <a:t>Edition.Springer</a:t>
            </a:r>
            <a:r>
              <a:rPr lang="en-GB" sz="2600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5715040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[IV09] Ibanez, A. Velasco, C. (2009) </a:t>
            </a:r>
            <a:r>
              <a:rPr lang="en-GB" i="1" dirty="0" smtClean="0"/>
              <a:t>The Optimal Method to Price Bermudan Options by Simulation</a:t>
            </a:r>
            <a:r>
              <a:rPr lang="en-GB" dirty="0" smtClean="0"/>
              <a:t>. Working paper.</a:t>
            </a:r>
          </a:p>
          <a:p>
            <a:endParaRPr lang="en-GB" dirty="0" smtClean="0"/>
          </a:p>
          <a:p>
            <a:r>
              <a:rPr lang="en-GB" dirty="0" smtClean="0"/>
              <a:t>[JLG03] </a:t>
            </a:r>
            <a:r>
              <a:rPr lang="en-GB" dirty="0" err="1" smtClean="0"/>
              <a:t>Javaheri</a:t>
            </a:r>
            <a:r>
              <a:rPr lang="en-GB" dirty="0" smtClean="0"/>
              <a:t>, A. Laurent, D. </a:t>
            </a:r>
            <a:r>
              <a:rPr lang="en-GB" dirty="0" err="1" smtClean="0"/>
              <a:t>Galli</a:t>
            </a:r>
            <a:r>
              <a:rPr lang="en-GB" dirty="0" smtClean="0"/>
              <a:t>, A. (2003) </a:t>
            </a:r>
            <a:r>
              <a:rPr lang="en-GB" i="1" dirty="0" smtClean="0"/>
              <a:t>Filtering in Finance</a:t>
            </a:r>
            <a:r>
              <a:rPr lang="en-GB" dirty="0" smtClean="0"/>
              <a:t>. </a:t>
            </a:r>
            <a:r>
              <a:rPr lang="en-GB" dirty="0" err="1" smtClean="0"/>
              <a:t>Willmot</a:t>
            </a:r>
            <a:r>
              <a:rPr lang="en-GB" dirty="0" smtClean="0"/>
              <a:t> Magazine (</a:t>
            </a:r>
            <a:r>
              <a:rPr lang="en-GB" dirty="0" err="1" smtClean="0"/>
              <a:t>Vol</a:t>
            </a:r>
            <a:r>
              <a:rPr lang="en-GB" dirty="0" smtClean="0"/>
              <a:t> 5).</a:t>
            </a:r>
          </a:p>
          <a:p>
            <a:endParaRPr lang="en-GB" dirty="0" smtClean="0"/>
          </a:p>
          <a:p>
            <a:r>
              <a:rPr lang="en-GB" dirty="0" smtClean="0"/>
              <a:t>[KA98] Kaufman, P. (1998) </a:t>
            </a:r>
            <a:r>
              <a:rPr lang="en-GB" i="1" dirty="0" smtClean="0"/>
              <a:t>Trading Systems and Methods</a:t>
            </a:r>
            <a:r>
              <a:rPr lang="en-GB" dirty="0" smtClean="0"/>
              <a:t>. John Wiley and Sons.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[LS01] </a:t>
            </a:r>
            <a:r>
              <a:rPr lang="en-GB" dirty="0" err="1" smtClean="0"/>
              <a:t>Longstaff</a:t>
            </a:r>
            <a:r>
              <a:rPr lang="en-GB" dirty="0" smtClean="0"/>
              <a:t>, F.A. Schwartz E.S. (2001) </a:t>
            </a:r>
            <a:r>
              <a:rPr lang="en-GB" i="1" dirty="0" smtClean="0"/>
              <a:t>Valuing American Options by Simulation: a Simple Least Squares Approach</a:t>
            </a:r>
            <a:r>
              <a:rPr lang="en-GB" dirty="0" smtClean="0"/>
              <a:t>. Review of Financial Studies.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r>
              <a:rPr lang="en-GB" dirty="0" smtClean="0"/>
              <a:t>[LU09] </a:t>
            </a:r>
            <a:r>
              <a:rPr lang="en-GB" dirty="0" err="1" smtClean="0"/>
              <a:t>Luss</a:t>
            </a:r>
            <a:r>
              <a:rPr lang="en-GB" dirty="0" smtClean="0"/>
              <a:t>, R. (2009) </a:t>
            </a:r>
            <a:r>
              <a:rPr lang="en-GB" i="1" dirty="0" smtClean="0"/>
              <a:t>Predicting Abnormal Returns from News using Text Classification</a:t>
            </a:r>
            <a:r>
              <a:rPr lang="en-GB" dirty="0" smtClean="0"/>
              <a:t>. Talk given at the AMLCF 2009 conference, London.</a:t>
            </a:r>
          </a:p>
          <a:p>
            <a:pPr>
              <a:buNone/>
            </a:pPr>
            <a:r>
              <a:rPr lang="en-GB" dirty="0" smtClean="0"/>
              <a:t>	</a:t>
            </a:r>
            <a:r>
              <a:rPr lang="en-GB" dirty="0" smtClean="0">
                <a:hlinkClick r:id="rId2"/>
              </a:rPr>
              <a:t> http://videolectures.net/amlcf09_london/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[MA09] Mahler, N. (2009) </a:t>
            </a:r>
            <a:r>
              <a:rPr lang="en-GB" i="1" dirty="0" smtClean="0"/>
              <a:t>Modelling S&amp;P 500 Index using the </a:t>
            </a:r>
            <a:r>
              <a:rPr lang="en-GB" i="1" dirty="0" err="1" smtClean="0"/>
              <a:t>Kalman</a:t>
            </a:r>
            <a:r>
              <a:rPr lang="en-GB" i="1" dirty="0" smtClean="0"/>
              <a:t> Filter and the </a:t>
            </a:r>
            <a:r>
              <a:rPr lang="en-GB" i="1" dirty="0" err="1" smtClean="0"/>
              <a:t>LagLasso</a:t>
            </a:r>
            <a:r>
              <a:rPr lang="en-GB" dirty="0" smtClean="0"/>
              <a:t>. Talk given at the AMLCF 2009 conference, London. </a:t>
            </a:r>
            <a:r>
              <a:rPr lang="en-GB" dirty="0" smtClean="0">
                <a:hlinkClick r:id="rId2"/>
              </a:rPr>
              <a:t>http://videolectures.net/amlcf09_london/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8987"/>
            <a:ext cx="8229600" cy="5097467"/>
          </a:xfrm>
        </p:spPr>
        <p:txBody>
          <a:bodyPr>
            <a:noAutofit/>
          </a:bodyPr>
          <a:lstStyle/>
          <a:p>
            <a:r>
              <a:rPr lang="en-GB" sz="2000" dirty="0" smtClean="0"/>
              <a:t>[NFK06] </a:t>
            </a:r>
            <a:r>
              <a:rPr lang="en-GB" sz="2000" dirty="0" err="1" smtClean="0"/>
              <a:t>Nevmyvaka</a:t>
            </a:r>
            <a:r>
              <a:rPr lang="en-GB" sz="2000" dirty="0" smtClean="0"/>
              <a:t>, Y. </a:t>
            </a:r>
            <a:r>
              <a:rPr lang="en-GB" sz="2000" dirty="0" err="1" smtClean="0"/>
              <a:t>Feng</a:t>
            </a:r>
            <a:r>
              <a:rPr lang="en-GB" sz="2000" dirty="0" smtClean="0"/>
              <a:t>, Y. Kearns, M. (2006) </a:t>
            </a:r>
            <a:r>
              <a:rPr lang="en-GB" sz="2000" i="1" dirty="0" smtClean="0"/>
              <a:t>Reinforcement Learning for Optimized Trade Execution</a:t>
            </a:r>
            <a:r>
              <a:rPr lang="en-GB" sz="2000" dirty="0" smtClean="0"/>
              <a:t>. ICML.</a:t>
            </a:r>
          </a:p>
          <a:p>
            <a:endParaRPr lang="en-GB" sz="2000" dirty="0" smtClean="0"/>
          </a:p>
          <a:p>
            <a:r>
              <a:rPr lang="en-GB" sz="2000" dirty="0" smtClean="0"/>
              <a:t>[RA09] </a:t>
            </a:r>
            <a:r>
              <a:rPr lang="en-GB" sz="2000" dirty="0" err="1" smtClean="0"/>
              <a:t>Ramamoorthy</a:t>
            </a:r>
            <a:r>
              <a:rPr lang="en-GB" sz="2000" dirty="0" smtClean="0"/>
              <a:t>, S. (2009) </a:t>
            </a:r>
            <a:r>
              <a:rPr lang="en-GB" sz="2000" i="1" dirty="0" smtClean="0"/>
              <a:t>Multi-Strategy Trading Utilizing Market Regimes</a:t>
            </a:r>
            <a:r>
              <a:rPr lang="en-GB" sz="2000" dirty="0" smtClean="0"/>
              <a:t>. Talk given at the AMLCF 2009 conference, London. </a:t>
            </a:r>
            <a:r>
              <a:rPr lang="en-GB" sz="2000" dirty="0" smtClean="0">
                <a:hlinkClick r:id="rId2"/>
              </a:rPr>
              <a:t>http://videolectures.net/amlcf09_london/</a:t>
            </a: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 </a:t>
            </a:r>
          </a:p>
          <a:p>
            <a:r>
              <a:rPr lang="en-GB" sz="2000" dirty="0" smtClean="0"/>
              <a:t>[TSD01a] </a:t>
            </a:r>
            <a:r>
              <a:rPr lang="en-GB" sz="2000" dirty="0" err="1" smtClean="0"/>
              <a:t>Tino</a:t>
            </a:r>
            <a:r>
              <a:rPr lang="en-GB" sz="2000" dirty="0" smtClean="0"/>
              <a:t>, P. </a:t>
            </a:r>
            <a:r>
              <a:rPr lang="en-GB" sz="2000" dirty="0" err="1" smtClean="0"/>
              <a:t>Schittenkopf</a:t>
            </a:r>
            <a:r>
              <a:rPr lang="en-GB" sz="2000" dirty="0" smtClean="0"/>
              <a:t>, C., </a:t>
            </a:r>
            <a:r>
              <a:rPr lang="en-GB" sz="2000" dirty="0" err="1" smtClean="0"/>
              <a:t>Dorffner</a:t>
            </a:r>
            <a:r>
              <a:rPr lang="en-GB" sz="2000" dirty="0" smtClean="0"/>
              <a:t>, G. (2001) </a:t>
            </a:r>
            <a:r>
              <a:rPr lang="en-GB" sz="2000" i="1" dirty="0" smtClean="0"/>
              <a:t>Volatility trading via Temporal Pattern Recognition in Quantized Financial Time Series</a:t>
            </a:r>
            <a:r>
              <a:rPr lang="en-GB" sz="2000" dirty="0" smtClean="0"/>
              <a:t>. Pattern Analysis and Applications, 4(4).</a:t>
            </a:r>
          </a:p>
          <a:p>
            <a:pPr>
              <a:buNone/>
            </a:pPr>
            <a:endParaRPr lang="en-GB" sz="2000" dirty="0" smtClean="0"/>
          </a:p>
          <a:p>
            <a:r>
              <a:rPr lang="en-GB" sz="2000" dirty="0" smtClean="0"/>
              <a:t>[TSD01b] </a:t>
            </a:r>
            <a:r>
              <a:rPr lang="en-GB" sz="2000" dirty="0" err="1" smtClean="0"/>
              <a:t>Tino</a:t>
            </a:r>
            <a:r>
              <a:rPr lang="en-GB" sz="2000" dirty="0" smtClean="0"/>
              <a:t>, P. </a:t>
            </a:r>
            <a:r>
              <a:rPr lang="en-GB" sz="2000" dirty="0" err="1" smtClean="0"/>
              <a:t>Schittenkopf</a:t>
            </a:r>
            <a:r>
              <a:rPr lang="en-GB" sz="2000" dirty="0" smtClean="0"/>
              <a:t>, C., </a:t>
            </a:r>
            <a:r>
              <a:rPr lang="en-GB" sz="2000" dirty="0" err="1" smtClean="0"/>
              <a:t>Dorffner</a:t>
            </a:r>
            <a:r>
              <a:rPr lang="en-GB" sz="2000" dirty="0" smtClean="0"/>
              <a:t>, G. (2001) </a:t>
            </a:r>
            <a:r>
              <a:rPr lang="en-GB" sz="2000" i="1" dirty="0" smtClean="0"/>
              <a:t>Financial Volatility trading using Recurrent Neural Networks</a:t>
            </a:r>
            <a:r>
              <a:rPr lang="en-GB" sz="2000" dirty="0" smtClean="0"/>
              <a:t>. IEEE Transactions on Neural Networks.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1250</Words>
  <Application>Microsoft Office PowerPoint</Application>
  <PresentationFormat>On-screen Show (4:3)</PresentationFormat>
  <Paragraphs>143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Equation</vt:lpstr>
      <vt:lpstr>Machine Learning in Finance</vt:lpstr>
      <vt:lpstr>Main applications</vt:lpstr>
      <vt:lpstr>Forecasting</vt:lpstr>
      <vt:lpstr>Forecasting</vt:lpstr>
      <vt:lpstr>Forecasting</vt:lpstr>
      <vt:lpstr>Forecasting 2</vt:lpstr>
      <vt:lpstr>Regression vs. Classification</vt:lpstr>
      <vt:lpstr>Technical Analysis</vt:lpstr>
      <vt:lpstr>TA Example: 2 crossing moving averages signalling the beginning of a trend.</vt:lpstr>
      <vt:lpstr>Empirical approach</vt:lpstr>
      <vt:lpstr>Quantization</vt:lpstr>
      <vt:lpstr>Markov Chain Models</vt:lpstr>
      <vt:lpstr>Evolutionary approaches</vt:lpstr>
      <vt:lpstr>Neural Networks</vt:lpstr>
      <vt:lpstr>News mining</vt:lpstr>
      <vt:lpstr>Reinforcement Learning</vt:lpstr>
      <vt:lpstr>Estimating assets distributions</vt:lpstr>
      <vt:lpstr>Filtering</vt:lpstr>
      <vt:lpstr>Dimensionality reduction</vt:lpstr>
      <vt:lpstr>Derivatives pricing</vt:lpstr>
      <vt:lpstr>Questions?</vt:lpstr>
      <vt:lpstr>References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in Finance</dc:title>
  <dc:creator>Claudio Moni</dc:creator>
  <cp:lastModifiedBy>Claudio Moni</cp:lastModifiedBy>
  <cp:revision>91</cp:revision>
  <dcterms:created xsi:type="dcterms:W3CDTF">2010-03-23T11:07:46Z</dcterms:created>
  <dcterms:modified xsi:type="dcterms:W3CDTF">2010-03-25T11:15:18Z</dcterms:modified>
</cp:coreProperties>
</file>