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4" r:id="rId12"/>
    <p:sldId id="265" r:id="rId13"/>
    <p:sldId id="267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7EEF57-AC2A-47D6-B318-1343006205DD}" type="datetimeFigureOut">
              <a:rPr lang="en-US" smtClean="0"/>
              <a:pPr/>
              <a:t>3/25/2010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3FB18BE-DADF-471E-A1C8-6F4C3D40E67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ucl.ac.uk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0" y="1357298"/>
            <a:ext cx="7772400" cy="182976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Predicting Fraud in Companies and Banks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0100" y="2476935"/>
            <a:ext cx="7772400" cy="1199704"/>
          </a:xfrm>
        </p:spPr>
        <p:txBody>
          <a:bodyPr/>
          <a:lstStyle/>
          <a:p>
            <a:r>
              <a:rPr lang="en-US" dirty="0" err="1" smtClean="0"/>
              <a:t>Michalis</a:t>
            </a:r>
            <a:r>
              <a:rPr lang="en-US" dirty="0" smtClean="0"/>
              <a:t> </a:t>
            </a:r>
            <a:r>
              <a:rPr lang="en-US" dirty="0" err="1" smtClean="0"/>
              <a:t>Agathocleous</a:t>
            </a:r>
            <a:endParaRPr lang="en-GB" dirty="0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DEPARTMENT OF COMPUTER SCIENCE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A0"/>
                </a:solidFill>
                <a:effectLst/>
                <a:latin typeface="Verdana" pitchFamily="34" charset="0"/>
                <a:cs typeface="Times New Roman" pitchFamily="18" charset="0"/>
                <a:hlinkClick r:id="rId2"/>
              </a:rPr>
              <a:t>  </a:t>
            </a:r>
            <a:endParaRPr kumimoji="0" lang="en-US" sz="6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cs typeface="Times New Roman" pitchFamily="18" charset="0"/>
              </a:rPr>
              <a:t/>
            </a:r>
            <a:b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cs typeface="Times New Roman" pitchFamily="18" charset="0"/>
              </a:rPr>
            </a:br>
            <a:endParaRPr kumimoji="0" lang="en-US" sz="800" b="0" i="0" u="none" strike="noStrike" cap="none" normalizeH="0" baseline="0" smtClean="0">
              <a:ln>
                <a:noFill/>
              </a:ln>
              <a:solidFill>
                <a:srgbClr val="0000A0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3558" name="Picture 6" descr="UCL - Hom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214413" cy="504097"/>
          </a:xfrm>
          <a:prstGeom prst="rect">
            <a:avLst/>
          </a:prstGeom>
          <a:noFill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85720" y="3943808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/>
          <a:p>
            <a:pPr marL="0" marR="64008" lvl="0" indent="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Intelligent Systems In Business</a:t>
            </a:r>
          </a:p>
          <a:p>
            <a:pPr marL="0" marR="64008" lvl="0" indent="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David Barber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85927"/>
            <a:ext cx="8329642" cy="428628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What is Fraud?</a:t>
            </a:r>
          </a:p>
          <a:p>
            <a:r>
              <a:rPr lang="en-US" dirty="0" smtClean="0"/>
              <a:t>How Fraud can arise?</a:t>
            </a:r>
          </a:p>
          <a:p>
            <a:r>
              <a:rPr lang="en-US" dirty="0" smtClean="0"/>
              <a:t>Machine Learning in Fraud Prediction</a:t>
            </a:r>
          </a:p>
          <a:p>
            <a:r>
              <a:rPr lang="en-US" dirty="0" smtClean="0"/>
              <a:t>History of Fraud Prediction</a:t>
            </a:r>
          </a:p>
          <a:p>
            <a:r>
              <a:rPr lang="en-US" dirty="0" smtClean="0"/>
              <a:t>Application Area</a:t>
            </a:r>
          </a:p>
          <a:p>
            <a:r>
              <a:rPr lang="en-US" dirty="0" smtClean="0"/>
              <a:t>Credit card Fraud Prediction</a:t>
            </a:r>
          </a:p>
          <a:p>
            <a:r>
              <a:rPr lang="en-US" dirty="0" smtClean="0"/>
              <a:t>Credit card Fraud Prediction using Artificial Neural Networks</a:t>
            </a:r>
          </a:p>
          <a:p>
            <a:r>
              <a:rPr lang="en-US" dirty="0" smtClean="0"/>
              <a:t>Credit card Fraud Prediction using Hidden Markov Models </a:t>
            </a:r>
          </a:p>
          <a:p>
            <a:r>
              <a:rPr lang="en-US" dirty="0" smtClean="0"/>
              <a:t>Telecommunication Fraud Prediction using Support Vector Machines</a:t>
            </a:r>
          </a:p>
          <a:p>
            <a:r>
              <a:rPr lang="en-US" dirty="0" smtClean="0"/>
              <a:t>Strengths and weaknesses of those techniques</a:t>
            </a:r>
          </a:p>
          <a:p>
            <a:r>
              <a:rPr lang="en-US" dirty="0" smtClean="0"/>
              <a:t>Conclusion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vitamincm.com/wp-content/uploads/2008/05/outlin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5572140"/>
            <a:ext cx="1143008" cy="1138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85926"/>
            <a:ext cx="6758006" cy="452596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Fraud in the broadest sense is the deception made for personal gain or to damage another individual</a:t>
            </a:r>
          </a:p>
          <a:p>
            <a:endParaRPr lang="en-GB" dirty="0" smtClean="0"/>
          </a:p>
          <a:p>
            <a:r>
              <a:rPr lang="en-US" dirty="0" smtClean="0"/>
              <a:t>Economic crime -</a:t>
            </a:r>
            <a:r>
              <a:rPr lang="en-GB" dirty="0" smtClean="0"/>
              <a:t> civil law violation</a:t>
            </a:r>
          </a:p>
          <a:p>
            <a:endParaRPr lang="en-GB" dirty="0" smtClean="0"/>
          </a:p>
          <a:p>
            <a:r>
              <a:rPr lang="en-GB" dirty="0" smtClean="0"/>
              <a:t>Bank fraud arise at 10 billion dollars each year (the bank robberies are “just” 65 million dollars)</a:t>
            </a:r>
          </a:p>
          <a:p>
            <a:endParaRPr lang="en-US" dirty="0" smtClean="0"/>
          </a:p>
          <a:p>
            <a:r>
              <a:rPr lang="en-GB" dirty="0" smtClean="0"/>
              <a:t>30% of the 3000 companies in 54 countries had fallen victims of fraud</a:t>
            </a:r>
          </a:p>
          <a:p>
            <a:endParaRPr lang="en-US" dirty="0" smtClean="0"/>
          </a:p>
          <a:p>
            <a:r>
              <a:rPr lang="en-GB" dirty="0" smtClean="0"/>
              <a:t>Fraud nationwide is estimated to the amount of 400 billion dollars a year</a:t>
            </a:r>
          </a:p>
          <a:p>
            <a:endParaRPr lang="en-US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0"/>
          </a:xfrm>
        </p:spPr>
        <p:txBody>
          <a:bodyPr/>
          <a:lstStyle/>
          <a:p>
            <a:r>
              <a:rPr lang="en-US" dirty="0" smtClean="0"/>
              <a:t>What is Fraud?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26626" name="Picture 2" descr="http://blog.mediatrust.com/wp-content/uploads/2009/12/frau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1857364"/>
            <a:ext cx="1928826" cy="1862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31995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en-GB" dirty="0" smtClean="0"/>
              <a:t>Check fraud</a:t>
            </a:r>
          </a:p>
          <a:p>
            <a:r>
              <a:rPr lang="en-GB" dirty="0" smtClean="0"/>
              <a:t>New account fraud </a:t>
            </a:r>
          </a:p>
          <a:p>
            <a:r>
              <a:rPr lang="en-GB" dirty="0" smtClean="0"/>
              <a:t>Identity fraud</a:t>
            </a:r>
          </a:p>
          <a:p>
            <a:r>
              <a:rPr lang="en-GB" dirty="0" smtClean="0"/>
              <a:t>Credit/debit card fraud</a:t>
            </a:r>
          </a:p>
          <a:p>
            <a:r>
              <a:rPr lang="en-GB" dirty="0" smtClean="0"/>
              <a:t>ATM transaction fraud</a:t>
            </a:r>
          </a:p>
          <a:p>
            <a:r>
              <a:rPr lang="en-GB" dirty="0" smtClean="0"/>
              <a:t>Wire fraud </a:t>
            </a:r>
          </a:p>
          <a:p>
            <a:r>
              <a:rPr lang="en-GB" dirty="0" smtClean="0"/>
              <a:t>Loan fraud</a:t>
            </a:r>
          </a:p>
          <a:p>
            <a:r>
              <a:rPr lang="en-GB" dirty="0" smtClean="0"/>
              <a:t>Internet transaction/ e-cash fraud </a:t>
            </a:r>
          </a:p>
          <a:p>
            <a:r>
              <a:rPr lang="en-GB" dirty="0" smtClean="0"/>
              <a:t>Insurance fraud and health care fraud</a:t>
            </a:r>
          </a:p>
          <a:p>
            <a:r>
              <a:rPr lang="en-GB" dirty="0" smtClean="0"/>
              <a:t>Money laundering</a:t>
            </a:r>
          </a:p>
          <a:p>
            <a:r>
              <a:rPr lang="en-GB" dirty="0" smtClean="0"/>
              <a:t>Intrusion into computers or computer networks</a:t>
            </a:r>
          </a:p>
          <a:p>
            <a:r>
              <a:rPr lang="en-GB" dirty="0" smtClean="0"/>
              <a:t>Telecommunications fraud </a:t>
            </a:r>
          </a:p>
          <a:p>
            <a:r>
              <a:rPr lang="en-GB" dirty="0" smtClean="0"/>
              <a:t>Voice over IP fraud </a:t>
            </a:r>
          </a:p>
          <a:p>
            <a:r>
              <a:rPr lang="en-GB" dirty="0" smtClean="0"/>
              <a:t>Subscription/Identity fraud </a:t>
            </a:r>
          </a:p>
          <a:p>
            <a:r>
              <a:rPr lang="en-GB" dirty="0" smtClean="0"/>
              <a:t>Committing fraud to get government benefits </a:t>
            </a:r>
          </a:p>
          <a:p>
            <a:r>
              <a:rPr lang="en-GB" dirty="0" smtClean="0"/>
              <a:t>False advertising</a:t>
            </a:r>
          </a:p>
          <a:p>
            <a:r>
              <a:rPr lang="en-GB" dirty="0" smtClean="0"/>
              <a:t>False billing </a:t>
            </a:r>
          </a:p>
          <a:p>
            <a:r>
              <a:rPr lang="en-GB" dirty="0" smtClean="0"/>
              <a:t>Tax fraud and so 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0"/>
          </a:xfrm>
        </p:spPr>
        <p:txBody>
          <a:bodyPr/>
          <a:lstStyle/>
          <a:p>
            <a:r>
              <a:rPr lang="en-US" dirty="0" smtClean="0"/>
              <a:t>How Fraud can arise? 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35842" name="Picture 2" descr="http://xboxlivememberships.co.uk/cc_frau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643050"/>
            <a:ext cx="1998533" cy="1500198"/>
          </a:xfrm>
          <a:prstGeom prst="rect">
            <a:avLst/>
          </a:prstGeom>
          <a:noFill/>
        </p:spPr>
      </p:pic>
      <p:pic>
        <p:nvPicPr>
          <p:cNvPr id="35844" name="Picture 4" descr="https://www.ushomelandbackgroundcheck.com/images/IDThef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2214554"/>
            <a:ext cx="2081298" cy="1714512"/>
          </a:xfrm>
          <a:prstGeom prst="rect">
            <a:avLst/>
          </a:prstGeom>
          <a:noFill/>
        </p:spPr>
      </p:pic>
      <p:pic>
        <p:nvPicPr>
          <p:cNvPr id="35846" name="Picture 6" descr="http://www.tesionline.com/intl/img/focus/money-launder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3714752"/>
            <a:ext cx="1500198" cy="1500198"/>
          </a:xfrm>
          <a:prstGeom prst="rect">
            <a:avLst/>
          </a:prstGeom>
          <a:noFill/>
        </p:spPr>
      </p:pic>
      <p:pic>
        <p:nvPicPr>
          <p:cNvPr id="35848" name="Picture 8" descr="http://desinotes.com/wp-content/uploads/2007/08/atm10.jpg"/>
          <p:cNvPicPr>
            <a:picLocks noChangeAspect="1" noChangeArrowheads="1"/>
          </p:cNvPicPr>
          <p:nvPr/>
        </p:nvPicPr>
        <p:blipFill>
          <a:blip r:embed="rId6" cstate="print"/>
          <a:srcRect t="34226" b="16666"/>
          <a:stretch>
            <a:fillRect/>
          </a:stretch>
        </p:blipFill>
        <p:spPr bwMode="auto">
          <a:xfrm>
            <a:off x="6429388" y="5072074"/>
            <a:ext cx="2489200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71677"/>
            <a:ext cx="5900750" cy="3929091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Sharply evolution of technology with huge flow of information(extremely huge and unexplored)</a:t>
            </a:r>
          </a:p>
          <a:p>
            <a:endParaRPr lang="en-GB" dirty="0" smtClean="0"/>
          </a:p>
          <a:p>
            <a:r>
              <a:rPr lang="en-GB" dirty="0" smtClean="0"/>
              <a:t>Databases give patterns and information </a:t>
            </a:r>
          </a:p>
          <a:p>
            <a:endParaRPr lang="en-GB" dirty="0" smtClean="0"/>
          </a:p>
          <a:p>
            <a:r>
              <a:rPr lang="en-US" dirty="0" smtClean="0"/>
              <a:t>Can help Companies and Banks to predict fraud (decrease their loss)</a:t>
            </a:r>
          </a:p>
          <a:p>
            <a:endParaRPr lang="en-US" dirty="0" smtClean="0"/>
          </a:p>
          <a:p>
            <a:r>
              <a:rPr lang="en-US" dirty="0" smtClean="0"/>
              <a:t>Statistical models and Machine Learning Algorithms can identify useful information (pattern recognition, classification, association, forecasting, clustering)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Machine Learning in Fraud Prediction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571744"/>
            <a:ext cx="24288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85926"/>
            <a:ext cx="6329378" cy="452596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Statistical Models (for auditors)</a:t>
            </a:r>
          </a:p>
          <a:p>
            <a:pPr lvl="1"/>
            <a:r>
              <a:rPr lang="en-US" dirty="0" smtClean="0"/>
              <a:t>Triangular approach (1980)</a:t>
            </a:r>
          </a:p>
          <a:p>
            <a:pPr lvl="1"/>
            <a:r>
              <a:rPr lang="en-US" dirty="0" smtClean="0"/>
              <a:t>Red Flag (1989)</a:t>
            </a:r>
          </a:p>
          <a:p>
            <a:pPr lvl="1"/>
            <a:r>
              <a:rPr lang="en-GB" dirty="0" smtClean="0"/>
              <a:t>Eclectic fraud detection model-ROP(2001)</a:t>
            </a:r>
          </a:p>
          <a:p>
            <a:endParaRPr lang="en-US" dirty="0" smtClean="0"/>
          </a:p>
          <a:p>
            <a:r>
              <a:rPr lang="en-US" dirty="0" smtClean="0"/>
              <a:t>Credit Card fraud prediction using Neural Networks(1994)</a:t>
            </a:r>
          </a:p>
          <a:p>
            <a:endParaRPr lang="en-US" dirty="0" smtClean="0"/>
          </a:p>
          <a:p>
            <a:r>
              <a:rPr lang="en-GB" dirty="0" smtClean="0"/>
              <a:t>Utilized the information in financial statements as fraudulent signals in neural network models (</a:t>
            </a:r>
            <a:r>
              <a:rPr lang="el-GR" dirty="0" smtClean="0"/>
              <a:t>1997</a:t>
            </a:r>
            <a:r>
              <a:rPr lang="en-GB" dirty="0" smtClean="0"/>
              <a:t>)</a:t>
            </a:r>
            <a:r>
              <a:rPr lang="el-GR" dirty="0" smtClean="0"/>
              <a:t>, </a:t>
            </a:r>
            <a:r>
              <a:rPr lang="en-US" dirty="0" smtClean="0"/>
              <a:t>Neural Networks for </a:t>
            </a:r>
            <a:r>
              <a:rPr lang="en-GB" dirty="0" smtClean="0"/>
              <a:t>credit approval, bankruptcy prediction, stock selection and automated trading. </a:t>
            </a:r>
          </a:p>
          <a:p>
            <a:endParaRPr lang="en-US" dirty="0" smtClean="0"/>
          </a:p>
          <a:p>
            <a:r>
              <a:rPr lang="en-GB" dirty="0" smtClean="0"/>
              <a:t>Telecommunication industry fraud detection was using Support Vector Machines (2001)</a:t>
            </a:r>
          </a:p>
          <a:p>
            <a:endParaRPr lang="en-US" dirty="0" smtClean="0"/>
          </a:p>
          <a:p>
            <a:r>
              <a:rPr lang="en-US" dirty="0" smtClean="0"/>
              <a:t>Credit Card fraud prediction:</a:t>
            </a:r>
          </a:p>
          <a:p>
            <a:pPr lvl="1"/>
            <a:r>
              <a:rPr lang="en-US" dirty="0" smtClean="0"/>
              <a:t>CARDWATCH (1997)</a:t>
            </a:r>
          </a:p>
          <a:p>
            <a:pPr lvl="1"/>
            <a:r>
              <a:rPr lang="en-GB" dirty="0" smtClean="0"/>
              <a:t>Naive Bayesian method with Back Propagation neural networks (2004)</a:t>
            </a:r>
          </a:p>
          <a:p>
            <a:pPr lvl="1"/>
            <a:r>
              <a:rPr lang="en-US" dirty="0" smtClean="0"/>
              <a:t>Hidden Markov Models (2008)</a:t>
            </a:r>
          </a:p>
          <a:p>
            <a:endParaRPr lang="en-GB" dirty="0" smtClean="0"/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0"/>
          </a:xfrm>
        </p:spPr>
        <p:txBody>
          <a:bodyPr/>
          <a:lstStyle/>
          <a:p>
            <a:r>
              <a:rPr lang="en-US" dirty="0" smtClean="0"/>
              <a:t>History of Fraud Prediction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://upload.wikimedia.org/wikipedia/commons/thumb/e/e4/Artificial_neural_network.svg/300px-Artificial_neural_network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714488"/>
            <a:ext cx="1670796" cy="1492578"/>
          </a:xfrm>
          <a:prstGeom prst="rect">
            <a:avLst/>
          </a:prstGeom>
          <a:noFill/>
        </p:spPr>
      </p:pic>
      <p:pic>
        <p:nvPicPr>
          <p:cNvPr id="8196" name="Picture 4" descr="http://upload.wikimedia.org/wikipedia/commons/thumb/f/fd/SVM_margins.png/491px-SVM_margin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3357562"/>
            <a:ext cx="1171154" cy="1428760"/>
          </a:xfrm>
          <a:prstGeom prst="rect">
            <a:avLst/>
          </a:prstGeom>
          <a:noFill/>
        </p:spPr>
      </p:pic>
      <p:pic>
        <p:nvPicPr>
          <p:cNvPr id="8198" name="Picture 6" descr="http://www.daimi.au.dk/~bromille/PHM/hm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4929198"/>
            <a:ext cx="1989393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78171"/>
            <a:ext cx="8229600" cy="2508085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Big companies and banks have their own fraud prediction systems (Nat West, Barclays, HSBC, Google, Yahoo, Microsoft)</a:t>
            </a:r>
          </a:p>
          <a:p>
            <a:endParaRPr lang="en-US" dirty="0" smtClean="0"/>
          </a:p>
          <a:p>
            <a:r>
              <a:rPr lang="en-GB" dirty="0" smtClean="0"/>
              <a:t>Coopers and Deloitte use fraud prediction systems – Accounting companies</a:t>
            </a:r>
          </a:p>
          <a:p>
            <a:endParaRPr lang="en-US" dirty="0" smtClean="0"/>
          </a:p>
          <a:p>
            <a:r>
              <a:rPr lang="en-GB" dirty="0" smtClean="0"/>
              <a:t>Smaller companies are installing commercial programs</a:t>
            </a:r>
          </a:p>
          <a:p>
            <a:endParaRPr lang="en-US" dirty="0" smtClean="0"/>
          </a:p>
          <a:p>
            <a:r>
              <a:rPr lang="en-GB" dirty="0" smtClean="0"/>
              <a:t>Companies like Neural Technologies, ISACA, </a:t>
            </a:r>
            <a:r>
              <a:rPr lang="en-GB" dirty="0" err="1" smtClean="0"/>
              <a:t>Conectys</a:t>
            </a:r>
            <a:r>
              <a:rPr lang="en-GB" dirty="0" smtClean="0"/>
              <a:t> and </a:t>
            </a:r>
            <a:r>
              <a:rPr lang="en-GB" dirty="0" err="1" smtClean="0"/>
              <a:t>Norkom</a:t>
            </a:r>
            <a:r>
              <a:rPr lang="en-GB" dirty="0" smtClean="0"/>
              <a:t> Technologies can offer variety of service like: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0"/>
          </a:xfrm>
        </p:spPr>
        <p:txBody>
          <a:bodyPr/>
          <a:lstStyle/>
          <a:p>
            <a:r>
              <a:rPr lang="en-US" dirty="0" smtClean="0"/>
              <a:t>Application Area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500298" y="4429132"/>
          <a:ext cx="3929090" cy="1752600"/>
        </p:xfrm>
        <a:graphic>
          <a:graphicData uri="http://schemas.openxmlformats.org/drawingml/2006/table">
            <a:tbl>
              <a:tblPr/>
              <a:tblGrid>
                <a:gridCol w="3929090"/>
              </a:tblGrid>
              <a:tr h="100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latin typeface="Times New Roman"/>
                          <a:ea typeface="Times New Roman"/>
                          <a:cs typeface="Times New Roman"/>
                        </a:rPr>
                        <a:t>Services of fraud Prediction Companies</a:t>
                      </a:r>
                      <a:endParaRPr lang="en-GB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Assessing customers for bad debt/fraud at application stage</a:t>
                      </a:r>
                      <a:endParaRPr lang="en-GB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Managing credit risk throughout the customer lifetime</a:t>
                      </a:r>
                      <a:endParaRPr lang="en-GB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Identifying and reducing fraud from customers, outsiders and employees</a:t>
                      </a:r>
                      <a:endParaRPr lang="en-GB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Streamlining collections procedures</a:t>
                      </a:r>
                      <a:endParaRPr lang="en-GB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Locating debtors quickly and efficiently</a:t>
                      </a:r>
                      <a:endParaRPr lang="en-GB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Managing customer attrition/churn</a:t>
                      </a:r>
                      <a:endParaRPr lang="en-GB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Optimising marketing efforts</a:t>
                      </a:r>
                      <a:endParaRPr lang="en-GB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Ensuring all revenue generated is correctly billed or accounted for</a:t>
                      </a:r>
                      <a:endParaRPr lang="en-GB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Ensuring all revenue generated is correctly billed or accounted for</a:t>
                      </a:r>
                      <a:endParaRPr lang="en-GB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Credit card Fraud Prediction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903433"/>
            <a:ext cx="5900750" cy="4097335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Credit card fraud is a huge problem for banks (because of electronic commerce technology)</a:t>
            </a:r>
          </a:p>
          <a:p>
            <a:endParaRPr lang="en-US" dirty="0" smtClean="0"/>
          </a:p>
          <a:p>
            <a:r>
              <a:rPr lang="en-US" dirty="0" smtClean="0"/>
              <a:t>Two types of Credit card Fraud</a:t>
            </a:r>
          </a:p>
          <a:p>
            <a:pPr lvl="1"/>
            <a:r>
              <a:rPr lang="en-US" dirty="0" smtClean="0"/>
              <a:t>Stolen physical card</a:t>
            </a:r>
          </a:p>
          <a:p>
            <a:pPr lvl="1"/>
            <a:r>
              <a:rPr lang="en-US" dirty="0" smtClean="0"/>
              <a:t>Stolen card number</a:t>
            </a:r>
          </a:p>
          <a:p>
            <a:endParaRPr lang="en-US" dirty="0" smtClean="0"/>
          </a:p>
          <a:p>
            <a:r>
              <a:rPr lang="en-GB" dirty="0" smtClean="0"/>
              <a:t>Cardholders’ Spending Patterns </a:t>
            </a:r>
          </a:p>
          <a:p>
            <a:pPr lvl="1"/>
            <a:r>
              <a:rPr lang="en-GB" dirty="0" smtClean="0"/>
              <a:t>Typical purchase category</a:t>
            </a:r>
          </a:p>
          <a:p>
            <a:pPr lvl="1"/>
            <a:r>
              <a:rPr lang="en-GB" dirty="0" smtClean="0"/>
              <a:t>The time since the last purchase</a:t>
            </a:r>
          </a:p>
          <a:p>
            <a:pPr lvl="1"/>
            <a:r>
              <a:rPr lang="en-GB" dirty="0" smtClean="0"/>
              <a:t>The typical amount of money spent for each purchase</a:t>
            </a:r>
            <a:r>
              <a:rPr lang="en-US" dirty="0" smtClean="0"/>
              <a:t> </a:t>
            </a:r>
            <a:endParaRPr lang="en-GB" dirty="0"/>
          </a:p>
        </p:txBody>
      </p:sp>
      <p:pic>
        <p:nvPicPr>
          <p:cNvPr id="7172" name="Picture 4" descr="http://www.comparenow.com/blog/wp-content/uploads/2008/11/credit-car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714884"/>
            <a:ext cx="2574342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Credit card Fraud Prediction using</a:t>
            </a:r>
            <a:br>
              <a:rPr lang="en-US" dirty="0" smtClean="0"/>
            </a:br>
            <a:r>
              <a:rPr lang="en-US" dirty="0" smtClean="0"/>
              <a:t>Artificial Neural Networks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57158" y="2046309"/>
            <a:ext cx="6257940" cy="4168773"/>
          </a:xfrm>
        </p:spPr>
        <p:txBody>
          <a:bodyPr>
            <a:normAutofit fontScale="47500" lnSpcReduction="20000"/>
          </a:bodyPr>
          <a:lstStyle/>
          <a:p>
            <a:r>
              <a:rPr lang="en-GB" dirty="0" smtClean="0"/>
              <a:t>CARDWATCH is a database mining system</a:t>
            </a:r>
          </a:p>
          <a:p>
            <a:pPr lvl="1"/>
            <a:r>
              <a:rPr lang="en-GB" dirty="0" smtClean="0"/>
              <a:t>provides information about cardholders’ purchase patterns</a:t>
            </a:r>
          </a:p>
          <a:p>
            <a:pPr lvl="1"/>
            <a:endParaRPr lang="en-US" dirty="0" smtClean="0"/>
          </a:p>
          <a:p>
            <a:r>
              <a:rPr lang="en-GB" dirty="0" smtClean="0"/>
              <a:t>The user can choose </a:t>
            </a:r>
          </a:p>
          <a:p>
            <a:pPr lvl="1"/>
            <a:r>
              <a:rPr lang="en-GB" dirty="0" smtClean="0"/>
              <a:t>the type of data (training and testing)</a:t>
            </a:r>
          </a:p>
          <a:p>
            <a:pPr lvl="1"/>
            <a:r>
              <a:rPr lang="en-GB" dirty="0" smtClean="0"/>
              <a:t>the structure of Neural Network</a:t>
            </a:r>
          </a:p>
          <a:p>
            <a:pPr lvl="1"/>
            <a:r>
              <a:rPr lang="en-GB" dirty="0" smtClean="0"/>
              <a:t>the values of a variety of parameter	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The Neural Network can be trained with</a:t>
            </a:r>
          </a:p>
          <a:p>
            <a:pPr lvl="1"/>
            <a:r>
              <a:rPr lang="en-GB" dirty="0" smtClean="0"/>
              <a:t>Backpropagation Algorithm</a:t>
            </a:r>
          </a:p>
          <a:p>
            <a:pPr lvl="1"/>
            <a:r>
              <a:rPr lang="en-GB" dirty="0" smtClean="0"/>
              <a:t>Batch Backpropagation algorithm with momentum </a:t>
            </a:r>
          </a:p>
          <a:p>
            <a:pPr lvl="1"/>
            <a:r>
              <a:rPr lang="en-GB" dirty="0" smtClean="0"/>
              <a:t>Conjugate Gradient Algorithm</a:t>
            </a:r>
          </a:p>
          <a:p>
            <a:endParaRPr lang="en-US" dirty="0" smtClean="0"/>
          </a:p>
          <a:p>
            <a:r>
              <a:rPr lang="en-GB" dirty="0" smtClean="0"/>
              <a:t>Input data : category of the purchase, the amount spent and time passed since the last purchase</a:t>
            </a:r>
          </a:p>
          <a:p>
            <a:endParaRPr lang="en-US" dirty="0" smtClean="0"/>
          </a:p>
          <a:p>
            <a:r>
              <a:rPr lang="en-US" dirty="0" smtClean="0"/>
              <a:t>The Neural Network try to reproduce legal patterns </a:t>
            </a:r>
          </a:p>
          <a:p>
            <a:endParaRPr lang="en-US" dirty="0" smtClean="0"/>
          </a:p>
          <a:p>
            <a:r>
              <a:rPr lang="en-GB" dirty="0" smtClean="0"/>
              <a:t>100% correct prediction of legal movements and 85% correct prediction of fraudulent movements</a:t>
            </a:r>
            <a:endParaRPr lang="en-US" dirty="0" smtClean="0"/>
          </a:p>
          <a:p>
            <a:endParaRPr lang="en-GB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127074"/>
            <a:ext cx="2428892" cy="24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l="2820"/>
          <a:stretch>
            <a:fillRect/>
          </a:stretch>
        </p:blipFill>
        <p:spPr bwMode="auto">
          <a:xfrm>
            <a:off x="6555638" y="4549208"/>
            <a:ext cx="2500330" cy="18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21046"/>
            <a:ext cx="8329642" cy="4579788"/>
          </a:xfrm>
        </p:spPr>
        <p:txBody>
          <a:bodyPr>
            <a:normAutofit fontScale="55000" lnSpcReduction="20000"/>
          </a:bodyPr>
          <a:lstStyle/>
          <a:p>
            <a:r>
              <a:rPr lang="en-GB" dirty="0" smtClean="0"/>
              <a:t>HMM can represent sequential processes like cardholder's spending pattern</a:t>
            </a:r>
          </a:p>
          <a:p>
            <a:endParaRPr lang="en-US" dirty="0" smtClean="0"/>
          </a:p>
          <a:p>
            <a:r>
              <a:rPr lang="en-GB" dirty="0" smtClean="0"/>
              <a:t>HMMs have</a:t>
            </a:r>
          </a:p>
          <a:p>
            <a:pPr lvl="1"/>
            <a:r>
              <a:rPr lang="en-GB" dirty="0" smtClean="0"/>
              <a:t>A set of states</a:t>
            </a:r>
          </a:p>
          <a:p>
            <a:pPr lvl="1"/>
            <a:r>
              <a:rPr lang="en-GB" dirty="0" smtClean="0"/>
              <a:t>A set of observation symbols for each state (use the K-means algorithm)</a:t>
            </a:r>
          </a:p>
          <a:p>
            <a:pPr lvl="1"/>
            <a:r>
              <a:rPr lang="en-GB" dirty="0" smtClean="0"/>
              <a:t>Transition matrix probability distribution</a:t>
            </a:r>
          </a:p>
          <a:p>
            <a:pPr lvl="1"/>
            <a:r>
              <a:rPr lang="en-GB" dirty="0" smtClean="0"/>
              <a:t>observation symbol probability distribution</a:t>
            </a:r>
          </a:p>
          <a:p>
            <a:pPr lvl="1"/>
            <a:r>
              <a:rPr lang="en-GB" dirty="0" smtClean="0"/>
              <a:t>Initial state probability distribution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HMM is trained with </a:t>
            </a:r>
            <a:r>
              <a:rPr lang="en-GB" dirty="0" smtClean="0"/>
              <a:t>Baum-Welch algorithm (Expectation-Maximization algorithm)</a:t>
            </a:r>
          </a:p>
          <a:p>
            <a:endParaRPr lang="en-US" dirty="0" smtClean="0"/>
          </a:p>
          <a:p>
            <a:r>
              <a:rPr lang="en-US" dirty="0" smtClean="0"/>
              <a:t>Fully Connected HMM with:</a:t>
            </a:r>
          </a:p>
          <a:p>
            <a:pPr lvl="1"/>
            <a:r>
              <a:rPr lang="en-GB" dirty="0" smtClean="0"/>
              <a:t>dataset sizes	          100</a:t>
            </a:r>
          </a:p>
          <a:p>
            <a:pPr lvl="1"/>
            <a:r>
              <a:rPr lang="en-GB" dirty="0" smtClean="0"/>
              <a:t>sequence lengths      15</a:t>
            </a:r>
          </a:p>
          <a:p>
            <a:pPr lvl="1"/>
            <a:r>
              <a:rPr lang="en-GB" dirty="0" smtClean="0"/>
              <a:t>fraud threshold         50%</a:t>
            </a:r>
          </a:p>
          <a:p>
            <a:pPr lvl="1"/>
            <a:r>
              <a:rPr lang="en-GB" dirty="0" smtClean="0"/>
              <a:t>number of states       10</a:t>
            </a:r>
          </a:p>
          <a:p>
            <a:endParaRPr lang="en-GB" dirty="0" smtClean="0"/>
          </a:p>
          <a:p>
            <a:r>
              <a:rPr lang="en-GB" dirty="0" smtClean="0"/>
              <a:t>Accuracy of 80%</a:t>
            </a:r>
          </a:p>
          <a:p>
            <a:endParaRPr lang="en-US" dirty="0" smtClean="0"/>
          </a:p>
          <a:p>
            <a:endParaRPr lang="en-GB" dirty="0" smtClean="0"/>
          </a:p>
          <a:p>
            <a:pPr lvl="1"/>
            <a:endParaRPr lang="en-US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Credit card Fraud Prediction using</a:t>
            </a:r>
            <a:br>
              <a:rPr lang="en-US" dirty="0" smtClean="0"/>
            </a:br>
            <a:r>
              <a:rPr lang="en-US" dirty="0" smtClean="0"/>
              <a:t>Hidden Markov Models    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4357694"/>
            <a:ext cx="4071966" cy="215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21047"/>
            <a:ext cx="8229600" cy="4151160"/>
          </a:xfrm>
        </p:spPr>
        <p:txBody>
          <a:bodyPr>
            <a:normAutofit fontScale="47500" lnSpcReduction="20000"/>
          </a:bodyPr>
          <a:lstStyle/>
          <a:p>
            <a:r>
              <a:rPr lang="en-GB" dirty="0" smtClean="0"/>
              <a:t>Mobile telecommunication customer payment fraud detection</a:t>
            </a:r>
          </a:p>
          <a:p>
            <a:endParaRPr lang="en-GB" dirty="0" smtClean="0"/>
          </a:p>
          <a:p>
            <a:r>
              <a:rPr lang="en-GB" dirty="0" smtClean="0"/>
              <a:t>User profiling method: suspicious changes in customer behaviour</a:t>
            </a:r>
          </a:p>
          <a:p>
            <a:endParaRPr lang="en-US" dirty="0" smtClean="0"/>
          </a:p>
          <a:p>
            <a:r>
              <a:rPr lang="en-GB" dirty="0" smtClean="0"/>
              <a:t>One year’s action history on 53,696 people: delay period, total delayed fees, delay time, delay frequency, credit degree measurement </a:t>
            </a:r>
          </a:p>
          <a:p>
            <a:endParaRPr lang="en-GB" dirty="0" smtClean="0"/>
          </a:p>
          <a:p>
            <a:r>
              <a:rPr lang="en-GB" dirty="0" smtClean="0"/>
              <a:t>Two layered structure</a:t>
            </a:r>
          </a:p>
          <a:p>
            <a:endParaRPr lang="en-US" dirty="0" smtClean="0"/>
          </a:p>
          <a:p>
            <a:r>
              <a:rPr lang="en-GB" dirty="0" smtClean="0"/>
              <a:t>The first layer </a:t>
            </a:r>
          </a:p>
          <a:p>
            <a:pPr lvl="1"/>
            <a:r>
              <a:rPr lang="en-GB" dirty="0" smtClean="0"/>
              <a:t>Had </a:t>
            </a:r>
            <a:r>
              <a:rPr lang="en-GB" dirty="0" smtClean="0"/>
              <a:t>behaviour monitor </a:t>
            </a:r>
            <a:r>
              <a:rPr lang="en-GB" dirty="0" smtClean="0"/>
              <a:t>(10 </a:t>
            </a:r>
            <a:r>
              <a:rPr lang="en-GB" dirty="0" smtClean="0"/>
              <a:t>Support </a:t>
            </a:r>
            <a:r>
              <a:rPr lang="en-GB" dirty="0" smtClean="0"/>
              <a:t>Vector </a:t>
            </a:r>
            <a:r>
              <a:rPr lang="en-GB" dirty="0" smtClean="0"/>
              <a:t>Machine each)</a:t>
            </a:r>
            <a:endParaRPr lang="en-GB" dirty="0" smtClean="0"/>
          </a:p>
          <a:p>
            <a:pPr lvl="1"/>
            <a:r>
              <a:rPr lang="en-GB" dirty="0" smtClean="0"/>
              <a:t>Different groups of features indicating fraud behaviours</a:t>
            </a:r>
          </a:p>
          <a:p>
            <a:pPr lvl="1"/>
            <a:r>
              <a:rPr lang="en-GB" dirty="0" smtClean="0"/>
              <a:t>Polynomial kernel with equation degree two</a:t>
            </a:r>
            <a:endParaRPr lang="en-GB" b="1" dirty="0" smtClean="0"/>
          </a:p>
          <a:p>
            <a:endParaRPr lang="en-GB" dirty="0" smtClean="0"/>
          </a:p>
          <a:p>
            <a:r>
              <a:rPr lang="en-GB" dirty="0" smtClean="0"/>
              <a:t>The second layer </a:t>
            </a:r>
          </a:p>
          <a:p>
            <a:pPr lvl="1"/>
            <a:r>
              <a:rPr lang="en-GB" dirty="0" smtClean="0"/>
              <a:t>Was used as a Decision Support Machine </a:t>
            </a:r>
          </a:p>
          <a:p>
            <a:pPr lvl="2">
              <a:buNone/>
            </a:pPr>
            <a:r>
              <a:rPr lang="en-GB" dirty="0" smtClean="0"/>
              <a:t>(counting the number of fraudulent results)</a:t>
            </a:r>
          </a:p>
          <a:p>
            <a:pPr lvl="1"/>
            <a:r>
              <a:rPr lang="en-GB" dirty="0" smtClean="0"/>
              <a:t>Threshold of 0.5 </a:t>
            </a:r>
          </a:p>
          <a:p>
            <a:endParaRPr lang="en-GB" dirty="0" smtClean="0"/>
          </a:p>
          <a:p>
            <a:r>
              <a:rPr lang="en-GB" dirty="0" smtClean="0"/>
              <a:t>Accuracy: 98.52% to 99.44% of correct predictions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Telecommunication Fraud Prediction using Support Vector Machines</a:t>
            </a:r>
            <a:endParaRPr lang="en-GB" sz="3000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714752"/>
            <a:ext cx="3571900" cy="220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21047"/>
            <a:ext cx="8043890" cy="4294036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The algorithm must be chosen according to the kind of the data and problem</a:t>
            </a:r>
          </a:p>
          <a:p>
            <a:endParaRPr lang="en-US" dirty="0" smtClean="0"/>
          </a:p>
          <a:p>
            <a:r>
              <a:rPr lang="en-US" dirty="0" smtClean="0"/>
              <a:t>Advantages of HMM:</a:t>
            </a:r>
          </a:p>
          <a:p>
            <a:pPr lvl="1"/>
            <a:r>
              <a:rPr lang="en-GB" dirty="0" smtClean="0"/>
              <a:t>As an unsupervised techniques have an advantage that no labelling is needed (difficult task to label a transaction as fraudulent or not)</a:t>
            </a:r>
          </a:p>
          <a:p>
            <a:pPr lvl="1"/>
            <a:r>
              <a:rPr lang="en-GB" dirty="0" smtClean="0"/>
              <a:t>take in account hidden parameters 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Disadvantage of CARWATCH:</a:t>
            </a:r>
          </a:p>
          <a:p>
            <a:pPr lvl="1"/>
            <a:r>
              <a:rPr lang="en-GB" dirty="0" smtClean="0"/>
              <a:t>Reproduce patterns</a:t>
            </a:r>
          </a:p>
          <a:p>
            <a:pPr lvl="1"/>
            <a:r>
              <a:rPr lang="en-US" dirty="0" smtClean="0"/>
              <a:t>Only one hidden Layer (</a:t>
            </a:r>
            <a:r>
              <a:rPr lang="en-GB" dirty="0" smtClean="0"/>
              <a:t>in contrast with </a:t>
            </a:r>
            <a:r>
              <a:rPr lang="en-GB" dirty="0" err="1" smtClean="0"/>
              <a:t>kolmogorov</a:t>
            </a:r>
            <a:r>
              <a:rPr lang="en-GB" dirty="0" smtClean="0"/>
              <a:t> theorem </a:t>
            </a:r>
            <a:r>
              <a:rPr lang="en-US" dirty="0" smtClean="0"/>
              <a:t>)</a:t>
            </a:r>
            <a:endParaRPr lang="en-GB" dirty="0" smtClean="0"/>
          </a:p>
          <a:p>
            <a:pPr lvl="1"/>
            <a:endParaRPr lang="en-GB" dirty="0" smtClean="0"/>
          </a:p>
          <a:p>
            <a:r>
              <a:rPr lang="en-GB" dirty="0" smtClean="0"/>
              <a:t>The creators of the telecommunication fraud prediction system could make more experiments with different kernels (Gaussian and RBF)</a:t>
            </a:r>
          </a:p>
          <a:p>
            <a:endParaRPr lang="en-GB" dirty="0" smtClean="0"/>
          </a:p>
          <a:p>
            <a:r>
              <a:rPr lang="en-GB" dirty="0" smtClean="0"/>
              <a:t>In general the above systems:</a:t>
            </a:r>
          </a:p>
          <a:p>
            <a:pPr lvl="1"/>
            <a:r>
              <a:rPr lang="en-GB" dirty="0" smtClean="0"/>
              <a:t>Advantage: very good results with high accuracy</a:t>
            </a:r>
          </a:p>
          <a:p>
            <a:pPr lvl="1"/>
            <a:r>
              <a:rPr lang="en-GB" dirty="0" smtClean="0"/>
              <a:t>Disadvantage: one trained model is needed for </a:t>
            </a:r>
            <a:r>
              <a:rPr lang="en-GB" smtClean="0"/>
              <a:t>every person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Strengths and weaknesses of those techniques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00066" y="1785926"/>
            <a:ext cx="8143900" cy="4435679"/>
          </a:xfrm>
        </p:spPr>
        <p:txBody>
          <a:bodyPr>
            <a:normAutofit fontScale="70000" lnSpcReduction="20000"/>
          </a:bodyPr>
          <a:lstStyle/>
          <a:p>
            <a:pPr lvl="0">
              <a:defRPr/>
            </a:pPr>
            <a:r>
              <a:rPr lang="en-GB" dirty="0" smtClean="0"/>
              <a:t>Machine Learning techniques can find really good solutions for the fraud prediction problem</a:t>
            </a:r>
          </a:p>
          <a:p>
            <a:pPr lvl="0">
              <a:defRPr/>
            </a:pPr>
            <a:endParaRPr lang="en-GB" dirty="0" smtClean="0"/>
          </a:p>
          <a:p>
            <a:pPr lvl="0">
              <a:defRPr/>
            </a:pPr>
            <a:r>
              <a:rPr lang="en-GB" dirty="0" smtClean="0"/>
              <a:t>Applications can be very good tool for businesses, banks and auditors (Increase their profits by reducing the unexpected fraudulent losses)</a:t>
            </a:r>
          </a:p>
          <a:p>
            <a:pPr lvl="0">
              <a:defRPr/>
            </a:pPr>
            <a:endParaRPr lang="en-GB" dirty="0" smtClean="0"/>
          </a:p>
          <a:p>
            <a:pPr lvl="0">
              <a:defRPr/>
            </a:pPr>
            <a:r>
              <a:rPr lang="en-GB" dirty="0" smtClean="0"/>
              <a:t>Due to the technology evolution, more and more fraudulent transactions will take place, so all the companies should use Fraud Prediction Application</a:t>
            </a:r>
          </a:p>
          <a:p>
            <a:pPr lvl="0">
              <a:defRPr/>
            </a:pPr>
            <a:endParaRPr lang="en-GB" dirty="0" smtClean="0"/>
          </a:p>
          <a:p>
            <a:pPr lvl="0">
              <a:defRPr/>
            </a:pPr>
            <a:r>
              <a:rPr lang="en-GB" dirty="0" smtClean="0"/>
              <a:t>In my opinion</a:t>
            </a:r>
          </a:p>
          <a:p>
            <a:pPr lvl="1">
              <a:defRPr/>
            </a:pPr>
            <a:r>
              <a:rPr lang="en-GB" dirty="0" smtClean="0"/>
              <a:t>more work should be done on the data feature </a:t>
            </a:r>
          </a:p>
          <a:p>
            <a:pPr lvl="1">
              <a:buNone/>
              <a:defRPr/>
            </a:pPr>
            <a:r>
              <a:rPr lang="en-GB" dirty="0" smtClean="0"/>
              <a:t>    extraction processes </a:t>
            </a:r>
          </a:p>
          <a:p>
            <a:pPr lvl="1">
              <a:defRPr/>
            </a:pPr>
            <a:r>
              <a:rPr lang="en-GB" dirty="0" smtClean="0"/>
              <a:t>A well trained model with the right data can save</a:t>
            </a:r>
          </a:p>
          <a:p>
            <a:pPr lvl="1">
              <a:buNone/>
              <a:defRPr/>
            </a:pPr>
            <a:r>
              <a:rPr lang="en-GB" dirty="0" smtClean="0"/>
              <a:t>    a lot of billions of fraudulent money</a:t>
            </a:r>
          </a:p>
          <a:p>
            <a:endParaRPr lang="en-GB" dirty="0"/>
          </a:p>
        </p:txBody>
      </p:sp>
      <p:pic>
        <p:nvPicPr>
          <p:cNvPr id="3074" name="Picture 2" descr="http://libertyprosperity.files.wordpress.com/2008/10/fraud-75121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357694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4348" y="142874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Thank you for your Attention</a:t>
            </a:r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12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Department of Computer Science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Fraud Prediction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27650" name="Picture 2" descr="http://www.democracycellproject.net/blog/archives/question_mark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643182"/>
            <a:ext cx="2895600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743</TotalTime>
  <Words>1097</Words>
  <Application>Microsoft Office PowerPoint</Application>
  <PresentationFormat>On-screen Show (4:3)</PresentationFormat>
  <Paragraphs>242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Predicting Fraud in Companies and Banks </vt:lpstr>
      <vt:lpstr>Outline</vt:lpstr>
      <vt:lpstr>What is Fraud?</vt:lpstr>
      <vt:lpstr>How Fraud can arise? </vt:lpstr>
      <vt:lpstr>Machine Learning in Fraud Prediction</vt:lpstr>
      <vt:lpstr>History of Fraud Prediction</vt:lpstr>
      <vt:lpstr>Application Area</vt:lpstr>
      <vt:lpstr>Credit card Fraud Prediction</vt:lpstr>
      <vt:lpstr>Credit card Fraud Prediction using Artificial Neural Networks</vt:lpstr>
      <vt:lpstr>Credit card Fraud Prediction using Hidden Markov Models    </vt:lpstr>
      <vt:lpstr>Telecommunication Fraud Prediction using Support Vector Machines</vt:lpstr>
      <vt:lpstr>Strengths and weaknesses of those techniques</vt:lpstr>
      <vt:lpstr>Conclusion</vt:lpstr>
      <vt:lpstr>Thank you for your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Fraud Prediction in Businesses and Banks </dc:title>
  <dc:creator>Mike</dc:creator>
  <cp:lastModifiedBy>Mike</cp:lastModifiedBy>
  <cp:revision>78</cp:revision>
  <dcterms:created xsi:type="dcterms:W3CDTF">2010-03-22T14:41:30Z</dcterms:created>
  <dcterms:modified xsi:type="dcterms:W3CDTF">2010-03-25T14:17:13Z</dcterms:modified>
</cp:coreProperties>
</file>